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71" r:id="rId3"/>
    <p:sldId id="272" r:id="rId4"/>
    <p:sldId id="260" r:id="rId5"/>
    <p:sldId id="258" r:id="rId6"/>
    <p:sldId id="261" r:id="rId7"/>
    <p:sldId id="262" r:id="rId8"/>
    <p:sldId id="267" r:id="rId9"/>
    <p:sldId id="268" r:id="rId10"/>
    <p:sldId id="269" r:id="rId11"/>
    <p:sldId id="263" r:id="rId12"/>
    <p:sldId id="273" r:id="rId13"/>
    <p:sldId id="274" r:id="rId14"/>
    <p:sldId id="275"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1C9B3E-BCC1-42C8-97BD-122250E385CE}" type="datetimeFigureOut">
              <a:rPr lang="es-ES" smtClean="0"/>
              <a:pPr/>
              <a:t>22/05/2020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F2EBEA-0C6A-4836-93A1-B32F8F80817F}"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2F2EBEA-0C6A-4836-93A1-B32F8F80817F}"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7B9CB091-059B-4DB0-B3B7-E6036943FE0E}" type="slidenum">
              <a:rPr lang="es-ES" smtClean="0"/>
              <a:pPr/>
              <a:t>5</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7B9CB091-059B-4DB0-B3B7-E6036943FE0E}" type="slidenum">
              <a:rPr lang="es-ES" smtClean="0"/>
              <a:pPr/>
              <a:t>6</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E9436B0-3FA3-4464-B66A-5458A9DC2E34}"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72BA2-A224-4940-A6FB-5D8A7647676A}" type="datetimeFigureOut">
              <a:rPr lang="es-ES" smtClean="0"/>
              <a:pPr/>
              <a:t>22/05/2020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9436B0-3FA3-4464-B66A-5458A9DC2E34}"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VVnbfctuT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youtu.be/QtXILTJ7G0Q" TargetMode="External"/><Relationship Id="rId5" Type="http://schemas.openxmlformats.org/officeDocument/2006/relationships/hyperlink" Target="https://youtu.be/Su-Zi3j2eHo" TargetMode="External"/><Relationship Id="rId4" Type="http://schemas.openxmlformats.org/officeDocument/2006/relationships/hyperlink" Target="https://www.youtube.com/watch?v=Du4GOnOXvv8"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08mh_KqMNGc&amp;feature=youtu.be" TargetMode="External"/><Relationship Id="rId2" Type="http://schemas.openxmlformats.org/officeDocument/2006/relationships/hyperlink" Target="https://youtu.be/7n-pteDw7uI" TargetMode="External"/><Relationship Id="rId1" Type="http://schemas.openxmlformats.org/officeDocument/2006/relationships/slideLayout" Target="../slideLayouts/slideLayout2.xml"/><Relationship Id="rId5" Type="http://schemas.openxmlformats.org/officeDocument/2006/relationships/hyperlink" Target="https://youtu.be/yDuMgeTUXRc" TargetMode="External"/><Relationship Id="rId4" Type="http://schemas.openxmlformats.org/officeDocument/2006/relationships/hyperlink" Target="https://youtu.be/QYpKzDalOi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628800"/>
            <a:ext cx="7772400" cy="1470025"/>
          </a:xfrm>
        </p:spPr>
        <p:txBody>
          <a:bodyPr>
            <a:normAutofit fontScale="90000"/>
          </a:bodyPr>
          <a:lstStyle/>
          <a:p>
            <a:r>
              <a:rPr lang="es-MX" b="1" dirty="0" smtClean="0">
                <a:solidFill>
                  <a:schemeClr val="accent3">
                    <a:lumMod val="75000"/>
                  </a:schemeClr>
                </a:solidFill>
              </a:rPr>
              <a:t>Enseñanzas del Ciclo</a:t>
            </a:r>
            <a:br>
              <a:rPr lang="es-MX" b="1" dirty="0" smtClean="0">
                <a:solidFill>
                  <a:schemeClr val="accent3">
                    <a:lumMod val="75000"/>
                  </a:schemeClr>
                </a:solidFill>
              </a:rPr>
            </a:br>
            <a:r>
              <a:rPr lang="es-MX" b="1" dirty="0" smtClean="0">
                <a:solidFill>
                  <a:schemeClr val="accent3">
                    <a:lumMod val="75000"/>
                  </a:schemeClr>
                </a:solidFill>
              </a:rPr>
              <a:t>Empoderarse es un Camino</a:t>
            </a:r>
            <a:br>
              <a:rPr lang="es-MX" b="1" dirty="0" smtClean="0">
                <a:solidFill>
                  <a:schemeClr val="accent3">
                    <a:lumMod val="75000"/>
                  </a:schemeClr>
                </a:solidFill>
              </a:rPr>
            </a:br>
            <a:r>
              <a:rPr lang="es-MX" sz="2400" b="1" dirty="0" smtClean="0">
                <a:solidFill>
                  <a:schemeClr val="accent3">
                    <a:lumMod val="75000"/>
                  </a:schemeClr>
                </a:solidFill>
              </a:rPr>
              <a:t>Desde la perspectiva del proceso de Guillermo </a:t>
            </a:r>
            <a:r>
              <a:rPr lang="es-MX" sz="2400" b="1" dirty="0" err="1" smtClean="0">
                <a:solidFill>
                  <a:schemeClr val="accent3">
                    <a:lumMod val="75000"/>
                  </a:schemeClr>
                </a:solidFill>
              </a:rPr>
              <a:t>Llinas</a:t>
            </a:r>
            <a:r>
              <a:rPr lang="es-MX" sz="2400" b="1" dirty="0" smtClean="0">
                <a:solidFill>
                  <a:schemeClr val="accent3">
                    <a:lumMod val="75000"/>
                  </a:schemeClr>
                </a:solidFill>
              </a:rPr>
              <a:t/>
            </a:r>
            <a:br>
              <a:rPr lang="es-MX" sz="2400" b="1" dirty="0" smtClean="0">
                <a:solidFill>
                  <a:schemeClr val="accent3">
                    <a:lumMod val="75000"/>
                  </a:schemeClr>
                </a:solidFill>
              </a:rPr>
            </a:br>
            <a:r>
              <a:rPr lang="es-MX" sz="2400" b="1" dirty="0" smtClean="0">
                <a:solidFill>
                  <a:schemeClr val="accent3">
                    <a:lumMod val="75000"/>
                  </a:schemeClr>
                </a:solidFill>
              </a:rPr>
              <a:t>(TEMA: EMOCIONES) </a:t>
            </a:r>
            <a:endParaRPr lang="es-ES" b="1" dirty="0">
              <a:solidFill>
                <a:schemeClr val="accent3">
                  <a:lumMod val="75000"/>
                </a:schemeClr>
              </a:solidFill>
            </a:endParaRPr>
          </a:p>
        </p:txBody>
      </p:sp>
      <p:sp>
        <p:nvSpPr>
          <p:cNvPr id="3" name="2 Subtítulo"/>
          <p:cNvSpPr>
            <a:spLocks noGrp="1"/>
          </p:cNvSpPr>
          <p:nvPr>
            <p:ph type="subTitle" idx="1"/>
          </p:nvPr>
        </p:nvSpPr>
        <p:spPr>
          <a:xfrm>
            <a:off x="1371600" y="3645024"/>
            <a:ext cx="6400800" cy="1993776"/>
          </a:xfrm>
        </p:spPr>
        <p:txBody>
          <a:bodyPr/>
          <a:lstStyle/>
          <a:p>
            <a:r>
              <a:rPr lang="es-MX" b="1" dirty="0" smtClean="0">
                <a:solidFill>
                  <a:schemeClr val="accent3">
                    <a:lumMod val="75000"/>
                  </a:schemeClr>
                </a:solidFill>
              </a:rPr>
              <a:t>COLECTIVO</a:t>
            </a:r>
            <a:endParaRPr lang="es-ES" b="1" dirty="0">
              <a:solidFill>
                <a:schemeClr val="accent3">
                  <a:lumMod val="75000"/>
                </a:schemeClr>
              </a:solidFill>
            </a:endParaRPr>
          </a:p>
        </p:txBody>
      </p:sp>
      <p:pic>
        <p:nvPicPr>
          <p:cNvPr id="1026" name="Picture 2" descr="C:\Users\Administrador.LPCAPACITACION3\Dropbox\2020\AA Vivirsanamente\Colectivo Vivirsanamente\Confidencial Colombia\VS_Logo_FINAL (3).jpg"/>
          <p:cNvPicPr>
            <a:picLocks noChangeAspect="1" noChangeArrowheads="1"/>
          </p:cNvPicPr>
          <p:nvPr/>
        </p:nvPicPr>
        <p:blipFill>
          <a:blip r:embed="rId3" cstate="print"/>
          <a:srcRect/>
          <a:stretch>
            <a:fillRect/>
          </a:stretch>
        </p:blipFill>
        <p:spPr bwMode="auto">
          <a:xfrm>
            <a:off x="1043608" y="4293096"/>
            <a:ext cx="7023100" cy="14541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chemeClr val="accent3">
                    <a:lumMod val="75000"/>
                  </a:schemeClr>
                </a:solidFill>
              </a:rPr>
              <a:t>Enseñanzas del Ciclo</a:t>
            </a:r>
            <a:br>
              <a:rPr lang="es-MX" b="1" dirty="0" smtClean="0">
                <a:solidFill>
                  <a:schemeClr val="accent3">
                    <a:lumMod val="75000"/>
                  </a:schemeClr>
                </a:solidFill>
              </a:rPr>
            </a:br>
            <a:r>
              <a:rPr lang="es-MX" b="1" dirty="0" smtClean="0">
                <a:solidFill>
                  <a:schemeClr val="accent3">
                    <a:lumMod val="75000"/>
                  </a:schemeClr>
                </a:solidFill>
              </a:rPr>
              <a:t>Empoderarse es un Camino</a:t>
            </a:r>
            <a:endParaRPr lang="es-ES" dirty="0"/>
          </a:p>
        </p:txBody>
      </p:sp>
      <p:sp>
        <p:nvSpPr>
          <p:cNvPr id="3" name="2 Marcador de contenido"/>
          <p:cNvSpPr>
            <a:spLocks noGrp="1"/>
          </p:cNvSpPr>
          <p:nvPr>
            <p:ph idx="1"/>
          </p:nvPr>
        </p:nvSpPr>
        <p:spPr/>
        <p:txBody>
          <a:bodyPr>
            <a:normAutofit lnSpcReduction="10000"/>
          </a:bodyPr>
          <a:lstStyle/>
          <a:p>
            <a:r>
              <a:rPr lang="es-CO" sz="2400" b="1" dirty="0" smtClean="0">
                <a:solidFill>
                  <a:schemeClr val="accent3">
                    <a:lumMod val="75000"/>
                  </a:schemeClr>
                </a:solidFill>
              </a:rPr>
              <a:t>Siguiendo el Hilo Conductor de la evolución iniciada hace 12 años en el momento en que fue comunicado el diagnóstico de cáncer, las 50 Conferencias del Ciclo Empoderarse es un Camino se han clasificado por grupos temáticos y sus conclusiones analizadas </a:t>
            </a:r>
            <a:r>
              <a:rPr lang="es-MX" sz="2400" b="1" dirty="0" smtClean="0">
                <a:solidFill>
                  <a:schemeClr val="accent3">
                    <a:lumMod val="75000"/>
                  </a:schemeClr>
                </a:solidFill>
              </a:rPr>
              <a:t>desde la perspectiva del proceso de Guillermo </a:t>
            </a:r>
            <a:r>
              <a:rPr lang="es-MX" sz="2400" b="1" dirty="0" err="1" smtClean="0">
                <a:solidFill>
                  <a:schemeClr val="accent3">
                    <a:lumMod val="75000"/>
                  </a:schemeClr>
                </a:solidFill>
              </a:rPr>
              <a:t>Llinas</a:t>
            </a:r>
            <a:r>
              <a:rPr lang="es-MX" sz="2400" b="1" dirty="0" smtClean="0">
                <a:solidFill>
                  <a:schemeClr val="accent3">
                    <a:lumMod val="75000"/>
                  </a:schemeClr>
                </a:solidFill>
              </a:rPr>
              <a:t>.</a:t>
            </a:r>
          </a:p>
          <a:p>
            <a:r>
              <a:rPr lang="es-MX" sz="2400" b="1" dirty="0" smtClean="0">
                <a:solidFill>
                  <a:schemeClr val="accent3">
                    <a:lumMod val="75000"/>
                  </a:schemeClr>
                </a:solidFill>
              </a:rPr>
              <a:t>La </a:t>
            </a:r>
            <a:r>
              <a:rPr lang="es-MX" sz="2400" b="1" dirty="0" err="1" smtClean="0">
                <a:solidFill>
                  <a:schemeClr val="accent3">
                    <a:lumMod val="75000"/>
                  </a:schemeClr>
                </a:solidFill>
              </a:rPr>
              <a:t>bio</a:t>
            </a:r>
            <a:r>
              <a:rPr lang="es-MX" sz="2400" b="1" dirty="0" smtClean="0">
                <a:solidFill>
                  <a:schemeClr val="accent3">
                    <a:lumMod val="75000"/>
                  </a:schemeClr>
                </a:solidFill>
              </a:rPr>
              <a:t>-</a:t>
            </a:r>
            <a:r>
              <a:rPr lang="es-MX" sz="2400" b="1" dirty="0" err="1" smtClean="0">
                <a:solidFill>
                  <a:schemeClr val="accent3">
                    <a:lumMod val="75000"/>
                  </a:schemeClr>
                </a:solidFill>
              </a:rPr>
              <a:t>sico</a:t>
            </a:r>
            <a:r>
              <a:rPr lang="es-MX" sz="2400" b="1" dirty="0" smtClean="0">
                <a:solidFill>
                  <a:schemeClr val="accent3">
                    <a:lumMod val="75000"/>
                  </a:schemeClr>
                </a:solidFill>
              </a:rPr>
              <a:t>-individualidad de todos los seres humanos sugiere que la interpretación aquí consignada no es exclusiva ni excluyente. Cada persona debe buscar su propia interpretación escuchando su cuerpo,  y considerando su situación personal enmarcada en las enseñanzas compartidas por los conferencistas, llegar a sus propias conclusiones</a:t>
            </a:r>
            <a:endParaRPr lang="es-ES" sz="2400" b="1" dirty="0" smtClean="0">
              <a:solidFill>
                <a:schemeClr val="accent3">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Comentario del Dr. Santiago Rojas</a:t>
            </a:r>
            <a:endParaRPr lang="es-ES" b="1" dirty="0">
              <a:solidFill>
                <a:schemeClr val="accent3">
                  <a:lumMod val="75000"/>
                </a:schemeClr>
              </a:solidFill>
            </a:endParaRPr>
          </a:p>
        </p:txBody>
      </p:sp>
      <p:sp>
        <p:nvSpPr>
          <p:cNvPr id="3" name="2 Marcador de contenido"/>
          <p:cNvSpPr>
            <a:spLocks noGrp="1"/>
          </p:cNvSpPr>
          <p:nvPr>
            <p:ph idx="1"/>
          </p:nvPr>
        </p:nvSpPr>
        <p:spPr>
          <a:xfrm>
            <a:off x="467544" y="1484784"/>
            <a:ext cx="8219256" cy="4641379"/>
          </a:xfrm>
        </p:spPr>
        <p:txBody>
          <a:bodyPr>
            <a:normAutofit fontScale="77500" lnSpcReduction="20000"/>
          </a:bodyPr>
          <a:lstStyle/>
          <a:p>
            <a:r>
              <a:rPr lang="es-MX" b="1" dirty="0" smtClean="0">
                <a:solidFill>
                  <a:schemeClr val="accent3">
                    <a:lumMod val="75000"/>
                  </a:schemeClr>
                </a:solidFill>
              </a:rPr>
              <a:t>El Dr. Bach se mejora de un cáncer sin hacer nada para curarse, (es un poco el principio que Guillermo les enseña desde otro lugar), pero si hizo algo para vivir la vida pero no para enfrentar la enfermedad. La lucha encarnizada contra al enfermedad la fortalece. </a:t>
            </a:r>
          </a:p>
          <a:p>
            <a:r>
              <a:rPr lang="es-MX" b="1" dirty="0" smtClean="0">
                <a:solidFill>
                  <a:schemeClr val="accent3">
                    <a:lumMod val="75000"/>
                  </a:schemeClr>
                </a:solidFill>
              </a:rPr>
              <a:t>El exceso de trabajo contra la enfermedad nos hace mucho daño.</a:t>
            </a:r>
          </a:p>
          <a:p>
            <a:r>
              <a:rPr lang="es-MX" b="1" dirty="0" smtClean="0">
                <a:solidFill>
                  <a:schemeClr val="accent3">
                    <a:lumMod val="75000"/>
                  </a:schemeClr>
                </a:solidFill>
              </a:rPr>
              <a:t>Cada conflicto impide la realidad de lo que estamos viviendo</a:t>
            </a:r>
            <a:r>
              <a:rPr lang="es-MX" dirty="0" smtClean="0"/>
              <a:t>.</a:t>
            </a:r>
          </a:p>
          <a:p>
            <a:pPr>
              <a:buNone/>
            </a:pPr>
            <a:r>
              <a:rPr lang="es-MX" b="1" dirty="0" smtClean="0">
                <a:solidFill>
                  <a:schemeClr val="accent3">
                    <a:lumMod val="75000"/>
                  </a:schemeClr>
                </a:solidFill>
              </a:rPr>
              <a:t>Los comentarios del Dr. Rojas abren nuevas perspectivas  a la labor hasta este momento realizada, impulsando el  compartir la visión personal de las conferencias de este Ciclo.  Empezamos por la definición de salud que acogemos.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DEFINICIÓN DE SALUD</a:t>
            </a:r>
            <a:endParaRPr lang="es-ES" b="1" dirty="0">
              <a:solidFill>
                <a:schemeClr val="accent3">
                  <a:lumMod val="75000"/>
                </a:schemeClr>
              </a:solidFill>
            </a:endParaRPr>
          </a:p>
        </p:txBody>
      </p:sp>
      <p:sp>
        <p:nvSpPr>
          <p:cNvPr id="3" name="2 Marcador de contenido"/>
          <p:cNvSpPr>
            <a:spLocks noGrp="1"/>
          </p:cNvSpPr>
          <p:nvPr>
            <p:ph idx="1"/>
          </p:nvPr>
        </p:nvSpPr>
        <p:spPr/>
        <p:txBody>
          <a:bodyPr>
            <a:normAutofit fontScale="85000" lnSpcReduction="10000"/>
          </a:bodyPr>
          <a:lstStyle/>
          <a:p>
            <a:r>
              <a:rPr lang="es-MX" b="1" dirty="0" smtClean="0">
                <a:solidFill>
                  <a:schemeClr val="accent3">
                    <a:lumMod val="75000"/>
                  </a:schemeClr>
                </a:solidFill>
              </a:rPr>
              <a:t>Salud no es la ausencia de enfermedad.</a:t>
            </a:r>
          </a:p>
          <a:p>
            <a:r>
              <a:rPr lang="es-MX" b="1" dirty="0" smtClean="0">
                <a:solidFill>
                  <a:schemeClr val="accent3">
                    <a:lumMod val="75000"/>
                  </a:schemeClr>
                </a:solidFill>
              </a:rPr>
              <a:t>“La salud es la capacidad de adaptarse a un  nivel de vibración positiva que armoniza todas las estructuras  energéticas del ser humano y le permite auto - manejar los desafíos psíquicos, físicos, emocionales y espirituales a los que debe enfrentarse en la vida”.</a:t>
            </a:r>
          </a:p>
          <a:p>
            <a:r>
              <a:rPr lang="es-MX" b="1" dirty="0" smtClean="0">
                <a:solidFill>
                  <a:schemeClr val="accent3">
                    <a:lumMod val="75000"/>
                  </a:schemeClr>
                </a:solidFill>
              </a:rPr>
              <a:t>Cada persona califica ese estado como positivo o negativo lo cual le genera apego o rechazo a la situación. </a:t>
            </a:r>
          </a:p>
          <a:p>
            <a:r>
              <a:rPr lang="es-MX" b="1" dirty="0" smtClean="0">
                <a:solidFill>
                  <a:schemeClr val="accent3">
                    <a:lumMod val="75000"/>
                  </a:schemeClr>
                </a:solidFill>
              </a:rPr>
              <a:t>La salud y la enfermedad coexisten en cada uno de nosotros</a:t>
            </a:r>
            <a:endParaRPr lang="es-E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chemeClr val="accent3">
                    <a:lumMod val="75000"/>
                  </a:schemeClr>
                </a:solidFill>
              </a:rPr>
              <a:t>Clasificación de Temas de las 50 Conferencias</a:t>
            </a:r>
            <a:endParaRPr lang="es-ES" b="1" dirty="0">
              <a:solidFill>
                <a:schemeClr val="accent3">
                  <a:lumMod val="75000"/>
                </a:schemeClr>
              </a:solidFill>
            </a:endParaRPr>
          </a:p>
        </p:txBody>
      </p:sp>
      <p:sp>
        <p:nvSpPr>
          <p:cNvPr id="3" name="2 Marcador de contenido"/>
          <p:cNvSpPr>
            <a:spLocks noGrp="1"/>
          </p:cNvSpPr>
          <p:nvPr>
            <p:ph idx="1"/>
          </p:nvPr>
        </p:nvSpPr>
        <p:spPr/>
        <p:txBody>
          <a:bodyPr>
            <a:normAutofit lnSpcReduction="10000"/>
          </a:bodyPr>
          <a:lstStyle/>
          <a:p>
            <a:r>
              <a:rPr lang="es-MX" dirty="0" smtClean="0">
                <a:solidFill>
                  <a:schemeClr val="accent3">
                    <a:lumMod val="75000"/>
                  </a:schemeClr>
                </a:solidFill>
              </a:rPr>
              <a:t>Las Conferencias se agrupan en los siguientes temas:</a:t>
            </a:r>
          </a:p>
          <a:p>
            <a:pPr>
              <a:buFont typeface="Wingdings"/>
              <a:buChar char="Ø"/>
            </a:pPr>
            <a:r>
              <a:rPr lang="es-MX" b="1" dirty="0" smtClean="0">
                <a:solidFill>
                  <a:schemeClr val="accent3">
                    <a:lumMod val="75000"/>
                  </a:schemeClr>
                </a:solidFill>
              </a:rPr>
              <a:t>Alimentación</a:t>
            </a:r>
          </a:p>
          <a:p>
            <a:pPr>
              <a:buFont typeface="Wingdings"/>
              <a:buChar char="Ø"/>
            </a:pPr>
            <a:r>
              <a:rPr lang="es-MX" b="1" dirty="0" smtClean="0">
                <a:solidFill>
                  <a:schemeClr val="accent3">
                    <a:lumMod val="75000"/>
                  </a:schemeClr>
                </a:solidFill>
              </a:rPr>
              <a:t>Emociones</a:t>
            </a:r>
          </a:p>
          <a:p>
            <a:pPr>
              <a:buFont typeface="Wingdings"/>
              <a:buChar char="Ø"/>
            </a:pPr>
            <a:r>
              <a:rPr lang="es-MX" b="1" dirty="0" smtClean="0">
                <a:solidFill>
                  <a:schemeClr val="accent3">
                    <a:lumMod val="75000"/>
                  </a:schemeClr>
                </a:solidFill>
              </a:rPr>
              <a:t>Sanación</a:t>
            </a:r>
          </a:p>
          <a:p>
            <a:pPr>
              <a:buFont typeface="Wingdings"/>
              <a:buChar char="Ø"/>
            </a:pPr>
            <a:r>
              <a:rPr lang="es-MX" b="1" dirty="0" smtClean="0">
                <a:solidFill>
                  <a:schemeClr val="accent3">
                    <a:lumMod val="75000"/>
                  </a:schemeClr>
                </a:solidFill>
              </a:rPr>
              <a:t>Espiritualidad</a:t>
            </a:r>
          </a:p>
          <a:p>
            <a:pPr>
              <a:buFont typeface="Wingdings"/>
              <a:buChar char="Ø"/>
            </a:pPr>
            <a:r>
              <a:rPr lang="es-MX" b="1" dirty="0" smtClean="0">
                <a:solidFill>
                  <a:schemeClr val="accent3">
                    <a:lumMod val="75000"/>
                  </a:schemeClr>
                </a:solidFill>
              </a:rPr>
              <a:t>Ecosistema</a:t>
            </a:r>
          </a:p>
          <a:p>
            <a:pPr>
              <a:buFont typeface="Wingdings"/>
              <a:buChar char="Ø"/>
            </a:pPr>
            <a:r>
              <a:rPr lang="es-MX" b="1" dirty="0" smtClean="0">
                <a:solidFill>
                  <a:schemeClr val="accent3">
                    <a:lumMod val="75000"/>
                  </a:schemeClr>
                </a:solidFill>
              </a:rPr>
              <a:t>Varios</a:t>
            </a:r>
            <a:endParaRPr lang="es-E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EMOCIONES</a:t>
            </a:r>
            <a:endParaRPr lang="es-ES" b="1" dirty="0" smtClean="0">
              <a:solidFill>
                <a:schemeClr val="accent3">
                  <a:lumMod val="75000"/>
                </a:schemeClr>
              </a:solidFill>
            </a:endParaRPr>
          </a:p>
        </p:txBody>
      </p:sp>
      <p:sp>
        <p:nvSpPr>
          <p:cNvPr id="3" name="2 Marcador de contenido"/>
          <p:cNvSpPr>
            <a:spLocks noGrp="1"/>
          </p:cNvSpPr>
          <p:nvPr>
            <p:ph idx="1"/>
          </p:nvPr>
        </p:nvSpPr>
        <p:spPr>
          <a:xfrm>
            <a:off x="395536" y="1196752"/>
            <a:ext cx="8229600" cy="4525963"/>
          </a:xfrm>
        </p:spPr>
        <p:txBody>
          <a:bodyPr>
            <a:noAutofit/>
          </a:bodyPr>
          <a:lstStyle/>
          <a:p>
            <a:pPr>
              <a:buNone/>
            </a:pPr>
            <a:r>
              <a:rPr lang="es-MX" sz="1800" dirty="0" smtClean="0">
                <a:solidFill>
                  <a:schemeClr val="accent3">
                    <a:lumMod val="75000"/>
                  </a:schemeClr>
                </a:solidFill>
              </a:rPr>
              <a:t>Tomamos las conferencias de:</a:t>
            </a:r>
          </a:p>
          <a:p>
            <a:pPr>
              <a:buNone/>
            </a:pPr>
            <a:r>
              <a:rPr lang="es-MX" sz="1800" b="1" dirty="0" smtClean="0">
                <a:solidFill>
                  <a:schemeClr val="accent3">
                    <a:lumMod val="75000"/>
                  </a:schemeClr>
                </a:solidFill>
              </a:rPr>
              <a:t>9-  Juan </a:t>
            </a:r>
            <a:r>
              <a:rPr lang="es-MX" sz="1800" b="1" dirty="0" smtClean="0">
                <a:solidFill>
                  <a:schemeClr val="accent3">
                    <a:lumMod val="75000"/>
                  </a:schemeClr>
                </a:solidFill>
              </a:rPr>
              <a:t>Carlos </a:t>
            </a:r>
            <a:r>
              <a:rPr lang="es-MX" sz="1800" b="1" dirty="0" err="1" smtClean="0">
                <a:solidFill>
                  <a:schemeClr val="accent3">
                    <a:lumMod val="75000"/>
                  </a:schemeClr>
                </a:solidFill>
              </a:rPr>
              <a:t>Rodriguez</a:t>
            </a:r>
            <a:r>
              <a:rPr lang="es-MX" sz="1800" b="1" dirty="0" smtClean="0">
                <a:solidFill>
                  <a:schemeClr val="accent3">
                    <a:lumMod val="75000"/>
                  </a:schemeClr>
                </a:solidFill>
              </a:rPr>
              <a:t> - </a:t>
            </a:r>
            <a:r>
              <a:rPr lang="es-ES" sz="1800" b="1" dirty="0" smtClean="0">
                <a:solidFill>
                  <a:schemeClr val="accent3">
                    <a:lumMod val="75000"/>
                  </a:schemeClr>
                </a:solidFill>
              </a:rPr>
              <a:t>El Amor en los tiempos del Coronavirus - </a:t>
            </a:r>
            <a:r>
              <a:rPr lang="es-ES" sz="1200" u="sng" dirty="0" smtClean="0">
                <a:hlinkClick r:id="rId3"/>
              </a:rPr>
              <a:t>https://www.youtube.com/watch?v=-VVnbfctuT0</a:t>
            </a:r>
            <a:endParaRPr lang="es-ES" sz="1800" b="1" dirty="0" smtClean="0">
              <a:solidFill>
                <a:schemeClr val="accent3">
                  <a:lumMod val="75000"/>
                </a:schemeClr>
              </a:solidFill>
            </a:endParaRPr>
          </a:p>
          <a:p>
            <a:pPr>
              <a:buNone/>
            </a:pPr>
            <a:r>
              <a:rPr lang="es-ES" sz="1800" b="1" dirty="0" smtClean="0">
                <a:solidFill>
                  <a:schemeClr val="accent3">
                    <a:lumMod val="75000"/>
                  </a:schemeClr>
                </a:solidFill>
              </a:rPr>
              <a:t>Ordenes del amor. Equilibrio -  Dar y recibir - Jerarquías y pertenencia. Es una mesa los órdenes son las patas de una </a:t>
            </a:r>
            <a:r>
              <a:rPr lang="es-ES" sz="1800" b="1" dirty="0" smtClean="0">
                <a:solidFill>
                  <a:schemeClr val="accent3">
                    <a:lumMod val="75000"/>
                  </a:schemeClr>
                </a:solidFill>
              </a:rPr>
              <a:t>mesa</a:t>
            </a:r>
          </a:p>
          <a:p>
            <a:pPr>
              <a:buNone/>
            </a:pPr>
            <a:r>
              <a:rPr lang="es-ES" sz="1800" b="1" dirty="0" smtClean="0">
                <a:solidFill>
                  <a:schemeClr val="accent3">
                    <a:lumMod val="75000"/>
                  </a:schemeClr>
                </a:solidFill>
              </a:rPr>
              <a:t>14- </a:t>
            </a:r>
            <a:r>
              <a:rPr lang="es-MX" sz="1800" b="1" dirty="0" smtClean="0">
                <a:solidFill>
                  <a:schemeClr val="accent3">
                    <a:lumMod val="75000"/>
                  </a:schemeClr>
                </a:solidFill>
              </a:rPr>
              <a:t>Andrea </a:t>
            </a:r>
            <a:r>
              <a:rPr lang="es-MX" sz="1800" b="1" dirty="0" err="1" smtClean="0">
                <a:solidFill>
                  <a:schemeClr val="accent3">
                    <a:lumMod val="75000"/>
                  </a:schemeClr>
                </a:solidFill>
              </a:rPr>
              <a:t>Llinas</a:t>
            </a:r>
            <a:r>
              <a:rPr lang="es-ES" sz="1800" b="1" dirty="0" smtClean="0">
                <a:solidFill>
                  <a:schemeClr val="accent3">
                    <a:lumMod val="75000"/>
                  </a:schemeClr>
                </a:solidFill>
              </a:rPr>
              <a:t>- Las Emociones Negativas nos traen un regalo en la cuarentena - </a:t>
            </a:r>
            <a:r>
              <a:rPr lang="es-ES" sz="1200" u="sng" dirty="0" smtClean="0">
                <a:hlinkClick r:id="rId4"/>
              </a:rPr>
              <a:t>https://www.youtube.com/watch?v=Du4GOnOXvv8</a:t>
            </a:r>
            <a:endParaRPr lang="es-ES" sz="1200" dirty="0" smtClean="0"/>
          </a:p>
          <a:p>
            <a:pPr>
              <a:buNone/>
            </a:pPr>
            <a:r>
              <a:rPr lang="es-ES" sz="1800" b="1" dirty="0" err="1" smtClean="0">
                <a:solidFill>
                  <a:schemeClr val="accent3">
                    <a:lumMod val="75000"/>
                  </a:schemeClr>
                </a:solidFill>
              </a:rPr>
              <a:t>Estan</a:t>
            </a:r>
            <a:r>
              <a:rPr lang="es-ES" sz="1800" b="1" dirty="0" smtClean="0">
                <a:solidFill>
                  <a:schemeClr val="accent3">
                    <a:lumMod val="75000"/>
                  </a:schemeClr>
                </a:solidFill>
              </a:rPr>
              <a:t> en nuestra mente. Confusión el regalo es llamar a la intuición. Soledad oportunidad reflexionar Aburrimiento oportunidad desarrollar arte. Impaciencia (rabia) Liberación. Dejarla expresarse. Tristeza reprimimos mas la tristeza que la rabia. Dejarlas salir.</a:t>
            </a:r>
            <a:endParaRPr lang="es-MX" sz="1800" b="1" dirty="0" smtClean="0">
              <a:solidFill>
                <a:schemeClr val="accent3">
                  <a:lumMod val="75000"/>
                </a:schemeClr>
              </a:solidFill>
            </a:endParaRPr>
          </a:p>
          <a:p>
            <a:pPr>
              <a:buNone/>
            </a:pPr>
            <a:r>
              <a:rPr lang="es-MX" sz="1800" b="1" dirty="0" smtClean="0">
                <a:solidFill>
                  <a:schemeClr val="accent3">
                    <a:lumMod val="75000"/>
                  </a:schemeClr>
                </a:solidFill>
              </a:rPr>
              <a:t>20- Carolina </a:t>
            </a:r>
            <a:r>
              <a:rPr lang="es-MX" sz="1800" b="1" dirty="0" err="1" smtClean="0">
                <a:solidFill>
                  <a:schemeClr val="accent3">
                    <a:lumMod val="75000"/>
                  </a:schemeClr>
                </a:solidFill>
              </a:rPr>
              <a:t>Angarita</a:t>
            </a:r>
            <a:r>
              <a:rPr lang="es-ES" sz="1800" b="1" dirty="0" smtClean="0">
                <a:solidFill>
                  <a:schemeClr val="accent3">
                    <a:lumMod val="75000"/>
                  </a:schemeClr>
                </a:solidFill>
              </a:rPr>
              <a:t>- Magia para la Vida - </a:t>
            </a:r>
            <a:r>
              <a:rPr lang="es-ES" sz="1800" dirty="0" smtClean="0">
                <a:hlinkClick r:id="rId5"/>
              </a:rPr>
              <a:t>https://youtu.be/Su-Zi3j2eHo</a:t>
            </a:r>
            <a:endParaRPr lang="es-ES" sz="1800" dirty="0" smtClean="0"/>
          </a:p>
          <a:p>
            <a:pPr>
              <a:buNone/>
            </a:pPr>
            <a:r>
              <a:rPr lang="es-ES" sz="1800" b="1" dirty="0" smtClean="0">
                <a:solidFill>
                  <a:schemeClr val="accent3">
                    <a:lumMod val="75000"/>
                  </a:schemeClr>
                </a:solidFill>
              </a:rPr>
              <a:t>Tres claves: Gana la mañana para ganar el día. Primeros pensamientos del día sean positivos. La grandeza.. Conecta el cambio con tu visión. Ten claras tus prioridades. Toma decisiones profundas desde el alma. </a:t>
            </a:r>
            <a:endParaRPr lang="es-MX" sz="1800" b="1" dirty="0" smtClean="0">
              <a:solidFill>
                <a:schemeClr val="accent3">
                  <a:lumMod val="75000"/>
                </a:schemeClr>
              </a:solidFill>
            </a:endParaRPr>
          </a:p>
          <a:p>
            <a:pPr>
              <a:buNone/>
            </a:pPr>
            <a:r>
              <a:rPr lang="es-MX" sz="1800" b="1" dirty="0" smtClean="0">
                <a:solidFill>
                  <a:schemeClr val="accent3">
                    <a:lumMod val="75000"/>
                  </a:schemeClr>
                </a:solidFill>
              </a:rPr>
              <a:t>21-  Olga </a:t>
            </a:r>
            <a:r>
              <a:rPr lang="es-MX" sz="1800" b="1" dirty="0" err="1" smtClean="0">
                <a:solidFill>
                  <a:schemeClr val="accent3">
                    <a:lumMod val="75000"/>
                  </a:schemeClr>
                </a:solidFill>
              </a:rPr>
              <a:t>Gulati</a:t>
            </a:r>
            <a:r>
              <a:rPr lang="es-ES" sz="1800" b="1" dirty="0" smtClean="0">
                <a:solidFill>
                  <a:schemeClr val="accent3">
                    <a:lumMod val="75000"/>
                  </a:schemeClr>
                </a:solidFill>
              </a:rPr>
              <a:t>– Emociones y Sistema Inmunológico - </a:t>
            </a:r>
            <a:r>
              <a:rPr lang="es-ES" sz="1200" dirty="0" smtClean="0">
                <a:hlinkClick r:id="rId6"/>
              </a:rPr>
              <a:t>https://youtu.be/QtXILTJ7G0Q</a:t>
            </a:r>
            <a:endParaRPr lang="es-ES" sz="1800" b="1" dirty="0" smtClean="0">
              <a:solidFill>
                <a:schemeClr val="accent3">
                  <a:lumMod val="75000"/>
                </a:schemeClr>
              </a:solidFill>
            </a:endParaRPr>
          </a:p>
          <a:p>
            <a:pPr>
              <a:buNone/>
            </a:pPr>
            <a:r>
              <a:rPr lang="es-ES" sz="1800" b="1" dirty="0" smtClean="0">
                <a:solidFill>
                  <a:schemeClr val="accent3">
                    <a:lumMod val="75000"/>
                  </a:schemeClr>
                </a:solidFill>
              </a:rPr>
              <a:t>Orar desde el corazón activo el timo  Conexión con todo.  Concepto de unidad: todos estamos conectados, elevar vibración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EMOCIONES</a:t>
            </a:r>
            <a:endParaRPr lang="es-ES" b="1" dirty="0" smtClean="0">
              <a:solidFill>
                <a:schemeClr val="accent3">
                  <a:lumMod val="75000"/>
                </a:schemeClr>
              </a:solidFill>
            </a:endParaRPr>
          </a:p>
        </p:txBody>
      </p:sp>
      <p:sp>
        <p:nvSpPr>
          <p:cNvPr id="3" name="2 Marcador de contenido"/>
          <p:cNvSpPr>
            <a:spLocks noGrp="1"/>
          </p:cNvSpPr>
          <p:nvPr>
            <p:ph idx="1"/>
          </p:nvPr>
        </p:nvSpPr>
        <p:spPr>
          <a:xfrm>
            <a:off x="457200" y="1196752"/>
            <a:ext cx="8147248" cy="4929411"/>
          </a:xfrm>
        </p:spPr>
        <p:txBody>
          <a:bodyPr>
            <a:normAutofit fontScale="40000" lnSpcReduction="20000"/>
          </a:bodyPr>
          <a:lstStyle/>
          <a:p>
            <a:pPr>
              <a:buNone/>
            </a:pPr>
            <a:r>
              <a:rPr lang="es-MX" dirty="0" smtClean="0">
                <a:solidFill>
                  <a:schemeClr val="accent3">
                    <a:lumMod val="75000"/>
                  </a:schemeClr>
                </a:solidFill>
              </a:rPr>
              <a:t>Tomamos las conferencias de</a:t>
            </a:r>
            <a:r>
              <a:rPr lang="es-MX" dirty="0" smtClean="0">
                <a:solidFill>
                  <a:schemeClr val="accent3">
                    <a:lumMod val="75000"/>
                  </a:schemeClr>
                </a:solidFill>
              </a:rPr>
              <a:t>:</a:t>
            </a:r>
          </a:p>
          <a:p>
            <a:pPr>
              <a:buNone/>
            </a:pPr>
            <a:endParaRPr lang="es-MX" dirty="0" smtClean="0">
              <a:solidFill>
                <a:schemeClr val="accent3">
                  <a:lumMod val="75000"/>
                </a:schemeClr>
              </a:solidFill>
            </a:endParaRPr>
          </a:p>
          <a:p>
            <a:pPr>
              <a:buNone/>
            </a:pPr>
            <a:r>
              <a:rPr lang="es-MX" sz="4300" b="1" dirty="0" smtClean="0">
                <a:solidFill>
                  <a:schemeClr val="accent3">
                    <a:lumMod val="75000"/>
                  </a:schemeClr>
                </a:solidFill>
              </a:rPr>
              <a:t>23- Evelyn </a:t>
            </a:r>
            <a:r>
              <a:rPr lang="es-MX" sz="4300" b="1" dirty="0" err="1" smtClean="0">
                <a:solidFill>
                  <a:schemeClr val="accent3">
                    <a:lumMod val="75000"/>
                  </a:schemeClr>
                </a:solidFill>
              </a:rPr>
              <a:t>Peckel</a:t>
            </a:r>
            <a:r>
              <a:rPr lang="es-MX" sz="4300" b="1" dirty="0" smtClean="0">
                <a:solidFill>
                  <a:schemeClr val="accent3">
                    <a:lumMod val="75000"/>
                  </a:schemeClr>
                </a:solidFill>
              </a:rPr>
              <a:t> </a:t>
            </a:r>
            <a:r>
              <a:rPr lang="es-ES" sz="4300" b="1" dirty="0" smtClean="0">
                <a:solidFill>
                  <a:schemeClr val="accent3">
                    <a:lumMod val="75000"/>
                  </a:schemeClr>
                </a:solidFill>
              </a:rPr>
              <a:t>- Conviviendo Confinados </a:t>
            </a:r>
            <a:r>
              <a:rPr lang="es-MX" sz="4300" b="1" dirty="0" smtClean="0">
                <a:solidFill>
                  <a:schemeClr val="accent3">
                    <a:lumMod val="75000"/>
                  </a:schemeClr>
                </a:solidFill>
              </a:rPr>
              <a:t>- </a:t>
            </a:r>
            <a:r>
              <a:rPr lang="es-ES" sz="4300" dirty="0" smtClean="0">
                <a:hlinkClick r:id="rId2"/>
              </a:rPr>
              <a:t>https://youtu.be/7n-pteDw7uI</a:t>
            </a:r>
            <a:endParaRPr lang="es-MX" sz="4300" b="1" dirty="0" smtClean="0">
              <a:solidFill>
                <a:schemeClr val="accent3">
                  <a:lumMod val="75000"/>
                </a:schemeClr>
              </a:solidFill>
            </a:endParaRPr>
          </a:p>
          <a:p>
            <a:pPr>
              <a:buNone/>
            </a:pPr>
            <a:r>
              <a:rPr lang="es-ES" sz="4300" b="1" dirty="0" smtClean="0">
                <a:solidFill>
                  <a:schemeClr val="accent3">
                    <a:lumMod val="75000"/>
                  </a:schemeClr>
                </a:solidFill>
              </a:rPr>
              <a:t>Manejo de las emociones. Afecto. Sexualidad. Comunicación y relación. Balances. Imaginación, Juegos, Fantasía. El conflicto es normal. Aceptar, confiar, soltar. </a:t>
            </a:r>
            <a:endParaRPr lang="es-MX" sz="4300" b="1" dirty="0" smtClean="0">
              <a:solidFill>
                <a:schemeClr val="accent3">
                  <a:lumMod val="75000"/>
                </a:schemeClr>
              </a:solidFill>
            </a:endParaRPr>
          </a:p>
          <a:p>
            <a:pPr>
              <a:buNone/>
            </a:pPr>
            <a:r>
              <a:rPr lang="es-MX" sz="4300" b="1" dirty="0" smtClean="0">
                <a:solidFill>
                  <a:schemeClr val="accent3">
                    <a:lumMod val="75000"/>
                  </a:schemeClr>
                </a:solidFill>
              </a:rPr>
              <a:t>28- Catalina </a:t>
            </a:r>
            <a:r>
              <a:rPr lang="es-MX" sz="4300" b="1" dirty="0" smtClean="0">
                <a:solidFill>
                  <a:schemeClr val="accent3">
                    <a:lumMod val="75000"/>
                  </a:schemeClr>
                </a:solidFill>
              </a:rPr>
              <a:t>Soto </a:t>
            </a:r>
            <a:r>
              <a:rPr lang="es-ES" sz="4300" b="1" dirty="0" smtClean="0">
                <a:solidFill>
                  <a:schemeClr val="accent3">
                    <a:lumMod val="75000"/>
                  </a:schemeClr>
                </a:solidFill>
              </a:rPr>
              <a:t>- Doce Pétalos Del Alma - </a:t>
            </a:r>
            <a:r>
              <a:rPr lang="es-ES" sz="4300" u="sng" dirty="0" smtClean="0">
                <a:hlinkClick r:id="rId3"/>
              </a:rPr>
              <a:t>https://www.youtube.com/watch?v=08mh_KqMNGc&amp;feature=youtu.be</a:t>
            </a:r>
            <a:r>
              <a:rPr lang="es-ES" sz="4300" b="1" dirty="0" smtClean="0">
                <a:solidFill>
                  <a:schemeClr val="accent3">
                    <a:lumMod val="75000"/>
                  </a:schemeClr>
                </a:solidFill>
              </a:rPr>
              <a:t> </a:t>
            </a:r>
          </a:p>
          <a:p>
            <a:pPr>
              <a:buNone/>
            </a:pPr>
            <a:r>
              <a:rPr lang="es-ES" sz="4300" b="1" dirty="0" err="1" smtClean="0">
                <a:solidFill>
                  <a:schemeClr val="accent3">
                    <a:lumMod val="75000"/>
                  </a:schemeClr>
                </a:solidFill>
              </a:rPr>
              <a:t>Participatividad</a:t>
            </a:r>
            <a:r>
              <a:rPr lang="es-ES" sz="4300" b="1" dirty="0" smtClean="0">
                <a:solidFill>
                  <a:schemeClr val="accent3">
                    <a:lumMod val="75000"/>
                  </a:schemeClr>
                </a:solidFill>
              </a:rPr>
              <a:t>, </a:t>
            </a:r>
            <a:r>
              <a:rPr lang="es-ES" sz="4300" b="1" dirty="0" err="1" smtClean="0">
                <a:solidFill>
                  <a:schemeClr val="accent3">
                    <a:lumMod val="75000"/>
                  </a:schemeClr>
                </a:solidFill>
              </a:rPr>
              <a:t>Inclusividad</a:t>
            </a:r>
            <a:r>
              <a:rPr lang="es-ES" sz="4300" b="1" dirty="0" smtClean="0">
                <a:solidFill>
                  <a:schemeClr val="accent3">
                    <a:lumMod val="75000"/>
                  </a:schemeClr>
                </a:solidFill>
              </a:rPr>
              <a:t>, Responsabilidad. Soledad, Serenidad, Calma. Desafío, Indiferencia Divina, Impersonalidad. Intuición, </a:t>
            </a:r>
            <a:r>
              <a:rPr lang="es-ES" sz="4300" b="1" dirty="0" err="1" smtClean="0">
                <a:solidFill>
                  <a:schemeClr val="accent3">
                    <a:lumMod val="75000"/>
                  </a:schemeClr>
                </a:solidFill>
              </a:rPr>
              <a:t>Sabiduria</a:t>
            </a:r>
            <a:r>
              <a:rPr lang="es-ES" sz="4300" b="1" dirty="0" smtClean="0">
                <a:solidFill>
                  <a:schemeClr val="accent3">
                    <a:lumMod val="75000"/>
                  </a:schemeClr>
                </a:solidFill>
              </a:rPr>
              <a:t>, Libertad. Las emociones nos dan fuerza, autoconocimiento. Atenderse a si mismo y encontrarse.  </a:t>
            </a:r>
            <a:endParaRPr lang="es-MX" sz="4300" b="1" dirty="0" smtClean="0">
              <a:solidFill>
                <a:schemeClr val="accent3">
                  <a:lumMod val="75000"/>
                </a:schemeClr>
              </a:solidFill>
            </a:endParaRPr>
          </a:p>
          <a:p>
            <a:pPr>
              <a:buNone/>
            </a:pPr>
            <a:r>
              <a:rPr lang="es-MX" sz="4300" b="1" dirty="0" smtClean="0">
                <a:solidFill>
                  <a:schemeClr val="accent3">
                    <a:lumMod val="75000"/>
                  </a:schemeClr>
                </a:solidFill>
              </a:rPr>
              <a:t>37- </a:t>
            </a:r>
            <a:r>
              <a:rPr lang="es-MX" sz="4300" b="1" dirty="0" err="1" smtClean="0">
                <a:solidFill>
                  <a:schemeClr val="accent3">
                    <a:lumMod val="75000"/>
                  </a:schemeClr>
                </a:solidFill>
              </a:rPr>
              <a:t>Maria</a:t>
            </a:r>
            <a:r>
              <a:rPr lang="es-MX" sz="4300" b="1" dirty="0" smtClean="0">
                <a:solidFill>
                  <a:schemeClr val="accent3">
                    <a:lumMod val="75000"/>
                  </a:schemeClr>
                </a:solidFill>
              </a:rPr>
              <a:t> </a:t>
            </a:r>
            <a:r>
              <a:rPr lang="es-MX" sz="4300" b="1" dirty="0" err="1" smtClean="0">
                <a:solidFill>
                  <a:schemeClr val="accent3">
                    <a:lumMod val="75000"/>
                  </a:schemeClr>
                </a:solidFill>
              </a:rPr>
              <a:t>Pia</a:t>
            </a:r>
            <a:r>
              <a:rPr lang="es-MX" sz="4300" b="1" dirty="0" smtClean="0">
                <a:solidFill>
                  <a:schemeClr val="accent3">
                    <a:lumMod val="75000"/>
                  </a:schemeClr>
                </a:solidFill>
              </a:rPr>
              <a:t> Cuellar </a:t>
            </a:r>
            <a:r>
              <a:rPr lang="es-ES" sz="4300" b="1" dirty="0" smtClean="0">
                <a:solidFill>
                  <a:schemeClr val="accent3">
                    <a:lumMod val="75000"/>
                  </a:schemeClr>
                </a:solidFill>
              </a:rPr>
              <a:t>- Relaciones Intrafamiliares - </a:t>
            </a:r>
            <a:r>
              <a:rPr lang="es-ES" sz="4300" u="sng" dirty="0" smtClean="0">
                <a:hlinkClick r:id="rId4"/>
              </a:rPr>
              <a:t>https://youtu.be/QYpKzDalOio</a:t>
            </a:r>
            <a:endParaRPr lang="es-ES" sz="4300" b="1" dirty="0" smtClean="0">
              <a:solidFill>
                <a:schemeClr val="accent3">
                  <a:lumMod val="75000"/>
                </a:schemeClr>
              </a:solidFill>
            </a:endParaRPr>
          </a:p>
          <a:p>
            <a:pPr>
              <a:buNone/>
            </a:pPr>
            <a:r>
              <a:rPr lang="es-ES" sz="4300" b="1" dirty="0" smtClean="0">
                <a:solidFill>
                  <a:schemeClr val="accent3">
                    <a:lumMod val="75000"/>
                  </a:schemeClr>
                </a:solidFill>
              </a:rPr>
              <a:t>Permitir que los hijos nos vean vulnerables, que tenemos miedo, tristeza, que se vale sentir. Y que ellos también pueden sentir. No todos estamos en la misma frecuencia. Y tener espacios en conjunto. Mirarnos, conocernos. Todos vamos a salir con un nivel de conciencia más alto. Solidaridad - </a:t>
            </a:r>
            <a:endParaRPr lang="es-MX" sz="4300" b="1" dirty="0" smtClean="0">
              <a:solidFill>
                <a:schemeClr val="accent3">
                  <a:lumMod val="75000"/>
                </a:schemeClr>
              </a:solidFill>
            </a:endParaRPr>
          </a:p>
          <a:p>
            <a:pPr>
              <a:buNone/>
            </a:pPr>
            <a:r>
              <a:rPr lang="es-MX" sz="4300" b="1" dirty="0" smtClean="0">
                <a:solidFill>
                  <a:schemeClr val="accent3">
                    <a:lumMod val="75000"/>
                  </a:schemeClr>
                </a:solidFill>
              </a:rPr>
              <a:t>47- Elizabeth </a:t>
            </a:r>
            <a:r>
              <a:rPr lang="es-MX" sz="4300" b="1" dirty="0" err="1" smtClean="0">
                <a:solidFill>
                  <a:schemeClr val="accent3">
                    <a:lumMod val="75000"/>
                  </a:schemeClr>
                </a:solidFill>
              </a:rPr>
              <a:t>Bateman</a:t>
            </a:r>
            <a:r>
              <a:rPr lang="es-MX" sz="4300" b="1" dirty="0" smtClean="0">
                <a:solidFill>
                  <a:schemeClr val="accent3">
                    <a:lumMod val="75000"/>
                  </a:schemeClr>
                </a:solidFill>
              </a:rPr>
              <a:t> </a:t>
            </a:r>
            <a:r>
              <a:rPr lang="es-ES" sz="4300" b="1" dirty="0" smtClean="0">
                <a:solidFill>
                  <a:schemeClr val="accent3">
                    <a:lumMod val="75000"/>
                  </a:schemeClr>
                </a:solidFill>
              </a:rPr>
              <a:t>- Conciencia de la Mente y el Cuerpo - </a:t>
            </a:r>
            <a:r>
              <a:rPr lang="es-ES" sz="4300" u="sng" dirty="0" smtClean="0">
                <a:hlinkClick r:id="rId5"/>
              </a:rPr>
              <a:t>https://youtu.be/yDuMgeTUXRc</a:t>
            </a:r>
            <a:endParaRPr lang="es-ES" sz="4300" b="1" dirty="0" smtClean="0">
              <a:solidFill>
                <a:schemeClr val="accent3">
                  <a:lumMod val="75000"/>
                </a:schemeClr>
              </a:solidFill>
            </a:endParaRPr>
          </a:p>
          <a:p>
            <a:pPr>
              <a:buNone/>
            </a:pPr>
            <a:r>
              <a:rPr lang="es-ES" sz="4300" b="1" dirty="0" smtClean="0">
                <a:solidFill>
                  <a:schemeClr val="accent3">
                    <a:lumMod val="75000"/>
                  </a:schemeClr>
                </a:solidFill>
              </a:rPr>
              <a:t>	Lo </a:t>
            </a:r>
            <a:r>
              <a:rPr lang="es-ES" sz="4300" b="1" dirty="0" smtClean="0">
                <a:solidFill>
                  <a:schemeClr val="accent3">
                    <a:lumMod val="75000"/>
                  </a:schemeClr>
                </a:solidFill>
              </a:rPr>
              <a:t>que hace la meditación, </a:t>
            </a:r>
            <a:r>
              <a:rPr lang="es-ES" sz="4300" b="1" dirty="0" err="1" smtClean="0">
                <a:solidFill>
                  <a:schemeClr val="accent3">
                    <a:lumMod val="75000"/>
                  </a:schemeClr>
                </a:solidFill>
              </a:rPr>
              <a:t>mindfulness</a:t>
            </a:r>
            <a:r>
              <a:rPr lang="es-ES" sz="4300" b="1" dirty="0" smtClean="0">
                <a:solidFill>
                  <a:schemeClr val="accent3">
                    <a:lumMod val="75000"/>
                  </a:schemeClr>
                </a:solidFill>
              </a:rPr>
              <a:t>, relajación en nuestro cuerpo. Sistema </a:t>
            </a:r>
            <a:r>
              <a:rPr lang="es-ES" sz="4300" b="1" dirty="0" err="1" smtClean="0">
                <a:solidFill>
                  <a:schemeClr val="accent3">
                    <a:lumMod val="75000"/>
                  </a:schemeClr>
                </a:solidFill>
              </a:rPr>
              <a:t>siconeurofisiologico</a:t>
            </a:r>
            <a:r>
              <a:rPr lang="es-ES" sz="4300" b="1" dirty="0" smtClean="0">
                <a:solidFill>
                  <a:schemeClr val="accent3">
                    <a:lumMod val="75000"/>
                  </a:schemeClr>
                </a:solidFill>
              </a:rPr>
              <a:t> e inmunológico responde equilibradamente. Dolores y enfermedades son reflejos. El silencio y la respiración permiten preguntarle y escuchar al cuerpo. El Gran diccionario de las dolencias.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a:solidFill>
                  <a:schemeClr val="accent3">
                    <a:lumMod val="75000"/>
                  </a:schemeClr>
                </a:solidFill>
              </a:rPr>
              <a:t>LAS CUATRO VERDADES NOBLES</a:t>
            </a:r>
            <a:endParaRPr lang="es-ES" b="1" dirty="0">
              <a:solidFill>
                <a:schemeClr val="accent3">
                  <a:lumMod val="75000"/>
                </a:schemeClr>
              </a:solidFill>
            </a:endParaRPr>
          </a:p>
        </p:txBody>
      </p:sp>
      <p:sp>
        <p:nvSpPr>
          <p:cNvPr id="3" name="2 Marcador de contenido"/>
          <p:cNvSpPr>
            <a:spLocks noGrp="1"/>
          </p:cNvSpPr>
          <p:nvPr>
            <p:ph idx="1"/>
          </p:nvPr>
        </p:nvSpPr>
        <p:spPr/>
        <p:txBody>
          <a:bodyPr>
            <a:normAutofit fontScale="62500" lnSpcReduction="20000"/>
          </a:bodyPr>
          <a:lstStyle/>
          <a:p>
            <a:pPr>
              <a:lnSpc>
                <a:spcPct val="110000"/>
              </a:lnSpc>
              <a:buNone/>
            </a:pPr>
            <a:r>
              <a:rPr lang="es-MX" sz="2600" b="1" dirty="0" smtClean="0">
                <a:solidFill>
                  <a:schemeClr val="accent3">
                    <a:lumMod val="75000"/>
                  </a:schemeClr>
                </a:solidFill>
              </a:rPr>
              <a:t>Dos meses antes de recibir el diagnóstico Guillermo </a:t>
            </a:r>
            <a:r>
              <a:rPr lang="es-MX" sz="2600" b="1" dirty="0" err="1" smtClean="0">
                <a:solidFill>
                  <a:schemeClr val="accent3">
                    <a:lumMod val="75000"/>
                  </a:schemeClr>
                </a:solidFill>
              </a:rPr>
              <a:t>Llinas</a:t>
            </a:r>
            <a:r>
              <a:rPr lang="es-MX" sz="2600" b="1" dirty="0" smtClean="0">
                <a:solidFill>
                  <a:schemeClr val="accent3">
                    <a:lumMod val="75000"/>
                  </a:schemeClr>
                </a:solidFill>
              </a:rPr>
              <a:t> había tenido la oportunidad de conocer </a:t>
            </a:r>
            <a:r>
              <a:rPr lang="es-ES" sz="2600" b="1" dirty="0" err="1" smtClean="0">
                <a:solidFill>
                  <a:schemeClr val="accent3">
                    <a:lumMod val="75000"/>
                  </a:schemeClr>
                </a:solidFill>
              </a:rPr>
              <a:t>Sarnath</a:t>
            </a:r>
            <a:r>
              <a:rPr lang="es-ES" sz="2600" b="1" dirty="0" smtClean="0">
                <a:solidFill>
                  <a:schemeClr val="accent3">
                    <a:lumMod val="75000"/>
                  </a:schemeClr>
                </a:solidFill>
              </a:rPr>
              <a:t>, ciudad sagrada para los budistas,  Buda dio su primer sermón allí,  y empezar a recorrer el camino de sus enseñanzas.</a:t>
            </a:r>
            <a:endParaRPr lang="es-MX" sz="2600" b="1" dirty="0" smtClean="0">
              <a:solidFill>
                <a:schemeClr val="accent3">
                  <a:lumMod val="75000"/>
                </a:schemeClr>
              </a:solidFill>
            </a:endParaRPr>
          </a:p>
          <a:p>
            <a:pPr>
              <a:lnSpc>
                <a:spcPct val="110000"/>
              </a:lnSpc>
              <a:buNone/>
            </a:pPr>
            <a:endParaRPr lang="es-MX" sz="3100" b="1" dirty="0" smtClean="0">
              <a:solidFill>
                <a:schemeClr val="accent3">
                  <a:lumMod val="75000"/>
                </a:schemeClr>
              </a:solidFill>
            </a:endParaRPr>
          </a:p>
          <a:p>
            <a:pPr>
              <a:lnSpc>
                <a:spcPct val="110000"/>
              </a:lnSpc>
              <a:buNone/>
            </a:pPr>
            <a:r>
              <a:rPr lang="es-MX" sz="3100" b="1" dirty="0" smtClean="0">
                <a:solidFill>
                  <a:schemeClr val="accent3">
                    <a:lumMod val="75000"/>
                  </a:schemeClr>
                </a:solidFill>
              </a:rPr>
              <a:t>Buda </a:t>
            </a:r>
            <a:r>
              <a:rPr lang="es-MX" sz="3100" b="1" dirty="0">
                <a:solidFill>
                  <a:schemeClr val="accent3">
                    <a:lumMod val="75000"/>
                  </a:schemeClr>
                </a:solidFill>
              </a:rPr>
              <a:t>al analizar las causas del sufrimiento humano las dividió en dos grandes </a:t>
            </a:r>
            <a:r>
              <a:rPr lang="es-MX" sz="3100" b="1" dirty="0" smtClean="0">
                <a:solidFill>
                  <a:schemeClr val="accent3">
                    <a:lumMod val="75000"/>
                  </a:schemeClr>
                </a:solidFill>
              </a:rPr>
              <a:t>grupos :</a:t>
            </a:r>
          </a:p>
          <a:p>
            <a:pPr>
              <a:lnSpc>
                <a:spcPct val="110000"/>
              </a:lnSpc>
              <a:buNone/>
            </a:pPr>
            <a:endParaRPr lang="es-MX" sz="3100" b="1" dirty="0">
              <a:solidFill>
                <a:schemeClr val="accent3">
                  <a:lumMod val="75000"/>
                </a:schemeClr>
              </a:solidFill>
            </a:endParaRPr>
          </a:p>
          <a:p>
            <a:pPr>
              <a:lnSpc>
                <a:spcPct val="110000"/>
              </a:lnSpc>
            </a:pPr>
            <a:r>
              <a:rPr lang="es-MX" sz="3100" b="1" dirty="0">
                <a:solidFill>
                  <a:schemeClr val="accent3">
                    <a:lumMod val="75000"/>
                  </a:schemeClr>
                </a:solidFill>
              </a:rPr>
              <a:t>En el nivel relativo hay incontables causas y variedades de sufrimientos, (él no las llamó emociones): las hay físicas, económicas, sociales, políticas etc. Si se deben a la crueldad de otros humanos se deben cambiar las condiciones que causan el sufrimiento.</a:t>
            </a:r>
          </a:p>
          <a:p>
            <a:pPr>
              <a:lnSpc>
                <a:spcPct val="110000"/>
              </a:lnSpc>
            </a:pPr>
            <a:r>
              <a:rPr lang="es-MX" sz="3100" b="1" dirty="0">
                <a:solidFill>
                  <a:schemeClr val="accent3">
                    <a:lumMod val="75000"/>
                  </a:schemeClr>
                </a:solidFill>
              </a:rPr>
              <a:t>Pero hay otro nivel de sufrimiento: el dolor creado por nuestra propia mente. Es el resultado de cómo reaccionamos ante nuestras experiencias.</a:t>
            </a:r>
          </a:p>
          <a:p>
            <a:pPr>
              <a:lnSpc>
                <a:spcPct val="110000"/>
              </a:lnSpc>
            </a:pPr>
            <a:r>
              <a:rPr lang="es-MX" sz="3100" b="1" dirty="0">
                <a:solidFill>
                  <a:schemeClr val="accent3">
                    <a:lumMod val="75000"/>
                  </a:schemeClr>
                </a:solidFill>
              </a:rPr>
              <a:t>Al sufrimiento causado por una enfermedad se le agrega el grado en que las personas temen y resisten las consecuencias. </a:t>
            </a:r>
          </a:p>
          <a:p>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LAS CUATRO VERDADES NOBLES</a:t>
            </a:r>
            <a:endParaRPr lang="es-ES" dirty="0"/>
          </a:p>
        </p:txBody>
      </p:sp>
      <p:sp>
        <p:nvSpPr>
          <p:cNvPr id="3" name="2 Marcador de contenido"/>
          <p:cNvSpPr>
            <a:spLocks noGrp="1"/>
          </p:cNvSpPr>
          <p:nvPr>
            <p:ph idx="1"/>
          </p:nvPr>
        </p:nvSpPr>
        <p:spPr>
          <a:xfrm>
            <a:off x="467544" y="1484784"/>
            <a:ext cx="8219256" cy="4641379"/>
          </a:xfrm>
        </p:spPr>
        <p:txBody>
          <a:bodyPr>
            <a:normAutofit fontScale="85000" lnSpcReduction="20000"/>
          </a:bodyPr>
          <a:lstStyle/>
          <a:p>
            <a:r>
              <a:rPr lang="es-MX" sz="2200" b="1" dirty="0" smtClean="0">
                <a:solidFill>
                  <a:schemeClr val="accent3">
                    <a:lumMod val="75000"/>
                  </a:schemeClr>
                </a:solidFill>
              </a:rPr>
              <a:t>El budismo asigna la causa del sufrimiento al gusto, disgusto o indiferencia inicial ante un suceso que mediante un proceso mental al aferrarse, (apego), crea emociones perturbadoras.</a:t>
            </a:r>
          </a:p>
          <a:p>
            <a:r>
              <a:rPr lang="es-MX" sz="2200" b="1" dirty="0" smtClean="0">
                <a:solidFill>
                  <a:schemeClr val="accent3">
                    <a:lumMod val="75000"/>
                  </a:schemeClr>
                </a:solidFill>
              </a:rPr>
              <a:t>La respuesta a ese sufrimiento se logra en un plano mas sutil donde los procesos que producen esas sensaciones pueden ser analizados volviéndose mas transparentes.</a:t>
            </a:r>
          </a:p>
          <a:p>
            <a:r>
              <a:rPr lang="es-MX" sz="2200" b="1" dirty="0" smtClean="0">
                <a:solidFill>
                  <a:schemeClr val="accent3">
                    <a:lumMod val="75000"/>
                  </a:schemeClr>
                </a:solidFill>
              </a:rPr>
              <a:t>El sufrimiento se origina en los defectos básicos de cómo funciona la mente, los hábitos profundos y las percepciones equivocadas de nuestra experiencia ordinaria.</a:t>
            </a:r>
          </a:p>
          <a:p>
            <a:r>
              <a:rPr lang="es-MX" sz="2200" b="1" dirty="0" smtClean="0">
                <a:solidFill>
                  <a:schemeClr val="accent3">
                    <a:lumMod val="75000"/>
                  </a:schemeClr>
                </a:solidFill>
              </a:rPr>
              <a:t>Este proceso es descrito en las cuatro verdades:</a:t>
            </a:r>
          </a:p>
          <a:p>
            <a:pPr>
              <a:buNone/>
            </a:pPr>
            <a:r>
              <a:rPr lang="es-MX" sz="2200" b="1" dirty="0" smtClean="0">
                <a:solidFill>
                  <a:schemeClr val="accent3">
                    <a:lumMod val="75000"/>
                  </a:schemeClr>
                </a:solidFill>
              </a:rPr>
              <a:t>	&gt; La vida esta llena de sufrimiento</a:t>
            </a:r>
          </a:p>
          <a:p>
            <a:pPr>
              <a:buNone/>
            </a:pPr>
            <a:r>
              <a:rPr lang="es-MX" sz="2200" b="1" dirty="0" smtClean="0">
                <a:solidFill>
                  <a:schemeClr val="accent3">
                    <a:lumMod val="75000"/>
                  </a:schemeClr>
                </a:solidFill>
              </a:rPr>
              <a:t>	&gt; Se puede conocer la causa de ese sufrimiento</a:t>
            </a:r>
          </a:p>
          <a:p>
            <a:pPr>
              <a:buNone/>
            </a:pPr>
            <a:r>
              <a:rPr lang="es-MX" sz="2200" b="1" dirty="0" smtClean="0">
                <a:solidFill>
                  <a:schemeClr val="accent3">
                    <a:lumMod val="75000"/>
                  </a:schemeClr>
                </a:solidFill>
              </a:rPr>
              <a:t>	&gt; Es posible el cese de ese sufrimiento</a:t>
            </a:r>
          </a:p>
          <a:p>
            <a:pPr>
              <a:buNone/>
            </a:pPr>
            <a:r>
              <a:rPr lang="es-MX" sz="2200" b="1" dirty="0" smtClean="0">
                <a:solidFill>
                  <a:schemeClr val="accent3">
                    <a:lumMod val="75000"/>
                  </a:schemeClr>
                </a:solidFill>
              </a:rPr>
              <a:t>	&gt; El camino para lograrlo tiene 8 pasos de actuación correcta.</a:t>
            </a:r>
          </a:p>
          <a:p>
            <a:pPr>
              <a:buNone/>
            </a:pPr>
            <a:endParaRPr lang="es-MX" sz="2200" b="1" dirty="0" smtClean="0">
              <a:solidFill>
                <a:schemeClr val="accent3">
                  <a:lumMod val="75000"/>
                </a:schemeClr>
              </a:solidFill>
            </a:endParaRPr>
          </a:p>
          <a:p>
            <a:pPr>
              <a:buNone/>
            </a:pPr>
            <a:r>
              <a:rPr lang="es-MX" sz="2200" b="1" dirty="0" smtClean="0">
                <a:solidFill>
                  <a:schemeClr val="accent3">
                    <a:lumMod val="75000"/>
                  </a:schemeClr>
                </a:solidFill>
              </a:rPr>
              <a:t>El enemigo de la búsqueda de alivio para el sufrimiento es interno y se refiere a los patrones negativos de pensamientos, emociones y acciones.</a:t>
            </a:r>
          </a:p>
          <a:p>
            <a:endParaRPr lang="es-ES" sz="2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accent3">
                    <a:lumMod val="75000"/>
                  </a:schemeClr>
                </a:solidFill>
              </a:rPr>
              <a:t>LLAMADO</a:t>
            </a:r>
            <a:endParaRPr lang="es-ES" b="1" dirty="0" smtClean="0">
              <a:solidFill>
                <a:schemeClr val="accent3">
                  <a:lumMod val="75000"/>
                </a:schemeClr>
              </a:solidFill>
            </a:endParaRPr>
          </a:p>
        </p:txBody>
      </p:sp>
      <p:sp>
        <p:nvSpPr>
          <p:cNvPr id="3" name="2 Marcador de contenido"/>
          <p:cNvSpPr>
            <a:spLocks noGrp="1"/>
          </p:cNvSpPr>
          <p:nvPr>
            <p:ph idx="1"/>
          </p:nvPr>
        </p:nvSpPr>
        <p:spPr/>
        <p:txBody>
          <a:bodyPr>
            <a:normAutofit fontScale="85000" lnSpcReduction="10000"/>
          </a:bodyPr>
          <a:lstStyle/>
          <a:p>
            <a:r>
              <a:rPr lang="es-MX" sz="2400" b="1" dirty="0" smtClean="0">
                <a:solidFill>
                  <a:schemeClr val="accent3">
                    <a:lumMod val="75000"/>
                  </a:schemeClr>
                </a:solidFill>
              </a:rPr>
              <a:t>La mente descontenta es el resultado de una falta de atención al momento presente. Pasado y futuro mantiene la mente en otra parte. </a:t>
            </a:r>
          </a:p>
          <a:p>
            <a:r>
              <a:rPr lang="es-MX" sz="2400" b="1" dirty="0" smtClean="0">
                <a:solidFill>
                  <a:schemeClr val="accent3">
                    <a:lumMod val="75000"/>
                  </a:schemeClr>
                </a:solidFill>
              </a:rPr>
              <a:t>La suprema ecuanimidad , (</a:t>
            </a:r>
            <a:r>
              <a:rPr lang="es-ES" sz="2400" b="1" dirty="0" smtClean="0">
                <a:solidFill>
                  <a:schemeClr val="accent3">
                    <a:lumMod val="75000"/>
                  </a:schemeClr>
                </a:solidFill>
              </a:rPr>
              <a:t>no verse perturbado por la experiencia o exposición a emociones, dolor u otros fenómenos), proviene de una mente libre de deseos, generando un estado de libertad mental que deja que las cosas sean como son sin desear que sean diferentes.</a:t>
            </a:r>
          </a:p>
          <a:p>
            <a:r>
              <a:rPr lang="es-MX" sz="2400" b="1" dirty="0" smtClean="0">
                <a:solidFill>
                  <a:schemeClr val="accent3">
                    <a:lumMod val="75000"/>
                  </a:schemeClr>
                </a:solidFill>
              </a:rPr>
              <a:t>El Buda afirmó que encontrar la verdad de estas nociones solo se logra gracias a la propia experiencia.</a:t>
            </a:r>
          </a:p>
          <a:p>
            <a:r>
              <a:rPr lang="es-MX" sz="2400" b="1" dirty="0" smtClean="0">
                <a:solidFill>
                  <a:schemeClr val="accent3">
                    <a:lumMod val="75000"/>
                  </a:schemeClr>
                </a:solidFill>
              </a:rPr>
              <a:t>Las experiencias dolorosas son un llamado para buscar esas nuevas percepciones.</a:t>
            </a:r>
          </a:p>
          <a:p>
            <a:r>
              <a:rPr lang="es-MX" sz="2400" b="1" dirty="0" smtClean="0">
                <a:solidFill>
                  <a:schemeClr val="accent3">
                    <a:lumMod val="75000"/>
                  </a:schemeClr>
                </a:solidFill>
              </a:rPr>
              <a:t>Existe el peligro de, al abrirnos a dimensiones mayores del ser, olvidarnos de nuestra necesidades emocionales y de las de los otros.</a:t>
            </a:r>
          </a:p>
          <a:p>
            <a:r>
              <a:rPr lang="es-MX" sz="2400" b="1" dirty="0" smtClean="0">
                <a:solidFill>
                  <a:schemeClr val="accent3">
                    <a:lumMod val="75000"/>
                  </a:schemeClr>
                </a:solidFill>
              </a:rPr>
              <a:t>Cuando se está en medio del cambio ocasionado por un llamado se requiere la empatía que permite reconocer la existencia de la Luz detrás de los nubarrones</a:t>
            </a:r>
            <a:endParaRPr lang="es-ES" sz="2400" b="1" dirty="0" smtClean="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smtClean="0">
                <a:solidFill>
                  <a:schemeClr val="accent3">
                    <a:lumMod val="75000"/>
                  </a:schemeClr>
                </a:solidFill>
              </a:rPr>
              <a:t>LAS FAMILIAS DEL BUDA</a:t>
            </a:r>
            <a:endParaRPr lang="es-ES" b="1" dirty="0" smtClean="0">
              <a:solidFill>
                <a:schemeClr val="accent3">
                  <a:lumMod val="75000"/>
                </a:schemeClr>
              </a:solidFill>
            </a:endParaRPr>
          </a:p>
        </p:txBody>
      </p:sp>
      <p:sp>
        <p:nvSpPr>
          <p:cNvPr id="3" name="2 Marcador de contenido"/>
          <p:cNvSpPr>
            <a:spLocks noGrp="1"/>
          </p:cNvSpPr>
          <p:nvPr>
            <p:ph idx="1"/>
          </p:nvPr>
        </p:nvSpPr>
        <p:spPr/>
        <p:txBody>
          <a:bodyPr>
            <a:normAutofit fontScale="92500" lnSpcReduction="10000"/>
          </a:bodyPr>
          <a:lstStyle/>
          <a:p>
            <a:r>
              <a:rPr lang="es-MX" sz="2600" b="1" dirty="0" smtClean="0">
                <a:solidFill>
                  <a:schemeClr val="accent3">
                    <a:lumMod val="75000"/>
                  </a:schemeClr>
                </a:solidFill>
              </a:rPr>
              <a:t>El Budismo </a:t>
            </a:r>
            <a:r>
              <a:rPr lang="es-MX" sz="2600" b="1" dirty="0" err="1" smtClean="0">
                <a:solidFill>
                  <a:schemeClr val="accent3">
                    <a:lumMod val="75000"/>
                  </a:schemeClr>
                </a:solidFill>
              </a:rPr>
              <a:t>vajrayano</a:t>
            </a:r>
            <a:r>
              <a:rPr lang="es-MX" sz="2600" b="1" dirty="0" smtClean="0">
                <a:solidFill>
                  <a:schemeClr val="accent3">
                    <a:lumMod val="75000"/>
                  </a:schemeClr>
                </a:solidFill>
              </a:rPr>
              <a:t> detalla la transmutación de cada una de las 5 energías mas importantes y sus tendencias emocionales: ira, orgullo, pasión, celos y apatía.</a:t>
            </a:r>
          </a:p>
          <a:p>
            <a:r>
              <a:rPr lang="es-MX" sz="2600" b="1" dirty="0" smtClean="0">
                <a:solidFill>
                  <a:schemeClr val="accent3">
                    <a:lumMod val="75000"/>
                  </a:schemeClr>
                </a:solidFill>
              </a:rPr>
              <a:t>Este sistema es conocido como las “Cinco Familias del Buda”</a:t>
            </a:r>
          </a:p>
          <a:p>
            <a:r>
              <a:rPr lang="es-MX" sz="2600" b="1" dirty="0" smtClean="0">
                <a:solidFill>
                  <a:schemeClr val="accent3">
                    <a:lumMod val="75000"/>
                  </a:schemeClr>
                </a:solidFill>
              </a:rPr>
              <a:t>Se manifiestan de forma diferente porque cada uno tiene tendencias predominantes a experimentar una energía emocional particular y una forma característica de percibir y de actuar en el mundo.</a:t>
            </a:r>
          </a:p>
          <a:p>
            <a:r>
              <a:rPr lang="es-MX" sz="2600" b="1" dirty="0" smtClean="0">
                <a:solidFill>
                  <a:schemeClr val="accent3">
                    <a:lumMod val="75000"/>
                  </a:schemeClr>
                </a:solidFill>
              </a:rPr>
              <a:t>Con la alquimia correcta esa energía neurótica puede ser transformada en una manifestación de sabiduría.</a:t>
            </a:r>
          </a:p>
          <a:p>
            <a:r>
              <a:rPr lang="es-MX" sz="2600" b="1" dirty="0" smtClean="0">
                <a:solidFill>
                  <a:schemeClr val="accent3">
                    <a:lumMod val="75000"/>
                  </a:schemeClr>
                </a:solidFill>
              </a:rPr>
              <a:t>Es el secreto de la Piedra Filosofal, transmutar el plomo en oro.</a:t>
            </a:r>
            <a:endParaRPr lang="es-ES" sz="2600" b="1" dirty="0" smtClean="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CO" b="1" dirty="0" smtClean="0">
                <a:solidFill>
                  <a:schemeClr val="accent3">
                    <a:lumMod val="75000"/>
                  </a:schemeClr>
                </a:solidFill>
              </a:rPr>
              <a:t>EMOCIONES PERTURBADORAS</a:t>
            </a:r>
            <a:endParaRPr lang="es-ES" b="1" dirty="0" smtClean="0">
              <a:solidFill>
                <a:schemeClr val="accent3">
                  <a:lumMod val="75000"/>
                </a:schemeClr>
              </a:solidFill>
            </a:endParaRPr>
          </a:p>
        </p:txBody>
      </p:sp>
      <p:sp>
        <p:nvSpPr>
          <p:cNvPr id="5" name="4 Marcador de contenido"/>
          <p:cNvSpPr>
            <a:spLocks noGrp="1"/>
          </p:cNvSpPr>
          <p:nvPr>
            <p:ph sz="half" idx="1"/>
          </p:nvPr>
        </p:nvSpPr>
        <p:spPr>
          <a:xfrm>
            <a:off x="539552" y="1268760"/>
            <a:ext cx="4038600" cy="4525963"/>
          </a:xfrm>
        </p:spPr>
        <p:txBody>
          <a:bodyPr>
            <a:noAutofit/>
          </a:bodyPr>
          <a:lstStyle/>
          <a:p>
            <a:r>
              <a:rPr lang="es-CO" sz="1700" b="1" dirty="0" smtClean="0">
                <a:solidFill>
                  <a:schemeClr val="accent3">
                    <a:lumMod val="75000"/>
                  </a:schemeClr>
                </a:solidFill>
              </a:rPr>
              <a:t>IRA: es la fijación agresiva en la manera de ver las cosas, hostilidad y constante actitud defensiva. La gente irascible se cierra frente a otros puntos de vista que no son los suyos y es rápida en contraatacar.</a:t>
            </a:r>
          </a:p>
          <a:p>
            <a:r>
              <a:rPr lang="es-CO" sz="1700" b="1" dirty="0" smtClean="0">
                <a:solidFill>
                  <a:schemeClr val="accent3">
                    <a:lumMod val="75000"/>
                  </a:schemeClr>
                </a:solidFill>
              </a:rPr>
              <a:t>ORGULLO:  es Narcisismo. No se ajusta a ningún tipo de límites ni disciplina, viéndose a si mismo como si fuera especial, rodeándose de la admiración de otros, de la ostentación y de las búsquedas frívolas</a:t>
            </a:r>
            <a:r>
              <a:rPr lang="es-CO" sz="1700" b="1" dirty="0" smtClean="0">
                <a:solidFill>
                  <a:schemeClr val="accent3">
                    <a:lumMod val="75000"/>
                  </a:schemeClr>
                </a:solidFill>
              </a:rPr>
              <a:t>. Bajo su fachada surgen los miedos,</a:t>
            </a:r>
            <a:endParaRPr lang="es-CO" sz="1700" b="1" dirty="0" smtClean="0">
              <a:solidFill>
                <a:schemeClr val="accent3">
                  <a:lumMod val="75000"/>
                </a:schemeClr>
              </a:solidFill>
            </a:endParaRPr>
          </a:p>
          <a:p>
            <a:r>
              <a:rPr lang="es-CO" sz="1700" b="1" dirty="0" smtClean="0">
                <a:solidFill>
                  <a:schemeClr val="accent3">
                    <a:lumMod val="75000"/>
                  </a:schemeClr>
                </a:solidFill>
              </a:rPr>
              <a:t>PASIÓN: en el sentido del apego de anhelo neurótico, puede manifestarse como la seducción superficial del  histérico o como el carisma hipnótico del estafador y manipulador</a:t>
            </a:r>
            <a:endParaRPr lang="es-ES" sz="1700" b="1" dirty="0" smtClean="0">
              <a:solidFill>
                <a:schemeClr val="accent3">
                  <a:lumMod val="75000"/>
                </a:schemeClr>
              </a:solidFill>
            </a:endParaRPr>
          </a:p>
        </p:txBody>
      </p:sp>
      <p:sp>
        <p:nvSpPr>
          <p:cNvPr id="6" name="5 Marcador de contenido"/>
          <p:cNvSpPr>
            <a:spLocks noGrp="1"/>
          </p:cNvSpPr>
          <p:nvPr>
            <p:ph sz="half" idx="2"/>
          </p:nvPr>
        </p:nvSpPr>
        <p:spPr/>
        <p:txBody>
          <a:bodyPr>
            <a:noAutofit/>
          </a:bodyPr>
          <a:lstStyle/>
          <a:p>
            <a:r>
              <a:rPr lang="es-CO" sz="1800" b="1" dirty="0" smtClean="0">
                <a:solidFill>
                  <a:schemeClr val="accent3">
                    <a:lumMod val="75000"/>
                  </a:schemeClr>
                </a:solidFill>
              </a:rPr>
              <a:t>CELOS o envidia: giran en torno de la comparación de uno con los demás y de la crítica de todo el mundo. En su caso extremo se convierte en un miedo paranoico de que los demás puedan eclipsarlo a uno y en el resentimiento por los logros de los demás.</a:t>
            </a:r>
          </a:p>
          <a:p>
            <a:r>
              <a:rPr lang="es-CO" sz="1800" b="1" dirty="0" smtClean="0">
                <a:solidFill>
                  <a:schemeClr val="accent3">
                    <a:lumMod val="75000"/>
                  </a:schemeClr>
                </a:solidFill>
              </a:rPr>
              <a:t>PEREZA: En su peor manifestación toma la forma de somnolencia, indiferencia y holgazanería.  Opta por la vía de menor resistencia, haciendo lo mas fácil de hacer en lugar de hacer lo que falta, lo que es apropiado o efectivo</a:t>
            </a:r>
            <a:endParaRPr lang="es-ES" sz="1800" b="1" dirty="0" smtClean="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CO" b="1" dirty="0" smtClean="0">
                <a:solidFill>
                  <a:schemeClr val="accent3">
                    <a:lumMod val="75000"/>
                  </a:schemeClr>
                </a:solidFill>
              </a:rPr>
              <a:t>ASPECTOS POSITIVOS </a:t>
            </a:r>
            <a:endParaRPr lang="es-ES" b="1" dirty="0" smtClean="0">
              <a:solidFill>
                <a:schemeClr val="accent3">
                  <a:lumMod val="75000"/>
                </a:schemeClr>
              </a:solidFill>
            </a:endParaRPr>
          </a:p>
        </p:txBody>
      </p:sp>
      <p:sp>
        <p:nvSpPr>
          <p:cNvPr id="6" name="5 Marcador de contenido"/>
          <p:cNvSpPr>
            <a:spLocks noGrp="1"/>
          </p:cNvSpPr>
          <p:nvPr>
            <p:ph idx="1"/>
          </p:nvPr>
        </p:nvSpPr>
        <p:spPr/>
        <p:txBody>
          <a:bodyPr>
            <a:normAutofit/>
          </a:bodyPr>
          <a:lstStyle/>
          <a:p>
            <a:r>
              <a:rPr lang="es-CO" sz="2400" b="1" dirty="0" smtClean="0">
                <a:solidFill>
                  <a:schemeClr val="accent3">
                    <a:lumMod val="75000"/>
                  </a:schemeClr>
                </a:solidFill>
              </a:rPr>
              <a:t>Cada energía tiene su manifestación como emoción familiar negativa, y su manifestación como sabiduría.</a:t>
            </a:r>
          </a:p>
          <a:p>
            <a:r>
              <a:rPr lang="es-CO" sz="2400" b="1" dirty="0" smtClean="0">
                <a:solidFill>
                  <a:schemeClr val="accent3">
                    <a:lumMod val="75000"/>
                  </a:schemeClr>
                </a:solidFill>
              </a:rPr>
              <a:t>Hay un lado positivo en la energía de cada movimiento. Sin la pasión y el apego uno no quiere nada o no se preocupa por nada y entonces no discrimina. Sin la energía de los celos nada importa, entonces no hay progreso. La ira puede propiciar la brillantez y claridad en lo que se hace.</a:t>
            </a:r>
          </a:p>
          <a:p>
            <a:r>
              <a:rPr lang="es-CO" sz="2400" b="1" dirty="0" smtClean="0">
                <a:solidFill>
                  <a:schemeClr val="accent3">
                    <a:lumMod val="75000"/>
                  </a:schemeClr>
                </a:solidFill>
              </a:rPr>
              <a:t>Al estudiar las Enseñanzas del Ciclo en el capítulo de SANACION estudiaremos la propuesta budista para transformar las energías perturbadoras en caminos de crecimiento.</a:t>
            </a:r>
            <a:endParaRPr lang="es-ES" sz="2400" b="1" dirty="0" smtClean="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chemeClr val="accent3">
                    <a:lumMod val="75000"/>
                  </a:schemeClr>
                </a:solidFill>
              </a:rPr>
              <a:t>FUENTES CONSULTADAS</a:t>
            </a:r>
            <a:r>
              <a:rPr lang="es-ES" b="1" dirty="0" smtClean="0">
                <a:solidFill>
                  <a:schemeClr val="accent3">
                    <a:lumMod val="75000"/>
                  </a:schemeClr>
                </a:solidFill>
              </a:rPr>
              <a:t/>
            </a:r>
            <a:br>
              <a:rPr lang="es-ES" b="1" dirty="0" smtClean="0">
                <a:solidFill>
                  <a:schemeClr val="accent3">
                    <a:lumMod val="75000"/>
                  </a:schemeClr>
                </a:solidFill>
              </a:rPr>
            </a:br>
            <a:r>
              <a:rPr lang="es-ES" sz="1800" b="1" dirty="0" smtClean="0">
                <a:solidFill>
                  <a:schemeClr val="accent3">
                    <a:lumMod val="75000"/>
                  </a:schemeClr>
                </a:solidFill>
              </a:rPr>
              <a:t>(La información y anotaciones pueden ser encontradas y  ampliadas  en las siguientes referencias:)</a:t>
            </a:r>
          </a:p>
        </p:txBody>
      </p:sp>
      <p:pic>
        <p:nvPicPr>
          <p:cNvPr id="4" name="3 Marcador de contenido" descr="Alquimia.jpg"/>
          <p:cNvPicPr>
            <a:picLocks noGrp="1" noChangeAspect="1"/>
          </p:cNvPicPr>
          <p:nvPr>
            <p:ph idx="1"/>
          </p:nvPr>
        </p:nvPicPr>
        <p:blipFill>
          <a:blip r:embed="rId2" cstate="print"/>
          <a:stretch>
            <a:fillRect/>
          </a:stretch>
        </p:blipFill>
        <p:spPr>
          <a:xfrm>
            <a:off x="6732240" y="1484784"/>
            <a:ext cx="2186680" cy="3299899"/>
          </a:xfrm>
        </p:spPr>
      </p:pic>
      <p:pic>
        <p:nvPicPr>
          <p:cNvPr id="5" name="4 Imagen" descr="image0.jpeg"/>
          <p:cNvPicPr>
            <a:picLocks noChangeAspect="1"/>
          </p:cNvPicPr>
          <p:nvPr/>
        </p:nvPicPr>
        <p:blipFill>
          <a:blip r:embed="rId3" cstate="print"/>
          <a:stretch>
            <a:fillRect/>
          </a:stretch>
        </p:blipFill>
        <p:spPr>
          <a:xfrm>
            <a:off x="395536" y="1484784"/>
            <a:ext cx="2016224" cy="3280995"/>
          </a:xfrm>
          <a:prstGeom prst="rect">
            <a:avLst/>
          </a:prstGeom>
        </p:spPr>
      </p:pic>
      <p:pic>
        <p:nvPicPr>
          <p:cNvPr id="6" name="5 Imagen" descr="MONJE.jpg"/>
          <p:cNvPicPr>
            <a:picLocks noChangeAspect="1"/>
          </p:cNvPicPr>
          <p:nvPr/>
        </p:nvPicPr>
        <p:blipFill>
          <a:blip r:embed="rId4" cstate="print"/>
          <a:stretch>
            <a:fillRect/>
          </a:stretch>
        </p:blipFill>
        <p:spPr>
          <a:xfrm>
            <a:off x="2640313" y="1484784"/>
            <a:ext cx="2039191" cy="3302877"/>
          </a:xfrm>
          <a:prstGeom prst="rect">
            <a:avLst/>
          </a:prstGeom>
        </p:spPr>
      </p:pic>
      <p:pic>
        <p:nvPicPr>
          <p:cNvPr id="7" name="6 Imagen" descr="Siddhartha.jpg"/>
          <p:cNvPicPr>
            <a:picLocks noChangeAspect="1"/>
          </p:cNvPicPr>
          <p:nvPr/>
        </p:nvPicPr>
        <p:blipFill>
          <a:blip r:embed="rId5" cstate="print"/>
          <a:stretch>
            <a:fillRect/>
          </a:stretch>
        </p:blipFill>
        <p:spPr>
          <a:xfrm>
            <a:off x="4716016" y="1484784"/>
            <a:ext cx="2031563" cy="32576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1558</Words>
  <Application>Microsoft Office PowerPoint</Application>
  <PresentationFormat>Presentación en pantalla (4:3)</PresentationFormat>
  <Paragraphs>90</Paragraphs>
  <Slides>14</Slides>
  <Notes>3</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Enseñanzas del Ciclo Empoderarse es un Camino Desde la perspectiva del proceso de Guillermo Llinas (TEMA: EMOCIONES) </vt:lpstr>
      <vt:lpstr>Enseñanzas del Ciclo Empoderarse es un Camino</vt:lpstr>
      <vt:lpstr>Comentario del Dr. Santiago Rojas</vt:lpstr>
      <vt:lpstr>DEFINICIÓN DE SALUD</vt:lpstr>
      <vt:lpstr>Clasificación de Temas de las 50 Conferencias</vt:lpstr>
      <vt:lpstr>EMOCIONES</vt:lpstr>
      <vt:lpstr>EMOCIONES</vt:lpstr>
      <vt:lpstr>LAS CUATRO VERDADES NOBLES</vt:lpstr>
      <vt:lpstr>LAS CUATRO VERDADES NOBLES</vt:lpstr>
      <vt:lpstr>LLAMADO</vt:lpstr>
      <vt:lpstr>LAS FAMILIAS DEL BUDA</vt:lpstr>
      <vt:lpstr>EMOCIONES PERTURBADORAS</vt:lpstr>
      <vt:lpstr>ASPECTOS POSITIVOS </vt:lpstr>
      <vt:lpstr>FUENTES CONSULTADAS (La información y anotaciones pueden ser encontradas y  ampliadas  en las siguientes referencias:)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Enseñanzas del Ciclo Empoderarse es un Camino Desde la perspectiva del proceso de Guillermo Llinas (TEMA: EMOCIONES) </dc:title>
  <dc:creator>LP-CAPACITACION03</dc:creator>
  <cp:lastModifiedBy>LP-CAPACITACION03</cp:lastModifiedBy>
  <cp:revision>32</cp:revision>
  <dcterms:created xsi:type="dcterms:W3CDTF">2020-05-14T22:02:41Z</dcterms:created>
  <dcterms:modified xsi:type="dcterms:W3CDTF">2020-05-22T17:27:50Z</dcterms:modified>
</cp:coreProperties>
</file>