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34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8" r:id="rId32"/>
    <p:sldId id="285" r:id="rId33"/>
    <p:sldId id="286" r:id="rId34"/>
    <p:sldId id="287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20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A4CA65-2280-4CA1-8467-3832DE9BFD0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3A3BFF6-6412-4909-8148-83C51B1A6B6D}">
      <dgm:prSet/>
      <dgm:spPr/>
      <dgm:t>
        <a:bodyPr/>
        <a:lstStyle/>
        <a:p>
          <a:r>
            <a:rPr lang="es-MX"/>
            <a:t>Cada Arcano es un Estado Emocional. </a:t>
          </a:r>
          <a:endParaRPr lang="en-US"/>
        </a:p>
      </dgm:t>
    </dgm:pt>
    <dgm:pt modelId="{3655BB49-48D3-4116-9713-40416D44E1B9}" type="parTrans" cxnId="{868B6DFF-4421-40A4-BF99-8E54512C4396}">
      <dgm:prSet/>
      <dgm:spPr/>
      <dgm:t>
        <a:bodyPr/>
        <a:lstStyle/>
        <a:p>
          <a:endParaRPr lang="en-US"/>
        </a:p>
      </dgm:t>
    </dgm:pt>
    <dgm:pt modelId="{D0F21CFF-2CC7-4D06-8A2C-41A4EE6B6036}" type="sibTrans" cxnId="{868B6DFF-4421-40A4-BF99-8E54512C4396}">
      <dgm:prSet/>
      <dgm:spPr/>
      <dgm:t>
        <a:bodyPr/>
        <a:lstStyle/>
        <a:p>
          <a:endParaRPr lang="en-US"/>
        </a:p>
      </dgm:t>
    </dgm:pt>
    <dgm:pt modelId="{0D3E64E8-A14B-4B9A-8996-7B37B5C2B0B2}">
      <dgm:prSet/>
      <dgm:spPr/>
      <dgm:t>
        <a:bodyPr/>
        <a:lstStyle/>
        <a:p>
          <a:r>
            <a:rPr lang="es-MX"/>
            <a:t>Los Arcanos Mayores investigan nuestra existencia</a:t>
          </a:r>
          <a:endParaRPr lang="en-US"/>
        </a:p>
      </dgm:t>
    </dgm:pt>
    <dgm:pt modelId="{CDBA5007-7895-4CAB-8233-72AC8CB3DB11}" type="parTrans" cxnId="{F492EF04-FB13-4C01-864A-6F92D94E997A}">
      <dgm:prSet/>
      <dgm:spPr/>
      <dgm:t>
        <a:bodyPr/>
        <a:lstStyle/>
        <a:p>
          <a:endParaRPr lang="en-US"/>
        </a:p>
      </dgm:t>
    </dgm:pt>
    <dgm:pt modelId="{0C7FFBE8-E42D-4042-8689-62628678480E}" type="sibTrans" cxnId="{F492EF04-FB13-4C01-864A-6F92D94E997A}">
      <dgm:prSet/>
      <dgm:spPr/>
      <dgm:t>
        <a:bodyPr/>
        <a:lstStyle/>
        <a:p>
          <a:endParaRPr lang="en-US"/>
        </a:p>
      </dgm:t>
    </dgm:pt>
    <dgm:pt modelId="{8E55CC97-47BE-4C8A-9786-4854C498C744}">
      <dgm:prSet/>
      <dgm:spPr/>
      <dgm:t>
        <a:bodyPr/>
        <a:lstStyle/>
        <a:p>
          <a:r>
            <a:rPr lang="es-MX"/>
            <a:t>Espejos de nuestra situación personal</a:t>
          </a:r>
          <a:endParaRPr lang="en-US"/>
        </a:p>
      </dgm:t>
    </dgm:pt>
    <dgm:pt modelId="{061DB517-0062-4A0A-80D7-4D7E5E777252}" type="parTrans" cxnId="{E2C8EF43-546E-4A41-AC98-3419B872E170}">
      <dgm:prSet/>
      <dgm:spPr/>
      <dgm:t>
        <a:bodyPr/>
        <a:lstStyle/>
        <a:p>
          <a:endParaRPr lang="en-US"/>
        </a:p>
      </dgm:t>
    </dgm:pt>
    <dgm:pt modelId="{5189F5F0-3349-416D-BBAC-820A07B3A734}" type="sibTrans" cxnId="{E2C8EF43-546E-4A41-AC98-3419B872E170}">
      <dgm:prSet/>
      <dgm:spPr/>
      <dgm:t>
        <a:bodyPr/>
        <a:lstStyle/>
        <a:p>
          <a:endParaRPr lang="en-US"/>
        </a:p>
      </dgm:t>
    </dgm:pt>
    <dgm:pt modelId="{75E52A7E-C840-4A15-A5AF-1E6656226E2A}">
      <dgm:prSet/>
      <dgm:spPr/>
      <dgm:t>
        <a:bodyPr/>
        <a:lstStyle/>
        <a:p>
          <a:r>
            <a:rPr lang="es-MX"/>
            <a:t>Número 1 al 21 Nombre y Número. </a:t>
          </a:r>
          <a:endParaRPr lang="en-US"/>
        </a:p>
      </dgm:t>
    </dgm:pt>
    <dgm:pt modelId="{A84331AD-3F44-430B-9BC5-D34C67A71BFC}" type="parTrans" cxnId="{89CE30C6-A96F-4088-A762-C7A8C423EF88}">
      <dgm:prSet/>
      <dgm:spPr/>
      <dgm:t>
        <a:bodyPr/>
        <a:lstStyle/>
        <a:p>
          <a:endParaRPr lang="en-US"/>
        </a:p>
      </dgm:t>
    </dgm:pt>
    <dgm:pt modelId="{03B0FDC8-3AB2-470F-B9FD-BD5A37B2AF2C}" type="sibTrans" cxnId="{89CE30C6-A96F-4088-A762-C7A8C423EF88}">
      <dgm:prSet/>
      <dgm:spPr/>
      <dgm:t>
        <a:bodyPr/>
        <a:lstStyle/>
        <a:p>
          <a:endParaRPr lang="en-US"/>
        </a:p>
      </dgm:t>
    </dgm:pt>
    <dgm:pt modelId="{91271839-C729-4BD1-BEB2-C4CBE037954C}">
      <dgm:prSet/>
      <dgm:spPr/>
      <dgm:t>
        <a:bodyPr/>
        <a:lstStyle/>
        <a:p>
          <a:r>
            <a:rPr lang="es-MX"/>
            <a:t>El 22 no tiene numero LE MAT, no se le puede clasificar.¡LE MAT no se encierra (no lo permite) = LIBERTAD!</a:t>
          </a:r>
          <a:endParaRPr lang="en-US"/>
        </a:p>
      </dgm:t>
    </dgm:pt>
    <dgm:pt modelId="{16910DFF-50BE-400A-AE4E-0ADE6ADA22B5}" type="parTrans" cxnId="{71F5FB17-4D6B-4A23-B5FC-8E5DF8F09631}">
      <dgm:prSet/>
      <dgm:spPr/>
      <dgm:t>
        <a:bodyPr/>
        <a:lstStyle/>
        <a:p>
          <a:endParaRPr lang="en-US"/>
        </a:p>
      </dgm:t>
    </dgm:pt>
    <dgm:pt modelId="{32C7540E-6BCF-46D3-9BAA-D53B44EBEADB}" type="sibTrans" cxnId="{71F5FB17-4D6B-4A23-B5FC-8E5DF8F09631}">
      <dgm:prSet/>
      <dgm:spPr/>
      <dgm:t>
        <a:bodyPr/>
        <a:lstStyle/>
        <a:p>
          <a:endParaRPr lang="en-US"/>
        </a:p>
      </dgm:t>
    </dgm:pt>
    <dgm:pt modelId="{BFFE3729-D3CD-4BE8-857F-C272A7994AFD}">
      <dgm:prSet/>
      <dgm:spPr/>
      <dgm:t>
        <a:bodyPr/>
        <a:lstStyle/>
        <a:p>
          <a:r>
            <a:rPr lang="es-MX"/>
            <a:t>EL ARCANO 13: No tiene nombre El innombrable Para trabajar la identidad.PREGUNTA: ¿Quien eres tú realmente? La luz por encima de la materia.</a:t>
          </a:r>
          <a:endParaRPr lang="en-US"/>
        </a:p>
      </dgm:t>
    </dgm:pt>
    <dgm:pt modelId="{A18097FA-0BA8-4F61-A413-79C3C62A4E73}" type="parTrans" cxnId="{160689C8-D763-4F4E-8D39-A36D1976A287}">
      <dgm:prSet/>
      <dgm:spPr/>
      <dgm:t>
        <a:bodyPr/>
        <a:lstStyle/>
        <a:p>
          <a:endParaRPr lang="en-US"/>
        </a:p>
      </dgm:t>
    </dgm:pt>
    <dgm:pt modelId="{E987910B-DBC2-4FE4-B757-A700D79FEBD3}" type="sibTrans" cxnId="{160689C8-D763-4F4E-8D39-A36D1976A287}">
      <dgm:prSet/>
      <dgm:spPr/>
      <dgm:t>
        <a:bodyPr/>
        <a:lstStyle/>
        <a:p>
          <a:endParaRPr lang="en-US"/>
        </a:p>
      </dgm:t>
    </dgm:pt>
    <dgm:pt modelId="{663546B2-8B77-4654-9A61-BBA24D070918}" type="pres">
      <dgm:prSet presAssocID="{A0A4CA65-2280-4CA1-8467-3832DE9BFD0D}" presName="root" presStyleCnt="0">
        <dgm:presLayoutVars>
          <dgm:dir/>
          <dgm:resizeHandles val="exact"/>
        </dgm:presLayoutVars>
      </dgm:prSet>
      <dgm:spPr/>
    </dgm:pt>
    <dgm:pt modelId="{59EE827C-A602-48F9-94F0-1831DEED5D81}" type="pres">
      <dgm:prSet presAssocID="{53A3BFF6-6412-4909-8148-83C51B1A6B6D}" presName="compNode" presStyleCnt="0"/>
      <dgm:spPr/>
    </dgm:pt>
    <dgm:pt modelId="{72D73D0C-F9D4-4FF2-AD39-C180B4E07DFA}" type="pres">
      <dgm:prSet presAssocID="{53A3BFF6-6412-4909-8148-83C51B1A6B6D}" presName="bgRect" presStyleLbl="bgShp" presStyleIdx="0" presStyleCnt="6"/>
      <dgm:spPr/>
    </dgm:pt>
    <dgm:pt modelId="{AD716233-1780-4805-A46C-C98DFB9E22B8}" type="pres">
      <dgm:prSet presAssocID="{53A3BFF6-6412-4909-8148-83C51B1A6B6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ying Face with No Fill"/>
        </a:ext>
      </dgm:extLst>
    </dgm:pt>
    <dgm:pt modelId="{19402459-816C-4F01-82B8-7082C8B6B142}" type="pres">
      <dgm:prSet presAssocID="{53A3BFF6-6412-4909-8148-83C51B1A6B6D}" presName="spaceRect" presStyleCnt="0"/>
      <dgm:spPr/>
    </dgm:pt>
    <dgm:pt modelId="{412A57A0-CB98-42A4-A099-FD02A473CACA}" type="pres">
      <dgm:prSet presAssocID="{53A3BFF6-6412-4909-8148-83C51B1A6B6D}" presName="parTx" presStyleLbl="revTx" presStyleIdx="0" presStyleCnt="6">
        <dgm:presLayoutVars>
          <dgm:chMax val="0"/>
          <dgm:chPref val="0"/>
        </dgm:presLayoutVars>
      </dgm:prSet>
      <dgm:spPr/>
    </dgm:pt>
    <dgm:pt modelId="{B28F15FF-0651-4383-A9A4-3AF3AD9C863C}" type="pres">
      <dgm:prSet presAssocID="{D0F21CFF-2CC7-4D06-8A2C-41A4EE6B6036}" presName="sibTrans" presStyleCnt="0"/>
      <dgm:spPr/>
    </dgm:pt>
    <dgm:pt modelId="{94E81E42-6D0B-4274-BF8B-6DBE76CA433C}" type="pres">
      <dgm:prSet presAssocID="{0D3E64E8-A14B-4B9A-8996-7B37B5C2B0B2}" presName="compNode" presStyleCnt="0"/>
      <dgm:spPr/>
    </dgm:pt>
    <dgm:pt modelId="{6F937EDD-364B-4C47-9396-86CE6B41FEA2}" type="pres">
      <dgm:prSet presAssocID="{0D3E64E8-A14B-4B9A-8996-7B37B5C2B0B2}" presName="bgRect" presStyleLbl="bgShp" presStyleIdx="1" presStyleCnt="6"/>
      <dgm:spPr/>
    </dgm:pt>
    <dgm:pt modelId="{5D5B4C79-B2DF-4852-A03B-E8EF165A1015}" type="pres">
      <dgm:prSet presAssocID="{0D3E64E8-A14B-4B9A-8996-7B37B5C2B0B2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lle"/>
        </a:ext>
      </dgm:extLst>
    </dgm:pt>
    <dgm:pt modelId="{0BF33B6B-590C-4842-8BAC-E257A7480287}" type="pres">
      <dgm:prSet presAssocID="{0D3E64E8-A14B-4B9A-8996-7B37B5C2B0B2}" presName="spaceRect" presStyleCnt="0"/>
      <dgm:spPr/>
    </dgm:pt>
    <dgm:pt modelId="{44D9A567-3A78-4D57-9923-5BCD8F023A31}" type="pres">
      <dgm:prSet presAssocID="{0D3E64E8-A14B-4B9A-8996-7B37B5C2B0B2}" presName="parTx" presStyleLbl="revTx" presStyleIdx="1" presStyleCnt="6">
        <dgm:presLayoutVars>
          <dgm:chMax val="0"/>
          <dgm:chPref val="0"/>
        </dgm:presLayoutVars>
      </dgm:prSet>
      <dgm:spPr/>
    </dgm:pt>
    <dgm:pt modelId="{4D6E396C-CB50-4C8D-B6BF-3B4D6EDB25F9}" type="pres">
      <dgm:prSet presAssocID="{0C7FFBE8-E42D-4042-8689-62628678480E}" presName="sibTrans" presStyleCnt="0"/>
      <dgm:spPr/>
    </dgm:pt>
    <dgm:pt modelId="{4FB106C2-B339-4BC9-AAA2-A12CCEF4BEEF}" type="pres">
      <dgm:prSet presAssocID="{8E55CC97-47BE-4C8A-9786-4854C498C744}" presName="compNode" presStyleCnt="0"/>
      <dgm:spPr/>
    </dgm:pt>
    <dgm:pt modelId="{082DA18A-A9A8-49D8-8741-D172702D9ED2}" type="pres">
      <dgm:prSet presAssocID="{8E55CC97-47BE-4C8A-9786-4854C498C744}" presName="bgRect" presStyleLbl="bgShp" presStyleIdx="2" presStyleCnt="6"/>
      <dgm:spPr/>
    </dgm:pt>
    <dgm:pt modelId="{D8B66B33-BC74-4DE0-88B9-A77E9DDC8541}" type="pres">
      <dgm:prSet presAssocID="{8E55CC97-47BE-4C8A-9786-4854C498C744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29C800C8-2EB2-49C9-854C-FA95B371EEE2}" type="pres">
      <dgm:prSet presAssocID="{8E55CC97-47BE-4C8A-9786-4854C498C744}" presName="spaceRect" presStyleCnt="0"/>
      <dgm:spPr/>
    </dgm:pt>
    <dgm:pt modelId="{54E91F2E-EE9C-45BC-83C1-909732589F94}" type="pres">
      <dgm:prSet presAssocID="{8E55CC97-47BE-4C8A-9786-4854C498C744}" presName="parTx" presStyleLbl="revTx" presStyleIdx="2" presStyleCnt="6">
        <dgm:presLayoutVars>
          <dgm:chMax val="0"/>
          <dgm:chPref val="0"/>
        </dgm:presLayoutVars>
      </dgm:prSet>
      <dgm:spPr/>
    </dgm:pt>
    <dgm:pt modelId="{205BE63F-0C1E-4CBC-BAD0-3065D9EAEDCA}" type="pres">
      <dgm:prSet presAssocID="{5189F5F0-3349-416D-BBAC-820A07B3A734}" presName="sibTrans" presStyleCnt="0"/>
      <dgm:spPr/>
    </dgm:pt>
    <dgm:pt modelId="{F295E3F2-4588-4AC0-A80E-5B87126824DD}" type="pres">
      <dgm:prSet presAssocID="{75E52A7E-C840-4A15-A5AF-1E6656226E2A}" presName="compNode" presStyleCnt="0"/>
      <dgm:spPr/>
    </dgm:pt>
    <dgm:pt modelId="{0789E755-ABB1-463E-8391-16DF5D7CA41E}" type="pres">
      <dgm:prSet presAssocID="{75E52A7E-C840-4A15-A5AF-1E6656226E2A}" presName="bgRect" presStyleLbl="bgShp" presStyleIdx="3" presStyleCnt="6"/>
      <dgm:spPr/>
    </dgm:pt>
    <dgm:pt modelId="{35F28233-03B8-41E3-8A7E-B742541AF65A}" type="pres">
      <dgm:prSet presAssocID="{75E52A7E-C840-4A15-A5AF-1E6656226E2A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 Pointing Backhand Index"/>
        </a:ext>
      </dgm:extLst>
    </dgm:pt>
    <dgm:pt modelId="{404C36CD-F562-4BDD-93AD-5EADDDEBE5BE}" type="pres">
      <dgm:prSet presAssocID="{75E52A7E-C840-4A15-A5AF-1E6656226E2A}" presName="spaceRect" presStyleCnt="0"/>
      <dgm:spPr/>
    </dgm:pt>
    <dgm:pt modelId="{387623F1-6099-4CAB-AC4C-E43C7B3DA68B}" type="pres">
      <dgm:prSet presAssocID="{75E52A7E-C840-4A15-A5AF-1E6656226E2A}" presName="parTx" presStyleLbl="revTx" presStyleIdx="3" presStyleCnt="6">
        <dgm:presLayoutVars>
          <dgm:chMax val="0"/>
          <dgm:chPref val="0"/>
        </dgm:presLayoutVars>
      </dgm:prSet>
      <dgm:spPr/>
    </dgm:pt>
    <dgm:pt modelId="{2306BA0A-DB47-407C-8562-29B9C9952E42}" type="pres">
      <dgm:prSet presAssocID="{03B0FDC8-3AB2-470F-B9FD-BD5A37B2AF2C}" presName="sibTrans" presStyleCnt="0"/>
      <dgm:spPr/>
    </dgm:pt>
    <dgm:pt modelId="{AC667047-654A-417E-BABD-6DEF8C16C2B2}" type="pres">
      <dgm:prSet presAssocID="{91271839-C729-4BD1-BEB2-C4CBE037954C}" presName="compNode" presStyleCnt="0"/>
      <dgm:spPr/>
    </dgm:pt>
    <dgm:pt modelId="{E70B41B5-4B6B-4450-9BE5-AEFCD77F9381}" type="pres">
      <dgm:prSet presAssocID="{91271839-C729-4BD1-BEB2-C4CBE037954C}" presName="bgRect" presStyleLbl="bgShp" presStyleIdx="4" presStyleCnt="6"/>
      <dgm:spPr/>
    </dgm:pt>
    <dgm:pt modelId="{28CDBD83-CE62-47B1-A7B4-58F54CC899D8}" type="pres">
      <dgm:prSet presAssocID="{91271839-C729-4BD1-BEB2-C4CBE037954C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06552B82-22C3-4282-B477-2FB0F4553682}" type="pres">
      <dgm:prSet presAssocID="{91271839-C729-4BD1-BEB2-C4CBE037954C}" presName="spaceRect" presStyleCnt="0"/>
      <dgm:spPr/>
    </dgm:pt>
    <dgm:pt modelId="{0FA5CFE5-6B23-4AE4-AD8B-3723C04EBA72}" type="pres">
      <dgm:prSet presAssocID="{91271839-C729-4BD1-BEB2-C4CBE037954C}" presName="parTx" presStyleLbl="revTx" presStyleIdx="4" presStyleCnt="6">
        <dgm:presLayoutVars>
          <dgm:chMax val="0"/>
          <dgm:chPref val="0"/>
        </dgm:presLayoutVars>
      </dgm:prSet>
      <dgm:spPr/>
    </dgm:pt>
    <dgm:pt modelId="{CC848565-2D25-4320-8C84-7D8C51F78E68}" type="pres">
      <dgm:prSet presAssocID="{32C7540E-6BCF-46D3-9BAA-D53B44EBEADB}" presName="sibTrans" presStyleCnt="0"/>
      <dgm:spPr/>
    </dgm:pt>
    <dgm:pt modelId="{15896E12-381D-42A1-8FF6-C3D4CE5C5905}" type="pres">
      <dgm:prSet presAssocID="{BFFE3729-D3CD-4BE8-857F-C272A7994AFD}" presName="compNode" presStyleCnt="0"/>
      <dgm:spPr/>
    </dgm:pt>
    <dgm:pt modelId="{64674290-2CFA-44BC-B603-28ABD3F70128}" type="pres">
      <dgm:prSet presAssocID="{BFFE3729-D3CD-4BE8-857F-C272A7994AFD}" presName="bgRect" presStyleLbl="bgShp" presStyleIdx="5" presStyleCnt="6"/>
      <dgm:spPr/>
    </dgm:pt>
    <dgm:pt modelId="{4288BA6E-2A87-4D65-919A-5916483E61A5}" type="pres">
      <dgm:prSet presAssocID="{BFFE3729-D3CD-4BE8-857F-C272A7994AFD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0AC85504-446E-4D7F-B873-CFD17A7D4890}" type="pres">
      <dgm:prSet presAssocID="{BFFE3729-D3CD-4BE8-857F-C272A7994AFD}" presName="spaceRect" presStyleCnt="0"/>
      <dgm:spPr/>
    </dgm:pt>
    <dgm:pt modelId="{EBDF7FB4-ACBF-4AD5-A403-491E39711947}" type="pres">
      <dgm:prSet presAssocID="{BFFE3729-D3CD-4BE8-857F-C272A7994AFD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492EF04-FB13-4C01-864A-6F92D94E997A}" srcId="{A0A4CA65-2280-4CA1-8467-3832DE9BFD0D}" destId="{0D3E64E8-A14B-4B9A-8996-7B37B5C2B0B2}" srcOrd="1" destOrd="0" parTransId="{CDBA5007-7895-4CAB-8233-72AC8CB3DB11}" sibTransId="{0C7FFBE8-E42D-4042-8689-62628678480E}"/>
    <dgm:cxn modelId="{71F5FB17-4D6B-4A23-B5FC-8E5DF8F09631}" srcId="{A0A4CA65-2280-4CA1-8467-3832DE9BFD0D}" destId="{91271839-C729-4BD1-BEB2-C4CBE037954C}" srcOrd="4" destOrd="0" parTransId="{16910DFF-50BE-400A-AE4E-0ADE6ADA22B5}" sibTransId="{32C7540E-6BCF-46D3-9BAA-D53B44EBEADB}"/>
    <dgm:cxn modelId="{E2C8EF43-546E-4A41-AC98-3419B872E170}" srcId="{A0A4CA65-2280-4CA1-8467-3832DE9BFD0D}" destId="{8E55CC97-47BE-4C8A-9786-4854C498C744}" srcOrd="2" destOrd="0" parTransId="{061DB517-0062-4A0A-80D7-4D7E5E777252}" sibTransId="{5189F5F0-3349-416D-BBAC-820A07B3A734}"/>
    <dgm:cxn modelId="{35185C65-4F6A-4C34-B215-2BE4A94EE543}" type="presOf" srcId="{75E52A7E-C840-4A15-A5AF-1E6656226E2A}" destId="{387623F1-6099-4CAB-AC4C-E43C7B3DA68B}" srcOrd="0" destOrd="0" presId="urn:microsoft.com/office/officeart/2018/2/layout/IconVerticalSolidList"/>
    <dgm:cxn modelId="{B8900389-C755-4A61-A7D2-B9C0325B6B2B}" type="presOf" srcId="{91271839-C729-4BD1-BEB2-C4CBE037954C}" destId="{0FA5CFE5-6B23-4AE4-AD8B-3723C04EBA72}" srcOrd="0" destOrd="0" presId="urn:microsoft.com/office/officeart/2018/2/layout/IconVerticalSolidList"/>
    <dgm:cxn modelId="{FC3B5BC0-762E-43ED-929E-71EC6758BF96}" type="presOf" srcId="{A0A4CA65-2280-4CA1-8467-3832DE9BFD0D}" destId="{663546B2-8B77-4654-9A61-BBA24D070918}" srcOrd="0" destOrd="0" presId="urn:microsoft.com/office/officeart/2018/2/layout/IconVerticalSolidList"/>
    <dgm:cxn modelId="{89CE30C6-A96F-4088-A762-C7A8C423EF88}" srcId="{A0A4CA65-2280-4CA1-8467-3832DE9BFD0D}" destId="{75E52A7E-C840-4A15-A5AF-1E6656226E2A}" srcOrd="3" destOrd="0" parTransId="{A84331AD-3F44-430B-9BC5-D34C67A71BFC}" sibTransId="{03B0FDC8-3AB2-470F-B9FD-BD5A37B2AF2C}"/>
    <dgm:cxn modelId="{160689C8-D763-4F4E-8D39-A36D1976A287}" srcId="{A0A4CA65-2280-4CA1-8467-3832DE9BFD0D}" destId="{BFFE3729-D3CD-4BE8-857F-C272A7994AFD}" srcOrd="5" destOrd="0" parTransId="{A18097FA-0BA8-4F61-A413-79C3C62A4E73}" sibTransId="{E987910B-DBC2-4FE4-B757-A700D79FEBD3}"/>
    <dgm:cxn modelId="{DFD593D7-F9D0-4BAE-AC2D-4C1A625AF9DB}" type="presOf" srcId="{0D3E64E8-A14B-4B9A-8996-7B37B5C2B0B2}" destId="{44D9A567-3A78-4D57-9923-5BCD8F023A31}" srcOrd="0" destOrd="0" presId="urn:microsoft.com/office/officeart/2018/2/layout/IconVerticalSolidList"/>
    <dgm:cxn modelId="{A9A726DD-7115-46DE-B8A5-A37D8E11803A}" type="presOf" srcId="{53A3BFF6-6412-4909-8148-83C51B1A6B6D}" destId="{412A57A0-CB98-42A4-A099-FD02A473CACA}" srcOrd="0" destOrd="0" presId="urn:microsoft.com/office/officeart/2018/2/layout/IconVerticalSolidList"/>
    <dgm:cxn modelId="{12F903F5-E9C0-4C13-B929-B58CBEFABCC7}" type="presOf" srcId="{8E55CC97-47BE-4C8A-9786-4854C498C744}" destId="{54E91F2E-EE9C-45BC-83C1-909732589F94}" srcOrd="0" destOrd="0" presId="urn:microsoft.com/office/officeart/2018/2/layout/IconVerticalSolidList"/>
    <dgm:cxn modelId="{7C1F62F7-EC57-45DF-B6E9-D46E55C15D72}" type="presOf" srcId="{BFFE3729-D3CD-4BE8-857F-C272A7994AFD}" destId="{EBDF7FB4-ACBF-4AD5-A403-491E39711947}" srcOrd="0" destOrd="0" presId="urn:microsoft.com/office/officeart/2018/2/layout/IconVerticalSolidList"/>
    <dgm:cxn modelId="{868B6DFF-4421-40A4-BF99-8E54512C4396}" srcId="{A0A4CA65-2280-4CA1-8467-3832DE9BFD0D}" destId="{53A3BFF6-6412-4909-8148-83C51B1A6B6D}" srcOrd="0" destOrd="0" parTransId="{3655BB49-48D3-4116-9713-40416D44E1B9}" sibTransId="{D0F21CFF-2CC7-4D06-8A2C-41A4EE6B6036}"/>
    <dgm:cxn modelId="{198B25A3-0CE0-4CBD-B04A-2F3D9032563B}" type="presParOf" srcId="{663546B2-8B77-4654-9A61-BBA24D070918}" destId="{59EE827C-A602-48F9-94F0-1831DEED5D81}" srcOrd="0" destOrd="0" presId="urn:microsoft.com/office/officeart/2018/2/layout/IconVerticalSolidList"/>
    <dgm:cxn modelId="{62A7D619-27E9-40F2-9DC1-39F402763B78}" type="presParOf" srcId="{59EE827C-A602-48F9-94F0-1831DEED5D81}" destId="{72D73D0C-F9D4-4FF2-AD39-C180B4E07DFA}" srcOrd="0" destOrd="0" presId="urn:microsoft.com/office/officeart/2018/2/layout/IconVerticalSolidList"/>
    <dgm:cxn modelId="{AD3C7306-684F-40E7-84E0-510D2CEAE7FB}" type="presParOf" srcId="{59EE827C-A602-48F9-94F0-1831DEED5D81}" destId="{AD716233-1780-4805-A46C-C98DFB9E22B8}" srcOrd="1" destOrd="0" presId="urn:microsoft.com/office/officeart/2018/2/layout/IconVerticalSolidList"/>
    <dgm:cxn modelId="{EAD36F78-046A-4A69-BDE0-F1FC2F6EA654}" type="presParOf" srcId="{59EE827C-A602-48F9-94F0-1831DEED5D81}" destId="{19402459-816C-4F01-82B8-7082C8B6B142}" srcOrd="2" destOrd="0" presId="urn:microsoft.com/office/officeart/2018/2/layout/IconVerticalSolidList"/>
    <dgm:cxn modelId="{1440CF38-5ED5-407C-9B91-F9D6CA1FF7EB}" type="presParOf" srcId="{59EE827C-A602-48F9-94F0-1831DEED5D81}" destId="{412A57A0-CB98-42A4-A099-FD02A473CACA}" srcOrd="3" destOrd="0" presId="urn:microsoft.com/office/officeart/2018/2/layout/IconVerticalSolidList"/>
    <dgm:cxn modelId="{14872F91-2F83-4CFA-B198-0729BD493344}" type="presParOf" srcId="{663546B2-8B77-4654-9A61-BBA24D070918}" destId="{B28F15FF-0651-4383-A9A4-3AF3AD9C863C}" srcOrd="1" destOrd="0" presId="urn:microsoft.com/office/officeart/2018/2/layout/IconVerticalSolidList"/>
    <dgm:cxn modelId="{58B03665-989D-46EE-BC4B-EF69EBDFD5B0}" type="presParOf" srcId="{663546B2-8B77-4654-9A61-BBA24D070918}" destId="{94E81E42-6D0B-4274-BF8B-6DBE76CA433C}" srcOrd="2" destOrd="0" presId="urn:microsoft.com/office/officeart/2018/2/layout/IconVerticalSolidList"/>
    <dgm:cxn modelId="{4E48819B-2613-4C39-9BC6-21B249763DD2}" type="presParOf" srcId="{94E81E42-6D0B-4274-BF8B-6DBE76CA433C}" destId="{6F937EDD-364B-4C47-9396-86CE6B41FEA2}" srcOrd="0" destOrd="0" presId="urn:microsoft.com/office/officeart/2018/2/layout/IconVerticalSolidList"/>
    <dgm:cxn modelId="{A73DFC21-1E16-4A20-AEF3-DA2027C4ED95}" type="presParOf" srcId="{94E81E42-6D0B-4274-BF8B-6DBE76CA433C}" destId="{5D5B4C79-B2DF-4852-A03B-E8EF165A1015}" srcOrd="1" destOrd="0" presId="urn:microsoft.com/office/officeart/2018/2/layout/IconVerticalSolidList"/>
    <dgm:cxn modelId="{67E058EF-2543-4D03-91EF-758A456D2275}" type="presParOf" srcId="{94E81E42-6D0B-4274-BF8B-6DBE76CA433C}" destId="{0BF33B6B-590C-4842-8BAC-E257A7480287}" srcOrd="2" destOrd="0" presId="urn:microsoft.com/office/officeart/2018/2/layout/IconVerticalSolidList"/>
    <dgm:cxn modelId="{EE63A625-83EA-4D01-BC1A-54A38F3CF7D0}" type="presParOf" srcId="{94E81E42-6D0B-4274-BF8B-6DBE76CA433C}" destId="{44D9A567-3A78-4D57-9923-5BCD8F023A31}" srcOrd="3" destOrd="0" presId="urn:microsoft.com/office/officeart/2018/2/layout/IconVerticalSolidList"/>
    <dgm:cxn modelId="{9EC11BB4-9B9B-4931-AB46-E47233B2EAFD}" type="presParOf" srcId="{663546B2-8B77-4654-9A61-BBA24D070918}" destId="{4D6E396C-CB50-4C8D-B6BF-3B4D6EDB25F9}" srcOrd="3" destOrd="0" presId="urn:microsoft.com/office/officeart/2018/2/layout/IconVerticalSolidList"/>
    <dgm:cxn modelId="{7714411B-B563-4090-9116-5A95FE90C1F3}" type="presParOf" srcId="{663546B2-8B77-4654-9A61-BBA24D070918}" destId="{4FB106C2-B339-4BC9-AAA2-A12CCEF4BEEF}" srcOrd="4" destOrd="0" presId="urn:microsoft.com/office/officeart/2018/2/layout/IconVerticalSolidList"/>
    <dgm:cxn modelId="{B8C36C49-C6B5-4B38-BC9E-5C500B9C9F4D}" type="presParOf" srcId="{4FB106C2-B339-4BC9-AAA2-A12CCEF4BEEF}" destId="{082DA18A-A9A8-49D8-8741-D172702D9ED2}" srcOrd="0" destOrd="0" presId="urn:microsoft.com/office/officeart/2018/2/layout/IconVerticalSolidList"/>
    <dgm:cxn modelId="{779D3C74-AF3D-4EB1-9653-7B3C25EE4016}" type="presParOf" srcId="{4FB106C2-B339-4BC9-AAA2-A12CCEF4BEEF}" destId="{D8B66B33-BC74-4DE0-88B9-A77E9DDC8541}" srcOrd="1" destOrd="0" presId="urn:microsoft.com/office/officeart/2018/2/layout/IconVerticalSolidList"/>
    <dgm:cxn modelId="{7659090F-8B41-4975-B8F7-03EA93A21F30}" type="presParOf" srcId="{4FB106C2-B339-4BC9-AAA2-A12CCEF4BEEF}" destId="{29C800C8-2EB2-49C9-854C-FA95B371EEE2}" srcOrd="2" destOrd="0" presId="urn:microsoft.com/office/officeart/2018/2/layout/IconVerticalSolidList"/>
    <dgm:cxn modelId="{FFF41420-BC9B-49D8-9759-8B87175F4D14}" type="presParOf" srcId="{4FB106C2-B339-4BC9-AAA2-A12CCEF4BEEF}" destId="{54E91F2E-EE9C-45BC-83C1-909732589F94}" srcOrd="3" destOrd="0" presId="urn:microsoft.com/office/officeart/2018/2/layout/IconVerticalSolidList"/>
    <dgm:cxn modelId="{B9AFBD33-043D-4E0F-8FCC-86185AD48FF0}" type="presParOf" srcId="{663546B2-8B77-4654-9A61-BBA24D070918}" destId="{205BE63F-0C1E-4CBC-BAD0-3065D9EAEDCA}" srcOrd="5" destOrd="0" presId="urn:microsoft.com/office/officeart/2018/2/layout/IconVerticalSolidList"/>
    <dgm:cxn modelId="{BEC472C1-E6AE-4AA7-A239-2A0295F90D07}" type="presParOf" srcId="{663546B2-8B77-4654-9A61-BBA24D070918}" destId="{F295E3F2-4588-4AC0-A80E-5B87126824DD}" srcOrd="6" destOrd="0" presId="urn:microsoft.com/office/officeart/2018/2/layout/IconVerticalSolidList"/>
    <dgm:cxn modelId="{0A7B03C1-17C9-43AC-9C87-3FC3D845A55F}" type="presParOf" srcId="{F295E3F2-4588-4AC0-A80E-5B87126824DD}" destId="{0789E755-ABB1-463E-8391-16DF5D7CA41E}" srcOrd="0" destOrd="0" presId="urn:microsoft.com/office/officeart/2018/2/layout/IconVerticalSolidList"/>
    <dgm:cxn modelId="{AC842C84-139E-4716-BA8E-15F0DCEE1096}" type="presParOf" srcId="{F295E3F2-4588-4AC0-A80E-5B87126824DD}" destId="{35F28233-03B8-41E3-8A7E-B742541AF65A}" srcOrd="1" destOrd="0" presId="urn:microsoft.com/office/officeart/2018/2/layout/IconVerticalSolidList"/>
    <dgm:cxn modelId="{14FCC425-8A38-4C97-B41E-9493244F269A}" type="presParOf" srcId="{F295E3F2-4588-4AC0-A80E-5B87126824DD}" destId="{404C36CD-F562-4BDD-93AD-5EADDDEBE5BE}" srcOrd="2" destOrd="0" presId="urn:microsoft.com/office/officeart/2018/2/layout/IconVerticalSolidList"/>
    <dgm:cxn modelId="{3BD71F17-7AD8-4C51-A9E3-CCC5D0EA05F3}" type="presParOf" srcId="{F295E3F2-4588-4AC0-A80E-5B87126824DD}" destId="{387623F1-6099-4CAB-AC4C-E43C7B3DA68B}" srcOrd="3" destOrd="0" presId="urn:microsoft.com/office/officeart/2018/2/layout/IconVerticalSolidList"/>
    <dgm:cxn modelId="{9BCE93F0-D8D8-4381-A7E8-575EC921C6E7}" type="presParOf" srcId="{663546B2-8B77-4654-9A61-BBA24D070918}" destId="{2306BA0A-DB47-407C-8562-29B9C9952E42}" srcOrd="7" destOrd="0" presId="urn:microsoft.com/office/officeart/2018/2/layout/IconVerticalSolidList"/>
    <dgm:cxn modelId="{A1CBC4C8-F305-46BD-870E-3D459B92BCFB}" type="presParOf" srcId="{663546B2-8B77-4654-9A61-BBA24D070918}" destId="{AC667047-654A-417E-BABD-6DEF8C16C2B2}" srcOrd="8" destOrd="0" presId="urn:microsoft.com/office/officeart/2018/2/layout/IconVerticalSolidList"/>
    <dgm:cxn modelId="{DFF2AD64-1E96-4119-A75B-35C31ED7482C}" type="presParOf" srcId="{AC667047-654A-417E-BABD-6DEF8C16C2B2}" destId="{E70B41B5-4B6B-4450-9BE5-AEFCD77F9381}" srcOrd="0" destOrd="0" presId="urn:microsoft.com/office/officeart/2018/2/layout/IconVerticalSolidList"/>
    <dgm:cxn modelId="{D689033F-F0C6-4AA6-A41D-B801C77ED891}" type="presParOf" srcId="{AC667047-654A-417E-BABD-6DEF8C16C2B2}" destId="{28CDBD83-CE62-47B1-A7B4-58F54CC899D8}" srcOrd="1" destOrd="0" presId="urn:microsoft.com/office/officeart/2018/2/layout/IconVerticalSolidList"/>
    <dgm:cxn modelId="{E99D9AAB-172D-4650-90D4-4A3C596E4CFC}" type="presParOf" srcId="{AC667047-654A-417E-BABD-6DEF8C16C2B2}" destId="{06552B82-22C3-4282-B477-2FB0F4553682}" srcOrd="2" destOrd="0" presId="urn:microsoft.com/office/officeart/2018/2/layout/IconVerticalSolidList"/>
    <dgm:cxn modelId="{BEEA9919-464D-4D92-9341-EE30F89C6DEE}" type="presParOf" srcId="{AC667047-654A-417E-BABD-6DEF8C16C2B2}" destId="{0FA5CFE5-6B23-4AE4-AD8B-3723C04EBA72}" srcOrd="3" destOrd="0" presId="urn:microsoft.com/office/officeart/2018/2/layout/IconVerticalSolidList"/>
    <dgm:cxn modelId="{31E87849-F4CA-4B94-86F4-A4951D1A1B6D}" type="presParOf" srcId="{663546B2-8B77-4654-9A61-BBA24D070918}" destId="{CC848565-2D25-4320-8C84-7D8C51F78E68}" srcOrd="9" destOrd="0" presId="urn:microsoft.com/office/officeart/2018/2/layout/IconVerticalSolidList"/>
    <dgm:cxn modelId="{D4EA7FC3-7F51-4BFA-A6F0-6C8D29F43B9B}" type="presParOf" srcId="{663546B2-8B77-4654-9A61-BBA24D070918}" destId="{15896E12-381D-42A1-8FF6-C3D4CE5C5905}" srcOrd="10" destOrd="0" presId="urn:microsoft.com/office/officeart/2018/2/layout/IconVerticalSolidList"/>
    <dgm:cxn modelId="{8F2411E9-5D6D-4BD6-A5F7-5EAF367961BC}" type="presParOf" srcId="{15896E12-381D-42A1-8FF6-C3D4CE5C5905}" destId="{64674290-2CFA-44BC-B603-28ABD3F70128}" srcOrd="0" destOrd="0" presId="urn:microsoft.com/office/officeart/2018/2/layout/IconVerticalSolidList"/>
    <dgm:cxn modelId="{FE4256E7-FF81-4AC1-82F8-F929966DB5E6}" type="presParOf" srcId="{15896E12-381D-42A1-8FF6-C3D4CE5C5905}" destId="{4288BA6E-2A87-4D65-919A-5916483E61A5}" srcOrd="1" destOrd="0" presId="urn:microsoft.com/office/officeart/2018/2/layout/IconVerticalSolidList"/>
    <dgm:cxn modelId="{D650FCF5-A320-4303-9D09-72375A9BE4DF}" type="presParOf" srcId="{15896E12-381D-42A1-8FF6-C3D4CE5C5905}" destId="{0AC85504-446E-4D7F-B873-CFD17A7D4890}" srcOrd="2" destOrd="0" presId="urn:microsoft.com/office/officeart/2018/2/layout/IconVerticalSolidList"/>
    <dgm:cxn modelId="{3FB7F524-CBBA-4AFD-B9B5-BC0080938011}" type="presParOf" srcId="{15896E12-381D-42A1-8FF6-C3D4CE5C5905}" destId="{EBDF7FB4-ACBF-4AD5-A403-491E3971194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D73D0C-F9D4-4FF2-AD39-C180B4E07DFA}">
      <dsp:nvSpPr>
        <dsp:cNvPr id="0" name=""/>
        <dsp:cNvSpPr/>
      </dsp:nvSpPr>
      <dsp:spPr>
        <a:xfrm>
          <a:off x="0" y="1827"/>
          <a:ext cx="6797675" cy="7787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716233-1780-4805-A46C-C98DFB9E22B8}">
      <dsp:nvSpPr>
        <dsp:cNvPr id="0" name=""/>
        <dsp:cNvSpPr/>
      </dsp:nvSpPr>
      <dsp:spPr>
        <a:xfrm>
          <a:off x="235585" y="177056"/>
          <a:ext cx="428336" cy="4283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2A57A0-CB98-42A4-A099-FD02A473CACA}">
      <dsp:nvSpPr>
        <dsp:cNvPr id="0" name=""/>
        <dsp:cNvSpPr/>
      </dsp:nvSpPr>
      <dsp:spPr>
        <a:xfrm>
          <a:off x="899507" y="1827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Cada Arcano es un Estado Emocional. </a:t>
          </a:r>
          <a:endParaRPr lang="en-US" sz="1400" kern="1200"/>
        </a:p>
      </dsp:txBody>
      <dsp:txXfrm>
        <a:off x="899507" y="1827"/>
        <a:ext cx="5898167" cy="778794"/>
      </dsp:txXfrm>
    </dsp:sp>
    <dsp:sp modelId="{6F937EDD-364B-4C47-9396-86CE6B41FEA2}">
      <dsp:nvSpPr>
        <dsp:cNvPr id="0" name=""/>
        <dsp:cNvSpPr/>
      </dsp:nvSpPr>
      <dsp:spPr>
        <a:xfrm>
          <a:off x="0" y="975320"/>
          <a:ext cx="6797675" cy="7787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B4C79-B2DF-4852-A03B-E8EF165A1015}">
      <dsp:nvSpPr>
        <dsp:cNvPr id="0" name=""/>
        <dsp:cNvSpPr/>
      </dsp:nvSpPr>
      <dsp:spPr>
        <a:xfrm>
          <a:off x="235585" y="1150548"/>
          <a:ext cx="428336" cy="4283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9A567-3A78-4D57-9923-5BCD8F023A31}">
      <dsp:nvSpPr>
        <dsp:cNvPr id="0" name=""/>
        <dsp:cNvSpPr/>
      </dsp:nvSpPr>
      <dsp:spPr>
        <a:xfrm>
          <a:off x="899507" y="975320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Los Arcanos Mayores investigan nuestra existencia</a:t>
          </a:r>
          <a:endParaRPr lang="en-US" sz="1400" kern="1200"/>
        </a:p>
      </dsp:txBody>
      <dsp:txXfrm>
        <a:off x="899507" y="975320"/>
        <a:ext cx="5898167" cy="778794"/>
      </dsp:txXfrm>
    </dsp:sp>
    <dsp:sp modelId="{082DA18A-A9A8-49D8-8741-D172702D9ED2}">
      <dsp:nvSpPr>
        <dsp:cNvPr id="0" name=""/>
        <dsp:cNvSpPr/>
      </dsp:nvSpPr>
      <dsp:spPr>
        <a:xfrm>
          <a:off x="0" y="1948812"/>
          <a:ext cx="6797675" cy="7787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66B33-BC74-4DE0-88B9-A77E9DDC8541}">
      <dsp:nvSpPr>
        <dsp:cNvPr id="0" name=""/>
        <dsp:cNvSpPr/>
      </dsp:nvSpPr>
      <dsp:spPr>
        <a:xfrm>
          <a:off x="235585" y="2124041"/>
          <a:ext cx="428336" cy="4283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91F2E-EE9C-45BC-83C1-909732589F94}">
      <dsp:nvSpPr>
        <dsp:cNvPr id="0" name=""/>
        <dsp:cNvSpPr/>
      </dsp:nvSpPr>
      <dsp:spPr>
        <a:xfrm>
          <a:off x="899507" y="1948812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Espejos de nuestra situación personal</a:t>
          </a:r>
          <a:endParaRPr lang="en-US" sz="1400" kern="1200"/>
        </a:p>
      </dsp:txBody>
      <dsp:txXfrm>
        <a:off x="899507" y="1948812"/>
        <a:ext cx="5898167" cy="778794"/>
      </dsp:txXfrm>
    </dsp:sp>
    <dsp:sp modelId="{0789E755-ABB1-463E-8391-16DF5D7CA41E}">
      <dsp:nvSpPr>
        <dsp:cNvPr id="0" name=""/>
        <dsp:cNvSpPr/>
      </dsp:nvSpPr>
      <dsp:spPr>
        <a:xfrm>
          <a:off x="0" y="2922305"/>
          <a:ext cx="6797675" cy="7787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28233-03B8-41E3-8A7E-B742541AF65A}">
      <dsp:nvSpPr>
        <dsp:cNvPr id="0" name=""/>
        <dsp:cNvSpPr/>
      </dsp:nvSpPr>
      <dsp:spPr>
        <a:xfrm>
          <a:off x="235585" y="3097533"/>
          <a:ext cx="428336" cy="4283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7623F1-6099-4CAB-AC4C-E43C7B3DA68B}">
      <dsp:nvSpPr>
        <dsp:cNvPr id="0" name=""/>
        <dsp:cNvSpPr/>
      </dsp:nvSpPr>
      <dsp:spPr>
        <a:xfrm>
          <a:off x="899507" y="2922305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Número 1 al 21 Nombre y Número. </a:t>
          </a:r>
          <a:endParaRPr lang="en-US" sz="1400" kern="1200"/>
        </a:p>
      </dsp:txBody>
      <dsp:txXfrm>
        <a:off x="899507" y="2922305"/>
        <a:ext cx="5898167" cy="778794"/>
      </dsp:txXfrm>
    </dsp:sp>
    <dsp:sp modelId="{E70B41B5-4B6B-4450-9BE5-AEFCD77F9381}">
      <dsp:nvSpPr>
        <dsp:cNvPr id="0" name=""/>
        <dsp:cNvSpPr/>
      </dsp:nvSpPr>
      <dsp:spPr>
        <a:xfrm>
          <a:off x="0" y="3895797"/>
          <a:ext cx="6797675" cy="77879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CDBD83-CE62-47B1-A7B4-58F54CC899D8}">
      <dsp:nvSpPr>
        <dsp:cNvPr id="0" name=""/>
        <dsp:cNvSpPr/>
      </dsp:nvSpPr>
      <dsp:spPr>
        <a:xfrm>
          <a:off x="235585" y="4071026"/>
          <a:ext cx="428336" cy="42833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5CFE5-6B23-4AE4-AD8B-3723C04EBA72}">
      <dsp:nvSpPr>
        <dsp:cNvPr id="0" name=""/>
        <dsp:cNvSpPr/>
      </dsp:nvSpPr>
      <dsp:spPr>
        <a:xfrm>
          <a:off x="899507" y="3895797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El 22 no tiene numero LE MAT, no se le puede clasificar.¡LE MAT no se encierra (no lo permite) = LIBERTAD!</a:t>
          </a:r>
          <a:endParaRPr lang="en-US" sz="1400" kern="1200"/>
        </a:p>
      </dsp:txBody>
      <dsp:txXfrm>
        <a:off x="899507" y="3895797"/>
        <a:ext cx="5898167" cy="778794"/>
      </dsp:txXfrm>
    </dsp:sp>
    <dsp:sp modelId="{64674290-2CFA-44BC-B603-28ABD3F70128}">
      <dsp:nvSpPr>
        <dsp:cNvPr id="0" name=""/>
        <dsp:cNvSpPr/>
      </dsp:nvSpPr>
      <dsp:spPr>
        <a:xfrm>
          <a:off x="0" y="4869290"/>
          <a:ext cx="6797675" cy="7787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8BA6E-2A87-4D65-919A-5916483E61A5}">
      <dsp:nvSpPr>
        <dsp:cNvPr id="0" name=""/>
        <dsp:cNvSpPr/>
      </dsp:nvSpPr>
      <dsp:spPr>
        <a:xfrm>
          <a:off x="235585" y="5044518"/>
          <a:ext cx="428336" cy="42833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F7FB4-ACBF-4AD5-A403-491E39711947}">
      <dsp:nvSpPr>
        <dsp:cNvPr id="0" name=""/>
        <dsp:cNvSpPr/>
      </dsp:nvSpPr>
      <dsp:spPr>
        <a:xfrm>
          <a:off x="899507" y="4869290"/>
          <a:ext cx="5898167" cy="77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422" tIns="82422" rIns="82422" bIns="8242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EL ARCANO 13: No tiene nombre El innombrable Para trabajar la identidad.PREGUNTA: ¿Quien eres tú realmente? La luz por encima de la materia.</a:t>
          </a:r>
          <a:endParaRPr lang="en-US" sz="1400" kern="1200"/>
        </a:p>
      </dsp:txBody>
      <dsp:txXfrm>
        <a:off x="899507" y="4869290"/>
        <a:ext cx="5898167" cy="778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8/29/2019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>
            <a:normAutofit/>
          </a:bodyPr>
          <a:lstStyle/>
          <a:p>
            <a:r>
              <a:rPr lang="es-CO" dirty="0"/>
              <a:t>Referencial de Nacimiento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>
            <a:normAutofit/>
          </a:bodyPr>
          <a:lstStyle/>
          <a:p>
            <a:r>
              <a:rPr lang="es-CO">
                <a:solidFill>
                  <a:srgbClr val="FFFFFF"/>
                </a:solidFill>
              </a:rPr>
              <a:t>Diana Navarro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27025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379150-F6B4-45C8-BE10-6B278AD4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FCF544-A370-4A5D-A95F-CA6E0E719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EEB3B97-A638-498B-8083-54191CE71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84B70D5-875B-433D-BDBD-1522A85D6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HISTORIA </a:t>
            </a:r>
          </a:p>
        </p:txBody>
      </p:sp>
      <p:pic>
        <p:nvPicPr>
          <p:cNvPr id="2" name="Marcador de contenido 1">
            <a:extLst>
              <a:ext uri="{FF2B5EF4-FFF2-40B4-BE49-F238E27FC236}">
                <a16:creationId xmlns:a16="http://schemas.microsoft.com/office/drawing/2014/main" id="{692BAD07-2F28-45FA-9EC6-7B06EFD43C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33999" y="991138"/>
            <a:ext cx="6909801" cy="4612292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47DF4A-614C-4B4C-8B80-E5B9D8E8C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>
          <a:xfrm>
            <a:off x="7859485" y="2198914"/>
            <a:ext cx="3690257" cy="3670180"/>
          </a:xfrm>
        </p:spPr>
        <p:txBody>
          <a:bodyPr vert="horz" lIns="0" tIns="45720" rIns="0" bIns="45720" rtlCol="0">
            <a:normAutofit/>
          </a:bodyPr>
          <a:lstStyle/>
          <a:p>
            <a:r>
              <a:rPr lang="en-US" sz="1600"/>
              <a:t>40.000 años de historia. </a:t>
            </a:r>
          </a:p>
          <a:p>
            <a:r>
              <a:rPr lang="en-US" sz="1600"/>
              <a:t>Arquetipos de las condiciones humanas. Símbolos.</a:t>
            </a:r>
          </a:p>
          <a:p>
            <a:r>
              <a:rPr lang="en-US" sz="1600"/>
              <a:t>TAROT: Significa Camino del inconsciente. </a:t>
            </a:r>
          </a:p>
          <a:p>
            <a:r>
              <a:rPr lang="en-US" sz="1600"/>
              <a:t>El Tarot ayuda a construir el Futuro (no predice). </a:t>
            </a:r>
          </a:p>
          <a:p>
            <a:r>
              <a:rPr lang="en-US" sz="1600"/>
              <a:t>Tarot nos interroga, es filosófico, nos aclara en la existencia. </a:t>
            </a:r>
          </a:p>
          <a:p>
            <a:r>
              <a:rPr lang="en-US" sz="1600"/>
              <a:t>Nos ayuda   a recorrer elcamino.</a:t>
            </a:r>
          </a:p>
          <a:p>
            <a:r>
              <a:rPr lang="en-US" sz="1600"/>
              <a:t>El Tarot nos libera de nuestras prisiones.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299956-A9E7-4FC1-A0B1-D590CA97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FC539C-B783-4B03-9F9E-D13430F3F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4279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34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36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9" name="Straight Connector 38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Marcador de contenido 1">
            <a:extLst>
              <a:ext uri="{FF2B5EF4-FFF2-40B4-BE49-F238E27FC236}">
                <a16:creationId xmlns:a16="http://schemas.microsoft.com/office/drawing/2014/main" id="{8C75ACD6-4B78-4AF0-B619-77637A7C11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4096" r="2" b="10910"/>
          <a:stretch/>
        </p:blipFill>
        <p:spPr>
          <a:xfrm>
            <a:off x="20" y="10"/>
            <a:ext cx="4578952" cy="6857990"/>
          </a:xfrm>
          <a:prstGeom prst="rect">
            <a:avLst/>
          </a:prstGeom>
        </p:spPr>
      </p:pic>
      <p:sp>
        <p:nvSpPr>
          <p:cNvPr id="50" name="Rectangle 40">
            <a:extLst>
              <a:ext uri="{FF2B5EF4-FFF2-40B4-BE49-F238E27FC236}">
                <a16:creationId xmlns:a16="http://schemas.microsoft.com/office/drawing/2014/main" id="{F4C359F3-25B2-4E2B-8713-5583EAF4C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9733" y="0"/>
            <a:ext cx="755226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5124206" y="516835"/>
            <a:ext cx="6339840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spc="-5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HISTORIA </a:t>
            </a:r>
          </a:p>
        </p:txBody>
      </p:sp>
      <p:sp>
        <p:nvSpPr>
          <p:cNvPr id="51" name="Rectangle 42">
            <a:extLst>
              <a:ext uri="{FF2B5EF4-FFF2-40B4-BE49-F238E27FC236}">
                <a16:creationId xmlns:a16="http://schemas.microsoft.com/office/drawing/2014/main" id="{B026EB53-A064-438C-B0CD-AC1503631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8972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>
          <a:xfrm>
            <a:off x="5124206" y="2236304"/>
            <a:ext cx="6339840" cy="3652667"/>
          </a:xfrm>
        </p:spPr>
        <p:txBody>
          <a:bodyPr vert="horz" lIns="0" tIns="45720" rIns="0" bIns="45720" rtlCol="0">
            <a:norm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Durante </a:t>
            </a:r>
            <a:r>
              <a:rPr lang="en-US" sz="1800" dirty="0" err="1">
                <a:solidFill>
                  <a:srgbClr val="FFFFFF"/>
                </a:solidFill>
              </a:rPr>
              <a:t>mucho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tiempo</a:t>
            </a:r>
            <a:r>
              <a:rPr lang="en-US" sz="1800" dirty="0">
                <a:solidFill>
                  <a:srgbClr val="FFFFFF"/>
                </a:solidFill>
              </a:rPr>
              <a:t> el </a:t>
            </a:r>
            <a:r>
              <a:rPr lang="en-US" sz="1800" dirty="0" err="1">
                <a:solidFill>
                  <a:srgbClr val="FFFFFF"/>
                </a:solidFill>
              </a:rPr>
              <a:t>conocido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como</a:t>
            </a:r>
            <a:r>
              <a:rPr lang="en-US" sz="1800" dirty="0">
                <a:solidFill>
                  <a:srgbClr val="FFFFFF"/>
                </a:solidFill>
              </a:rPr>
              <a:t> Tarot de Carlos VI se </a:t>
            </a:r>
            <a:r>
              <a:rPr lang="en-US" sz="1800" dirty="0" err="1">
                <a:solidFill>
                  <a:srgbClr val="FFFFFF"/>
                </a:solidFill>
              </a:rPr>
              <a:t>pensó</a:t>
            </a:r>
            <a:r>
              <a:rPr lang="en-US" sz="1800" dirty="0">
                <a:solidFill>
                  <a:srgbClr val="FFFFFF"/>
                </a:solidFill>
              </a:rPr>
              <a:t> que era el </a:t>
            </a:r>
            <a:r>
              <a:rPr lang="en-US" sz="1800" dirty="0" err="1">
                <a:solidFill>
                  <a:srgbClr val="FFFFFF"/>
                </a:solidFill>
              </a:rPr>
              <a:t>más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antiguo</a:t>
            </a:r>
            <a:r>
              <a:rPr lang="en-US" sz="1800" dirty="0">
                <a:solidFill>
                  <a:srgbClr val="FFFFFF"/>
                </a:solidFill>
              </a:rPr>
              <a:t>, </a:t>
            </a:r>
            <a:r>
              <a:rPr lang="en-US" sz="1800" dirty="0" err="1">
                <a:solidFill>
                  <a:srgbClr val="FFFFFF"/>
                </a:solidFill>
              </a:rPr>
              <a:t>formaba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parte</a:t>
            </a:r>
            <a:r>
              <a:rPr lang="en-US" sz="1800" dirty="0">
                <a:solidFill>
                  <a:srgbClr val="FFFFFF"/>
                </a:solidFill>
              </a:rPr>
              <a:t> de un Tarot pintado por </a:t>
            </a:r>
            <a:r>
              <a:rPr lang="en-US" sz="1800" dirty="0" err="1">
                <a:solidFill>
                  <a:srgbClr val="FFFFFF"/>
                </a:solidFill>
              </a:rPr>
              <a:t>Gringonneur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en</a:t>
            </a:r>
            <a:r>
              <a:rPr lang="en-US" sz="1800" dirty="0">
                <a:solidFill>
                  <a:srgbClr val="FFFFFF"/>
                </a:solidFill>
              </a:rPr>
              <a:t> 1392.</a:t>
            </a:r>
          </a:p>
          <a:p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err="1">
                <a:solidFill>
                  <a:srgbClr val="FFFFFF"/>
                </a:solidFill>
              </a:rPr>
              <a:t>Luego</a:t>
            </a:r>
            <a:r>
              <a:rPr lang="en-US" sz="1800" dirty="0">
                <a:solidFill>
                  <a:srgbClr val="FFFFFF"/>
                </a:solidFill>
              </a:rPr>
              <a:t> se </a:t>
            </a:r>
            <a:r>
              <a:rPr lang="en-US" sz="1800" dirty="0" err="1">
                <a:solidFill>
                  <a:srgbClr val="FFFFFF"/>
                </a:solidFill>
              </a:rPr>
              <a:t>encontró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podría</a:t>
            </a:r>
            <a:r>
              <a:rPr lang="en-US" sz="1800" dirty="0">
                <a:solidFill>
                  <a:srgbClr val="FFFFFF"/>
                </a:solidFill>
              </a:rPr>
              <a:t> ser de  finales del </a:t>
            </a:r>
            <a:r>
              <a:rPr lang="en-US" sz="1800" dirty="0" err="1">
                <a:solidFill>
                  <a:srgbClr val="FFFFFF"/>
                </a:solidFill>
              </a:rPr>
              <a:t>siglo</a:t>
            </a:r>
            <a:r>
              <a:rPr lang="en-US" sz="1800" dirty="0">
                <a:solidFill>
                  <a:srgbClr val="FFFFFF"/>
                </a:solidFill>
              </a:rPr>
              <a:t> XV. </a:t>
            </a:r>
          </a:p>
          <a:p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err="1">
                <a:solidFill>
                  <a:srgbClr val="FFFFFF"/>
                </a:solidFill>
              </a:rPr>
              <a:t>En</a:t>
            </a:r>
            <a:r>
              <a:rPr lang="en-US" sz="1800" dirty="0">
                <a:solidFill>
                  <a:srgbClr val="FFFFFF"/>
                </a:solidFill>
              </a:rPr>
              <a:t> la </a:t>
            </a:r>
            <a:r>
              <a:rPr lang="en-US" sz="1800" dirty="0" err="1">
                <a:solidFill>
                  <a:srgbClr val="FFFFFF"/>
                </a:solidFill>
              </a:rPr>
              <a:t>actualidad</a:t>
            </a:r>
            <a:r>
              <a:rPr lang="en-US" sz="1800" dirty="0">
                <a:solidFill>
                  <a:srgbClr val="FFFFFF"/>
                </a:solidFill>
              </a:rPr>
              <a:t> se </a:t>
            </a:r>
            <a:r>
              <a:rPr lang="en-US" sz="1800" dirty="0" err="1">
                <a:solidFill>
                  <a:srgbClr val="FFFFFF"/>
                </a:solidFill>
              </a:rPr>
              <a:t>puede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ver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en</a:t>
            </a:r>
            <a:r>
              <a:rPr lang="en-US" sz="1800" dirty="0">
                <a:solidFill>
                  <a:srgbClr val="FFFFFF"/>
                </a:solidFill>
              </a:rPr>
              <a:t> la </a:t>
            </a:r>
            <a:r>
              <a:rPr lang="en-US" sz="1800" dirty="0" err="1">
                <a:solidFill>
                  <a:srgbClr val="FFFFFF"/>
                </a:solidFill>
              </a:rPr>
              <a:t>Biblioteca</a:t>
            </a:r>
            <a:r>
              <a:rPr lang="en-US" sz="1800" dirty="0">
                <a:solidFill>
                  <a:srgbClr val="FFFFFF"/>
                </a:solidFill>
              </a:rPr>
              <a:t> Nacional de Paris, </a:t>
            </a:r>
            <a:r>
              <a:rPr lang="en-US" sz="1800" dirty="0" err="1">
                <a:solidFill>
                  <a:srgbClr val="FFFFFF"/>
                </a:solidFill>
              </a:rPr>
              <a:t>donde</a:t>
            </a:r>
            <a:r>
              <a:rPr lang="en-US" sz="1800" dirty="0">
                <a:solidFill>
                  <a:srgbClr val="FFFFFF"/>
                </a:solidFill>
              </a:rPr>
              <a:t> se </a:t>
            </a:r>
            <a:r>
              <a:rPr lang="en-US" sz="1800" dirty="0" err="1">
                <a:solidFill>
                  <a:srgbClr val="FFFFFF"/>
                </a:solidFill>
              </a:rPr>
              <a:t>conservan</a:t>
            </a:r>
            <a:r>
              <a:rPr lang="en-US" sz="1800" dirty="0">
                <a:solidFill>
                  <a:srgbClr val="FFFFFF"/>
                </a:solidFill>
              </a:rPr>
              <a:t> 17 cartas: </a:t>
            </a:r>
            <a:r>
              <a:rPr lang="en-US" sz="1800" dirty="0" err="1">
                <a:solidFill>
                  <a:srgbClr val="FFFFFF"/>
                </a:solidFill>
              </a:rPr>
              <a:t>Emperador</a:t>
            </a:r>
            <a:r>
              <a:rPr lang="en-US" sz="1800" dirty="0">
                <a:solidFill>
                  <a:srgbClr val="FFFFFF"/>
                </a:solidFill>
              </a:rPr>
              <a:t>, el Papa, el Amor, el </a:t>
            </a:r>
            <a:r>
              <a:rPr lang="en-US" sz="1800" dirty="0" err="1">
                <a:solidFill>
                  <a:srgbClr val="FFFFFF"/>
                </a:solidFill>
              </a:rPr>
              <a:t>Carro</a:t>
            </a:r>
            <a:r>
              <a:rPr lang="en-US" sz="1800" dirty="0">
                <a:solidFill>
                  <a:srgbClr val="FFFFFF"/>
                </a:solidFill>
              </a:rPr>
              <a:t>, la Justicia, el </a:t>
            </a:r>
            <a:r>
              <a:rPr lang="en-US" sz="1800" dirty="0" err="1">
                <a:solidFill>
                  <a:srgbClr val="FFFFFF"/>
                </a:solidFill>
              </a:rPr>
              <a:t>Ermitaño</a:t>
            </a:r>
            <a:r>
              <a:rPr lang="en-US" sz="1800" dirty="0">
                <a:solidFill>
                  <a:srgbClr val="FFFFFF"/>
                </a:solidFill>
              </a:rPr>
              <a:t>, la </a:t>
            </a:r>
            <a:r>
              <a:rPr lang="en-US" sz="1800" dirty="0" err="1">
                <a:solidFill>
                  <a:srgbClr val="FFFFFF"/>
                </a:solidFill>
              </a:rPr>
              <a:t>Fuerza</a:t>
            </a:r>
            <a:r>
              <a:rPr lang="en-US" sz="1800" dirty="0">
                <a:solidFill>
                  <a:srgbClr val="FFFFFF"/>
                </a:solidFill>
              </a:rPr>
              <a:t>, el </a:t>
            </a:r>
            <a:r>
              <a:rPr lang="en-US" sz="1800" dirty="0" err="1">
                <a:solidFill>
                  <a:srgbClr val="FFFFFF"/>
                </a:solidFill>
              </a:rPr>
              <a:t>Ahorcado</a:t>
            </a:r>
            <a:r>
              <a:rPr lang="en-US" sz="1800" dirty="0">
                <a:solidFill>
                  <a:srgbClr val="FFFFFF"/>
                </a:solidFill>
              </a:rPr>
              <a:t>, la </a:t>
            </a:r>
            <a:r>
              <a:rPr lang="en-US" sz="1800" dirty="0" err="1">
                <a:solidFill>
                  <a:srgbClr val="FFFFFF"/>
                </a:solidFill>
              </a:rPr>
              <a:t>Muerte</a:t>
            </a:r>
            <a:r>
              <a:rPr lang="en-US" sz="1800" dirty="0">
                <a:solidFill>
                  <a:srgbClr val="FFFFFF"/>
                </a:solidFill>
              </a:rPr>
              <a:t>, la </a:t>
            </a:r>
            <a:r>
              <a:rPr lang="en-US" sz="1800" dirty="0" err="1">
                <a:solidFill>
                  <a:srgbClr val="FFFFFF"/>
                </a:solidFill>
              </a:rPr>
              <a:t>Templanza</a:t>
            </a:r>
            <a:r>
              <a:rPr lang="en-US" sz="1800" dirty="0">
                <a:solidFill>
                  <a:srgbClr val="FFFFFF"/>
                </a:solidFill>
              </a:rPr>
              <a:t>, la Torre, la Luna, el Sol, el </a:t>
            </a:r>
            <a:r>
              <a:rPr lang="en-US" sz="1800" dirty="0" err="1">
                <a:solidFill>
                  <a:srgbClr val="FFFFFF"/>
                </a:solidFill>
              </a:rPr>
              <a:t>Juicio</a:t>
            </a:r>
            <a:r>
              <a:rPr lang="en-US" sz="1800" dirty="0">
                <a:solidFill>
                  <a:srgbClr val="FFFFFF"/>
                </a:solidFill>
              </a:rPr>
              <a:t>, el Mundo, el Loco y el </a:t>
            </a:r>
            <a:r>
              <a:rPr lang="en-US" sz="1800" dirty="0" err="1">
                <a:solidFill>
                  <a:srgbClr val="FFFFFF"/>
                </a:solidFill>
              </a:rPr>
              <a:t>arcano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menor</a:t>
            </a:r>
            <a:r>
              <a:rPr lang="en-US" sz="1800" dirty="0">
                <a:solidFill>
                  <a:srgbClr val="FFFFFF"/>
                </a:solidFill>
              </a:rPr>
              <a:t> la </a:t>
            </a:r>
            <a:r>
              <a:rPr lang="en-US" sz="1800" dirty="0" err="1">
                <a:solidFill>
                  <a:srgbClr val="FFFFFF"/>
                </a:solidFill>
              </a:rPr>
              <a:t>Sota</a:t>
            </a:r>
            <a:r>
              <a:rPr lang="en-US" sz="1800" dirty="0">
                <a:solidFill>
                  <a:srgbClr val="FFFFFF"/>
                </a:solidFill>
              </a:rPr>
              <a:t> de Espadas.</a:t>
            </a:r>
          </a:p>
        </p:txBody>
      </p:sp>
    </p:spTree>
    <p:extLst>
      <p:ext uri="{BB962C8B-B14F-4D97-AF65-F5344CB8AC3E}">
        <p14:creationId xmlns:p14="http://schemas.microsoft.com/office/powerpoint/2010/main" val="130632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D3BB0D9-57D6-49B1-9369-AC892F566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273" y="539222"/>
            <a:ext cx="3445163" cy="576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05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0">
            <a:extLst>
              <a:ext uri="{FF2B5EF4-FFF2-40B4-BE49-F238E27FC236}">
                <a16:creationId xmlns:a16="http://schemas.microsoft.com/office/drawing/2014/main" id="{7D379150-F6B4-45C8-BE10-6B278AD4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5FFCF544-A370-4A5D-A95F-CA6E0E719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6" name="Straight Connector 14">
            <a:extLst>
              <a:ext uri="{FF2B5EF4-FFF2-40B4-BE49-F238E27FC236}">
                <a16:creationId xmlns:a16="http://schemas.microsoft.com/office/drawing/2014/main" id="{6EEB3B97-A638-498B-8083-54191CE71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7" name="Rectangle 16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ESTRUCTURA</a:t>
            </a:r>
          </a:p>
        </p:txBody>
      </p:sp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42E9383D-6613-44E6-A2C4-F9F31F5383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3192" y="1735709"/>
            <a:ext cx="5451627" cy="3066540"/>
          </a:xfrm>
          <a:prstGeom prst="rect">
            <a:avLst/>
          </a:prstGeom>
        </p:spPr>
      </p:pic>
      <p:cxnSp>
        <p:nvCxnSpPr>
          <p:cNvPr id="28" name="Straight Connector 18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arcador de contenido 5"/>
          <p:cNvSpPr>
            <a:spLocks noGrp="1"/>
          </p:cNvSpPr>
          <p:nvPr>
            <p:ph sz="half" idx="1"/>
          </p:nvPr>
        </p:nvSpPr>
        <p:spPr>
          <a:xfrm>
            <a:off x="6411684" y="2198914"/>
            <a:ext cx="5127172" cy="3670180"/>
          </a:xfrm>
        </p:spPr>
        <p:txBody>
          <a:bodyPr vert="horz" lIns="0" tIns="45720" rIns="0" bIns="45720" rtlCol="0">
            <a:normAutofit/>
          </a:bodyPr>
          <a:lstStyle/>
          <a:p>
            <a:r>
              <a:rPr lang="en-US" dirty="0"/>
              <a:t>78 </a:t>
            </a:r>
            <a:r>
              <a:rPr lang="en-US" dirty="0" err="1"/>
              <a:t>Arcanos</a:t>
            </a:r>
            <a:r>
              <a:rPr lang="en-US" dirty="0"/>
              <a:t> </a:t>
            </a:r>
            <a:r>
              <a:rPr lang="en-US" dirty="0" err="1"/>
              <a:t>Misterio</a:t>
            </a:r>
            <a:r>
              <a:rPr lang="en-US" dirty="0"/>
              <a:t>, un </a:t>
            </a:r>
            <a:r>
              <a:rPr lang="en-US" dirty="0" err="1"/>
              <a:t>secreto</a:t>
            </a:r>
            <a:r>
              <a:rPr lang="en-US" dirty="0"/>
              <a:t>. No es un solo </a:t>
            </a:r>
            <a:r>
              <a:rPr lang="en-US" dirty="0" err="1"/>
              <a:t>símbolo</a:t>
            </a:r>
            <a:r>
              <a:rPr lang="en-US" dirty="0"/>
              <a:t>. Es un </a:t>
            </a:r>
            <a:r>
              <a:rPr lang="en-US" dirty="0" err="1"/>
              <a:t>computador</a:t>
            </a:r>
            <a:endParaRPr lang="en-US" dirty="0"/>
          </a:p>
          <a:p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Arcano</a:t>
            </a:r>
            <a:r>
              <a:rPr lang="en-US" dirty="0"/>
              <a:t> es un </a:t>
            </a:r>
            <a:r>
              <a:rPr lang="en-US" dirty="0" err="1"/>
              <a:t>captador</a:t>
            </a:r>
            <a:r>
              <a:rPr lang="en-US" dirty="0"/>
              <a:t> de </a:t>
            </a:r>
            <a:r>
              <a:rPr lang="en-US" dirty="0" err="1"/>
              <a:t>memorias</a:t>
            </a:r>
            <a:endParaRPr lang="en-US" dirty="0"/>
          </a:p>
          <a:p>
            <a:r>
              <a:rPr lang="en-US" dirty="0"/>
              <a:t>62 </a:t>
            </a:r>
            <a:r>
              <a:rPr lang="en-US" dirty="0" err="1"/>
              <a:t>significados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uno</a:t>
            </a:r>
            <a:r>
              <a:rPr lang="en-US" dirty="0"/>
              <a:t>.</a:t>
            </a:r>
          </a:p>
          <a:p>
            <a:r>
              <a:rPr lang="en-US" dirty="0"/>
              <a:t>22 </a:t>
            </a:r>
            <a:r>
              <a:rPr lang="en-US" dirty="0" err="1"/>
              <a:t>Arcanos</a:t>
            </a:r>
            <a:r>
              <a:rPr lang="en-US" dirty="0"/>
              <a:t> </a:t>
            </a:r>
            <a:r>
              <a:rPr lang="en-US" dirty="0" err="1"/>
              <a:t>Mayores</a:t>
            </a:r>
            <a:endParaRPr lang="en-US" dirty="0"/>
          </a:p>
          <a:p>
            <a:r>
              <a:rPr lang="en-US" dirty="0"/>
              <a:t>56 </a:t>
            </a:r>
            <a:r>
              <a:rPr lang="en-US" dirty="0" err="1"/>
              <a:t>Arcanos</a:t>
            </a:r>
            <a:r>
              <a:rPr lang="en-US" dirty="0"/>
              <a:t> </a:t>
            </a:r>
            <a:r>
              <a:rPr lang="en-US" dirty="0" err="1"/>
              <a:t>Menores</a:t>
            </a:r>
            <a:r>
              <a:rPr lang="en-US" dirty="0"/>
              <a:t>, 4 </a:t>
            </a:r>
            <a:r>
              <a:rPr lang="en-US" dirty="0" err="1"/>
              <a:t>Polaridades</a:t>
            </a:r>
            <a:endParaRPr lang="en-US" dirty="0"/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4455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142652" y="643467"/>
            <a:ext cx="5906695" cy="505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62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69260E9-420F-465C-82BC-18A9C458B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s-CO" sz="3600">
                <a:solidFill>
                  <a:srgbClr val="FFFFFF"/>
                </a:solidFill>
              </a:rPr>
              <a:t>Arcanos Mayores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AF151E0-089B-4BE6-A5EA-6BE7FC22F6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385692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4360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2">
            <a:extLst>
              <a:ext uri="{FF2B5EF4-FFF2-40B4-BE49-F238E27FC236}">
                <a16:creationId xmlns:a16="http://schemas.microsoft.com/office/drawing/2014/main" id="{BB2B8762-61F0-4F1B-9364-D633EE9D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E97675C8-1328-460C-9EBF-6B446B67E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2" name="Straight Connector 16">
            <a:extLst>
              <a:ext uri="{FF2B5EF4-FFF2-40B4-BE49-F238E27FC236}">
                <a16:creationId xmlns:a16="http://schemas.microsoft.com/office/drawing/2014/main" id="{514EE78B-AF71-4195-A01B-F1165D923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4" name="Rectangle 18">
            <a:extLst>
              <a:ext uri="{FF2B5EF4-FFF2-40B4-BE49-F238E27FC236}">
                <a16:creationId xmlns:a16="http://schemas.microsoft.com/office/drawing/2014/main" id="{18BA3243-42C1-4315-9ADA-40AA9319B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B12F499-0963-4867-83B3-60A0FF11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000" y="639097"/>
            <a:ext cx="4813072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Arcanos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Mayores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b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 Mat y XIII</a:t>
            </a:r>
            <a:endParaRPr 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3CD2AC58-26E2-4F2B-BB55-FF8007E4B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3057906" cy="34082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84446A4E-6FEF-432D-A7B5-AF6A01A60A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77714" y="473902"/>
            <a:ext cx="1745943" cy="3103900"/>
          </a:xfrm>
          <a:prstGeom prst="rect">
            <a:avLst/>
          </a:prstGeom>
        </p:spPr>
      </p:pic>
      <p:sp>
        <p:nvSpPr>
          <p:cNvPr id="36" name="Rectangle 22">
            <a:extLst>
              <a:ext uri="{FF2B5EF4-FFF2-40B4-BE49-F238E27FC236}">
                <a16:creationId xmlns:a16="http://schemas.microsoft.com/office/drawing/2014/main" id="{4A357E09-6CAE-4F82-B074-82B8BD7C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061" y="321733"/>
            <a:ext cx="2583939" cy="195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4E2EA671-F09A-4CF2-96A1-9255D53C1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879167"/>
            <a:ext cx="3057906" cy="21355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72741D-A371-404D-910F-5BF0CD357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2451014"/>
            <a:ext cx="2567411" cy="3532765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F8CEAAD6-1D93-45F1-BF4F-DD82AEDAE0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903544" y="2601842"/>
            <a:ext cx="1817498" cy="3231109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E5F1B50-B32F-4B5D-8735-8F3E9B7EE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FEF7D0D6-CA38-4628-8593-66984172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58660E3-E5DE-4B48-BF77-8452EF6B4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4156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3">
            <a:extLst>
              <a:ext uri="{FF2B5EF4-FFF2-40B4-BE49-F238E27FC236}">
                <a16:creationId xmlns:a16="http://schemas.microsoft.com/office/drawing/2014/main" id="{7C2DC10F-CD76-43DC-9E0B-CB291F740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15">
            <a:extLst>
              <a:ext uri="{FF2B5EF4-FFF2-40B4-BE49-F238E27FC236}">
                <a16:creationId xmlns:a16="http://schemas.microsoft.com/office/drawing/2014/main" id="{1C18170A-08B7-4230-A012-B24C20E39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0" name="Straight Connector 17">
            <a:extLst>
              <a:ext uri="{FF2B5EF4-FFF2-40B4-BE49-F238E27FC236}">
                <a16:creationId xmlns:a16="http://schemas.microsoft.com/office/drawing/2014/main" id="{52188B95-E375-4977-9E9C-E28CE956F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19">
            <a:extLst>
              <a:ext uri="{FF2B5EF4-FFF2-40B4-BE49-F238E27FC236}">
                <a16:creationId xmlns:a16="http://schemas.microsoft.com/office/drawing/2014/main" id="{E5958DBC-F4DA-42A8-8C52-860179790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0BC655A-8C2B-4AC3-925F-A7CD12841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679" y="634946"/>
            <a:ext cx="6405063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Usos Tarot 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D6BE5B7C-E9C0-480F-A528-F7745FADC1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5511" y="457200"/>
            <a:ext cx="4378786" cy="2517801"/>
          </a:xfrm>
          <a:prstGeom prst="rect">
            <a:avLst/>
          </a:prstGeom>
        </p:spPr>
      </p:pic>
      <p:cxnSp>
        <p:nvCxnSpPr>
          <p:cNvPr id="32" name="Straight Connector 21">
            <a:extLst>
              <a:ext uri="{FF2B5EF4-FFF2-40B4-BE49-F238E27FC236}">
                <a16:creationId xmlns:a16="http://schemas.microsoft.com/office/drawing/2014/main" id="{79FCC9A9-2031-4283-9B27-34B62BB7F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3F4D89C6-D812-4E9F-85CF-851C72F16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0" y="3060598"/>
            <a:ext cx="2672108" cy="3248765"/>
          </a:xfrm>
          <a:prstGeom prst="rect">
            <a:avLst/>
          </a:prstGeo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A723885C-931A-44AF-A51A-1E869E2633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4679" y="2198914"/>
            <a:ext cx="6405063" cy="3670180"/>
          </a:xfrm>
        </p:spPr>
        <p:txBody>
          <a:bodyPr vert="horz" lIns="0" tIns="45720" rIns="0" bIns="45720" rtlCol="0">
            <a:normAutofit/>
          </a:bodyPr>
          <a:lstStyle/>
          <a:p>
            <a:pPr>
              <a:buFont typeface="Calibri" panose="020F0502020204030204" pitchFamily="34" charset="0"/>
              <a:buChar char="§"/>
            </a:pPr>
            <a:r>
              <a:rPr lang="en-US" sz="1100" b="1"/>
              <a:t> Iniciática Esotérica: </a:t>
            </a:r>
          </a:p>
          <a:p>
            <a:r>
              <a:rPr lang="en-US" sz="1100"/>
              <a:t>Modelo del Universo</a:t>
            </a:r>
          </a:p>
          <a:p>
            <a:r>
              <a:rPr lang="en-US" sz="1100"/>
              <a:t>Maqueta de la existencia</a:t>
            </a:r>
          </a:p>
          <a:p>
            <a:r>
              <a:rPr lang="en-US" sz="1100"/>
              <a:t>GPS</a:t>
            </a:r>
          </a:p>
          <a:p>
            <a:pPr>
              <a:buFont typeface="Calibri" panose="020F0502020204030204" pitchFamily="34" charset="0"/>
              <a:buChar char="§"/>
            </a:pPr>
            <a:r>
              <a:rPr lang="en-US" sz="1100" b="1"/>
              <a:t>Función creativa: </a:t>
            </a:r>
          </a:p>
          <a:p>
            <a:r>
              <a:rPr lang="en-US" sz="1100"/>
              <a:t>Pintores: Inspiración en los símbolos</a:t>
            </a:r>
          </a:p>
          <a:p>
            <a:r>
              <a:rPr lang="en-US" sz="1100"/>
              <a:t>Escritores: Poeta Romántico (Gerard de Nerval)Surrealista: Codificada por el Tarot“Orfeo”Arte = </a:t>
            </a:r>
          </a:p>
          <a:p>
            <a:pPr>
              <a:buFont typeface="Calibri" panose="020F0502020204030204" pitchFamily="34" charset="0"/>
              <a:buChar char="§"/>
            </a:pPr>
            <a:r>
              <a:rPr lang="en-US" sz="1100" b="1"/>
              <a:t>Terapia: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100"/>
              <a:t>“Todo sufrimiento es creatividad bloqueada”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100"/>
              <a:t>Todo lo que activa la creatividad desactiva el sufrimiento.           ¡Auto Curación!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100"/>
              <a:t>Símbolos: Desactivan el síntoma</a:t>
            </a:r>
          </a:p>
          <a:p>
            <a:endParaRPr lang="en-US" sz="1100"/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id="{51DDD252-D7C8-4CE5-9C61-D60D722BC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2FBD75F5-C49C-4F6A-8D43-7A5939C23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4427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61B1743-E05E-474C-A015-D13A883EA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46" y="2095500"/>
            <a:ext cx="1472660" cy="2748966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89921127-0861-403A-9075-8B9280514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INICIACION SOCIAL   </a:t>
            </a:r>
            <a:br>
              <a:rPr lang="es-CO" dirty="0"/>
            </a:br>
            <a:r>
              <a:rPr lang="es-CO" dirty="0"/>
              <a:t>El encuentro con los maestros 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69005A4A-478F-4928-BB4C-4B46EB2DE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2264" y="2077893"/>
            <a:ext cx="1425083" cy="279428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E3326FA-E09B-4F13-8E55-CCE78CA04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7705" y="2087130"/>
            <a:ext cx="1431858" cy="280756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0D92541-4501-475D-B526-4CC8A0092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53" y="2101554"/>
            <a:ext cx="1422173" cy="280756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CBF573B-589F-4C90-AACF-2FB4B5B620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1193" y="2046430"/>
            <a:ext cx="1457325" cy="28575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A03B9EA-B058-4F23-9C58-1E7A26E5B4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6859" y="2047062"/>
            <a:ext cx="1678414" cy="289381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BA2BE83-5513-4EFC-A4ED-760470264E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6131" y="2046430"/>
            <a:ext cx="16287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24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D332C5-E898-4801-98BB-9850402E5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INICIACION PSICOLOGICA </a:t>
            </a:r>
            <a:br>
              <a:rPr lang="es-CO" b="1" dirty="0">
                <a:solidFill>
                  <a:schemeClr val="accent1"/>
                </a:solidFill>
              </a:rPr>
            </a:br>
            <a:r>
              <a:rPr lang="es-CO" dirty="0">
                <a:solidFill>
                  <a:schemeClr val="tx1"/>
                </a:solidFill>
              </a:rPr>
              <a:t>El encuentro con los maestros internos </a:t>
            </a:r>
            <a:endParaRPr lang="es-CO" b="1" dirty="0">
              <a:solidFill>
                <a:schemeClr val="accent1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73D764F-B7EB-41BF-92C8-0475F97D4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011" y="2837516"/>
            <a:ext cx="1322641" cy="250500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758E6B-E123-4CED-916C-FB3F74C15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147" y="2837516"/>
            <a:ext cx="1227278" cy="24545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379C4D8-D91E-4C4D-8BA4-B7A0E872C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447" y="2800571"/>
            <a:ext cx="1296114" cy="25419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363DF71-9DA7-45DA-8724-1DF72A633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3050" y="2798980"/>
            <a:ext cx="1322641" cy="25435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4FF0E7F-B36C-4D63-95A0-E5774272CC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7304" y="2798980"/>
            <a:ext cx="1320684" cy="254353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1B1FE06-6A40-4756-90A5-314228415B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9131" y="2713158"/>
            <a:ext cx="1485722" cy="264644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0A6F064-27C5-405C-A05E-D118C30172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96417" y="2713158"/>
            <a:ext cx="1314681" cy="262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70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2A7E8-2AC8-463D-BD00-0D52493CA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b="1" dirty="0">
                <a:solidFill>
                  <a:schemeClr val="accent1"/>
                </a:solidFill>
              </a:rPr>
              <a:t>INICIACION ESPIRITUAL </a:t>
            </a:r>
            <a:br>
              <a:rPr lang="es-CO" b="1" dirty="0">
                <a:solidFill>
                  <a:schemeClr val="accent1"/>
                </a:solidFill>
              </a:rPr>
            </a:br>
            <a:r>
              <a:rPr lang="es-CO" dirty="0">
                <a:solidFill>
                  <a:schemeClr val="tx1"/>
                </a:solidFill>
              </a:rPr>
              <a:t>El encuentro con los maestros celestes</a:t>
            </a:r>
            <a:endParaRPr lang="es-CO" b="1" dirty="0">
              <a:solidFill>
                <a:schemeClr val="accent1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F45CE4C-1F6E-4687-8FF1-361E77978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04" y="2428875"/>
            <a:ext cx="1457325" cy="28575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B83E8DB-7EEA-4402-962F-E72736C4F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94" y="2404135"/>
            <a:ext cx="1527171" cy="293216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F516FA-9047-4DFB-AC48-A2A6F92CD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568" y="2401458"/>
            <a:ext cx="1583370" cy="293216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997F142-EC3E-42B6-BB4C-695FAD8B5E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3721" y="2422617"/>
            <a:ext cx="1525375" cy="29321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17EA916-8290-4DF9-9748-5573E6CB3A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0630" y="2326687"/>
            <a:ext cx="1808996" cy="308351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7577D12-DED1-4635-841D-F0E007738B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5884" y="2475349"/>
            <a:ext cx="1485452" cy="285827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2B1E827-2693-4664-A056-782F1647F1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39439" y="2462635"/>
            <a:ext cx="1580011" cy="291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33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E220058-3FCE-496E-ADF2-D8A6961F3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193F809-7E50-4AAD-8E26-878207931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44603" y="4325112"/>
            <a:ext cx="71323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7198F098-A250-484D-84D2-7C890379B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504" y="758952"/>
            <a:ext cx="7319175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MAT 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6AEC31B-6033-47C2-8C6F-CD1651431D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8170" y="945821"/>
            <a:ext cx="2312782" cy="444765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E9C5090-7D25-41E3-A6D3-CCAEE505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BF8809-0DAC-41E5-A212-ACB4A01BE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848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ADD3BE-8CA7-4BE7-AE4E-7B01F24A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es-CO" sz="3600" dirty="0">
                <a:solidFill>
                  <a:srgbClr val="FFFFFF"/>
                </a:solidFill>
              </a:rPr>
              <a:t>Cálculos del referencial de Nacimiento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D36A56-442A-4C37-BB57-E242A8453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/>
          </a:bodyPr>
          <a:lstStyle/>
          <a:p>
            <a:r>
              <a:rPr lang="es-MX" sz="1400" b="1" dirty="0"/>
              <a:t>CASA 1:</a:t>
            </a:r>
            <a:r>
              <a:rPr lang="es-MX" sz="1400" dirty="0"/>
              <a:t>    Día de Nacimiento</a:t>
            </a:r>
          </a:p>
          <a:p>
            <a:r>
              <a:rPr lang="es-MX" sz="1400" b="1" dirty="0"/>
              <a:t>CASA 2:</a:t>
            </a:r>
            <a:r>
              <a:rPr lang="es-MX" sz="1400" dirty="0"/>
              <a:t>    Mes de Nacimiento</a:t>
            </a:r>
          </a:p>
          <a:p>
            <a:r>
              <a:rPr lang="es-MX" sz="1400" b="1" dirty="0"/>
              <a:t>CASA 3:</a:t>
            </a:r>
            <a:r>
              <a:rPr lang="es-MX" sz="1400" dirty="0"/>
              <a:t>    Año de Nacimiento</a:t>
            </a:r>
          </a:p>
          <a:p>
            <a:r>
              <a:rPr lang="es-MX" sz="1400" b="1" dirty="0"/>
              <a:t>CASA 4:</a:t>
            </a:r>
            <a:r>
              <a:rPr lang="es-MX" sz="1400" dirty="0"/>
              <a:t>    Resultado de los 3 (Matriz)</a:t>
            </a:r>
          </a:p>
          <a:p>
            <a:r>
              <a:rPr lang="es-MX" sz="1400" b="1" dirty="0"/>
              <a:t>CASA 5:</a:t>
            </a:r>
            <a:r>
              <a:rPr lang="es-MX" sz="1400" dirty="0"/>
              <a:t>    C1 + C2 + C3 + C4</a:t>
            </a:r>
          </a:p>
          <a:p>
            <a:r>
              <a:rPr lang="es-MX" sz="1400" b="1" dirty="0"/>
              <a:t>CASA 6:</a:t>
            </a:r>
            <a:r>
              <a:rPr lang="es-MX" sz="1400" dirty="0"/>
              <a:t>    C1 + C2</a:t>
            </a:r>
          </a:p>
          <a:p>
            <a:r>
              <a:rPr lang="es-MX" sz="1400" b="1" dirty="0"/>
              <a:t>CASA 7:</a:t>
            </a:r>
            <a:r>
              <a:rPr lang="es-MX" sz="1400" dirty="0"/>
              <a:t>    C2 – C3 (restar el menor al mayor)</a:t>
            </a:r>
          </a:p>
          <a:p>
            <a:r>
              <a:rPr lang="es-MX" sz="1400" b="1" dirty="0"/>
              <a:t>CASA 8:</a:t>
            </a:r>
            <a:r>
              <a:rPr lang="es-MX" sz="1400" dirty="0"/>
              <a:t>    Año presente (a Calcular) + C6</a:t>
            </a:r>
          </a:p>
          <a:p>
            <a:r>
              <a:rPr lang="es-MX" sz="1400" b="1" dirty="0"/>
              <a:t>CASA 9:    </a:t>
            </a:r>
            <a:r>
              <a:rPr lang="es-MX" sz="1400" dirty="0"/>
              <a:t>C6 + C7</a:t>
            </a:r>
          </a:p>
          <a:p>
            <a:r>
              <a:rPr lang="es-MX" sz="1400" b="1" dirty="0"/>
              <a:t>CASA 10:    </a:t>
            </a:r>
            <a:r>
              <a:rPr lang="es-MX" sz="1400" dirty="0"/>
              <a:t>22 – C9 (espejo</a:t>
            </a:r>
          </a:p>
          <a:p>
            <a:r>
              <a:rPr lang="es-MX" sz="1400" b="1" dirty="0"/>
              <a:t>CASA 11:    </a:t>
            </a:r>
            <a:r>
              <a:rPr lang="es-MX" sz="1400" dirty="0"/>
              <a:t>C3 + C7 + C10 (Raíz) </a:t>
            </a:r>
          </a:p>
          <a:p>
            <a:r>
              <a:rPr lang="es-MX" sz="1400" b="1" dirty="0"/>
              <a:t>CASA 12:    </a:t>
            </a:r>
            <a:r>
              <a:rPr lang="es-MX" sz="1400" dirty="0"/>
              <a:t>C6 + C2 + C4 (Frutos) </a:t>
            </a:r>
          </a:p>
          <a:p>
            <a:r>
              <a:rPr lang="es-MX" sz="1400" b="1" dirty="0"/>
              <a:t>CASA 13:  </a:t>
            </a:r>
            <a:r>
              <a:rPr lang="es-MX" sz="1400" dirty="0"/>
              <a:t>La   suma   de   la   escalera   de   Jacob: C12 + C1 + C5 + C3 + C11 </a:t>
            </a:r>
          </a:p>
          <a:p>
            <a:r>
              <a:rPr lang="es-MX" sz="1400" dirty="0"/>
              <a:t>y la suma de la Cintura: C9 + C2 + C5 + C4 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058547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19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7" name="Rectangle 21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1DE4D4F-4C9B-41B5-A681-9D5A16897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9749" y="634946"/>
            <a:ext cx="6368142" cy="1450757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chemeClr val="accent1"/>
                </a:solidFill>
              </a:rPr>
              <a:t>Distribución de las casas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4AD250-42FF-4461-890D-FBB65A27CA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9" r="1579" b="-7"/>
          <a:stretch/>
        </p:blipFill>
        <p:spPr>
          <a:xfrm>
            <a:off x="960598" y="-12128"/>
            <a:ext cx="4654276" cy="6870127"/>
          </a:xfrm>
          <a:prstGeom prst="rect">
            <a:avLst/>
          </a:prstGeom>
        </p:spPr>
      </p:pic>
      <p:cxnSp>
        <p:nvCxnSpPr>
          <p:cNvPr id="38" name="Straight Connector 23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943B4E74-D4F7-490B-AF2E-5931E7434AEE}"/>
              </a:ext>
            </a:extLst>
          </p:cNvPr>
          <p:cNvSpPr/>
          <p:nvPr/>
        </p:nvSpPr>
        <p:spPr>
          <a:xfrm>
            <a:off x="6138929" y="486053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/>
              <a:t>                                   Simbología del Arcano</a:t>
            </a:r>
          </a:p>
          <a:p>
            <a:r>
              <a:rPr lang="es-MX" dirty="0"/>
              <a:t>				Simbología de la Casa</a:t>
            </a:r>
          </a:p>
          <a:p>
            <a:r>
              <a:rPr lang="es-MX" dirty="0"/>
              <a:t>				Simbología de la Situación Personal.</a:t>
            </a:r>
          </a:p>
        </p:txBody>
      </p:sp>
    </p:spTree>
    <p:extLst>
      <p:ext uri="{BB962C8B-B14F-4D97-AF65-F5344CB8AC3E}">
        <p14:creationId xmlns:p14="http://schemas.microsoft.com/office/powerpoint/2010/main" val="2479009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A5F566-241D-4CBA-A7C1-27CCD815B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s-MX" dirty="0"/>
            </a:br>
            <a:r>
              <a:rPr lang="es-MX" b="1" dirty="0">
                <a:solidFill>
                  <a:schemeClr val="accent1"/>
                </a:solidFill>
              </a:rPr>
              <a:t>CASA 1 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1ED91C-CC9E-4C85-B7DD-764D55E7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Casa de la imagen, como me ven </a:t>
            </a:r>
          </a:p>
          <a:p>
            <a:r>
              <a:rPr lang="es-MX" dirty="0"/>
              <a:t>Nuestra Tarjeta de presentación</a:t>
            </a:r>
          </a:p>
          <a:p>
            <a:r>
              <a:rPr lang="es-MX" dirty="0"/>
              <a:t>Más allá de la identidad </a:t>
            </a:r>
          </a:p>
          <a:p>
            <a:r>
              <a:rPr lang="es-MX" dirty="0"/>
              <a:t>Nuestra Imagen</a:t>
            </a:r>
          </a:p>
          <a:p>
            <a:r>
              <a:rPr lang="es-MX" dirty="0"/>
              <a:t>“Mostrar”</a:t>
            </a:r>
          </a:p>
          <a:p>
            <a:r>
              <a:rPr lang="es-MX" dirty="0"/>
              <a:t>Como nos posicionamos en el mundo</a:t>
            </a:r>
          </a:p>
          <a:p>
            <a:r>
              <a:rPr lang="es-MX" dirty="0"/>
              <a:t>No lo que soy – Lo que muestro</a:t>
            </a:r>
          </a:p>
          <a:p>
            <a:r>
              <a:rPr lang="es-MX" dirty="0"/>
              <a:t>Lo que los demás me envían de mí mismo lo que yo muestro sin saberlo</a:t>
            </a:r>
          </a:p>
          <a:p>
            <a:r>
              <a:rPr lang="es-MX" dirty="0"/>
              <a:t>Como me ven los demás</a:t>
            </a:r>
          </a:p>
          <a:p>
            <a:r>
              <a:rPr lang="es-MX" dirty="0"/>
              <a:t>Nuestro Estatus Social</a:t>
            </a:r>
          </a:p>
          <a:p>
            <a:r>
              <a:rPr lang="es-MX" dirty="0"/>
              <a:t>Tarjeta Personal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80282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F7F09-E1B4-4658-A9E0-2B7F59969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2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6C9B1C-039E-4372-822F-AA8DA3DC8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Casa de la búsqueda </a:t>
            </a:r>
          </a:p>
          <a:p>
            <a:r>
              <a:rPr lang="es-MX" dirty="0"/>
              <a:t>La Casa de la Interioridad</a:t>
            </a:r>
          </a:p>
          <a:p>
            <a:r>
              <a:rPr lang="es-MX" dirty="0"/>
              <a:t>Nuestra parte carente. La Búsqueda</a:t>
            </a:r>
          </a:p>
          <a:p>
            <a:r>
              <a:rPr lang="es-MX" dirty="0"/>
              <a:t>La Casa del Silencio…….</a:t>
            </a:r>
          </a:p>
          <a:p>
            <a:r>
              <a:rPr lang="es-MX" dirty="0"/>
              <a:t>Nuestros Estados Internos</a:t>
            </a:r>
          </a:p>
          <a:p>
            <a:r>
              <a:rPr lang="es-MX" dirty="0"/>
              <a:t>Nuestra búsqueda interior</a:t>
            </a:r>
          </a:p>
          <a:p>
            <a:r>
              <a:rPr lang="es-MX" dirty="0"/>
              <a:t>Si no lo tengo, no lo busco</a:t>
            </a:r>
          </a:p>
          <a:p>
            <a:r>
              <a:rPr lang="es-MX" dirty="0"/>
              <a:t>Es la casa de lo que yo creo que me hace falta</a:t>
            </a:r>
          </a:p>
          <a:p>
            <a:r>
              <a:rPr lang="es-MX" dirty="0"/>
              <a:t>Es lo que está escondido</a:t>
            </a:r>
          </a:p>
          <a:p>
            <a:r>
              <a:rPr lang="es-MX" dirty="0"/>
              <a:t>La casa de la ausencia</a:t>
            </a:r>
          </a:p>
          <a:p>
            <a:r>
              <a:rPr lang="es-MX" dirty="0"/>
              <a:t>Lo que “Yo Busco”</a:t>
            </a:r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20220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8CB14-E44F-4583-9984-CFC234C91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3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79249B-9148-46D3-BA47-D776267A5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Casa del Pensamiento, Lugar de los Deseos y de los miedos</a:t>
            </a:r>
          </a:p>
          <a:p>
            <a:r>
              <a:rPr lang="es-MX" dirty="0"/>
              <a:t>Verbo: “Pensar”. Las preocupaciones constantes del Pensamiento</a:t>
            </a:r>
          </a:p>
          <a:p>
            <a:r>
              <a:rPr lang="es-MX" dirty="0"/>
              <a:t>Las agitaciones de la mete</a:t>
            </a:r>
          </a:p>
          <a:p>
            <a:r>
              <a:rPr lang="es-MX" dirty="0"/>
              <a:t>La Conciencia y el Ser</a:t>
            </a:r>
          </a:p>
          <a:p>
            <a:r>
              <a:rPr lang="es-MX" dirty="0"/>
              <a:t>La sombra del Intelecto</a:t>
            </a:r>
          </a:p>
          <a:p>
            <a:r>
              <a:rPr lang="es-MX" dirty="0"/>
              <a:t>El análisis y la dualidad</a:t>
            </a:r>
          </a:p>
          <a:p>
            <a:r>
              <a:rPr lang="es-MX" dirty="0"/>
              <a:t>Los Deseos y los Miedos</a:t>
            </a:r>
          </a:p>
          <a:p>
            <a:r>
              <a:rPr lang="es-MX" dirty="0"/>
              <a:t>Las Creencias</a:t>
            </a:r>
          </a:p>
          <a:p>
            <a:r>
              <a:rPr lang="es-MX" dirty="0"/>
              <a:t>Como yo veo el mundo: a través de mi estructura mental, miedos deseos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36552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81975-D564-407D-8E5E-1296EDACC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4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F1D7DB-ABF9-45DD-9145-21B88391F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Casa de la Misión (La Misión Existencial)</a:t>
            </a:r>
          </a:p>
          <a:p>
            <a:pPr marL="0" indent="0">
              <a:buNone/>
            </a:pPr>
            <a:r>
              <a:rPr lang="es-MX" dirty="0"/>
              <a:t>  Mi Misión está impresa en la Casa 4</a:t>
            </a:r>
          </a:p>
          <a:p>
            <a:r>
              <a:rPr lang="es-MX" dirty="0"/>
              <a:t>Verbo: “Hacer”</a:t>
            </a:r>
          </a:p>
          <a:p>
            <a:r>
              <a:rPr lang="es-MX" dirty="0"/>
              <a:t>Las elecciones Existenciales que nos son propuestas</a:t>
            </a:r>
          </a:p>
          <a:p>
            <a:r>
              <a:rPr lang="es-MX" dirty="0"/>
              <a:t>Nuestras posibilidades de realización personal</a:t>
            </a:r>
          </a:p>
          <a:p>
            <a:r>
              <a:rPr lang="es-MX" dirty="0"/>
              <a:t>Nuestro Terreno. El mejor terreno para desarrollarnos</a:t>
            </a:r>
          </a:p>
          <a:p>
            <a:r>
              <a:rPr lang="es-MX" dirty="0"/>
              <a:t>Contrato con uno mismo</a:t>
            </a:r>
          </a:p>
          <a:p>
            <a:r>
              <a:rPr lang="es-MX" dirty="0"/>
              <a:t>Nuestra Brújula. Nuestro Norte</a:t>
            </a:r>
          </a:p>
          <a:p>
            <a:r>
              <a:rPr lang="es-MX" dirty="0"/>
              <a:t>Me ayuda a encontrar el Camino</a:t>
            </a:r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6689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DB711-9919-4F45-A4A4-E7D1EB20B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5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426579-B6AF-4309-8EED-BC382151A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1"/>
                </a:solidFill>
              </a:rPr>
              <a:t>Casa del Pasaje Obligado</a:t>
            </a:r>
          </a:p>
          <a:p>
            <a:pPr marL="0" indent="0">
              <a:buNone/>
            </a:pPr>
            <a:r>
              <a:rPr lang="es-MX" dirty="0"/>
              <a:t> La Quinta esencia de los 4 primeros Arcanos</a:t>
            </a:r>
          </a:p>
          <a:p>
            <a:pPr marL="0" indent="0">
              <a:buNone/>
            </a:pPr>
            <a:r>
              <a:rPr lang="es-MX" dirty="0"/>
              <a:t> Carta de síntesis</a:t>
            </a:r>
          </a:p>
          <a:p>
            <a:pPr marL="0" indent="0">
              <a:buNone/>
            </a:pPr>
            <a:r>
              <a:rPr lang="es-MX" dirty="0"/>
              <a:t> La Encrucijada de los Caminos</a:t>
            </a:r>
          </a:p>
          <a:p>
            <a:r>
              <a:rPr lang="es-MX" dirty="0"/>
              <a:t>¿Que me confronta?</a:t>
            </a:r>
          </a:p>
          <a:p>
            <a:r>
              <a:rPr lang="es-MX" dirty="0"/>
              <a:t>No necesariamente negativo</a:t>
            </a:r>
          </a:p>
          <a:p>
            <a:r>
              <a:rPr lang="es-MX" dirty="0"/>
              <a:t>Nos muestra las condiciones repetitivas de la existencia</a:t>
            </a:r>
          </a:p>
          <a:p>
            <a:endParaRPr lang="es-MX" dirty="0"/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90725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68664-A23D-48DF-95A9-51BA50723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6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E50863-DC8D-412A-A2DB-2DCED1F21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Casa de los recursos </a:t>
            </a:r>
          </a:p>
          <a:p>
            <a:pPr marL="0" indent="0">
              <a:buNone/>
            </a:pPr>
            <a:r>
              <a:rPr lang="es-MX" dirty="0"/>
              <a:t>  Las Cualidades fundamentales innatas</a:t>
            </a:r>
          </a:p>
          <a:p>
            <a:r>
              <a:rPr lang="es-MX" dirty="0"/>
              <a:t>Mis recursos</a:t>
            </a:r>
          </a:p>
          <a:p>
            <a:r>
              <a:rPr lang="es-MX" dirty="0"/>
              <a:t>Mis Dones</a:t>
            </a:r>
          </a:p>
          <a:p>
            <a:r>
              <a:rPr lang="es-MX" dirty="0"/>
              <a:t>Yo sé hacer</a:t>
            </a:r>
          </a:p>
          <a:p>
            <a:r>
              <a:rPr lang="es-MX" dirty="0"/>
              <a:t>Ofrece la mejor solución a los problemas que parecen irresolubles.</a:t>
            </a:r>
          </a:p>
          <a:p>
            <a:r>
              <a:rPr lang="es-MX" dirty="0"/>
              <a:t>Tengo reserva de energía.</a:t>
            </a:r>
          </a:p>
          <a:p>
            <a:r>
              <a:rPr lang="es-MX" dirty="0"/>
              <a:t>¡Utilizar la Fuerza, los Dones, La Fuerza Vital!</a:t>
            </a:r>
          </a:p>
          <a:p>
            <a:r>
              <a:rPr lang="es-MX" dirty="0"/>
              <a:t>¡La casa de la protección!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83037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9C054-7A90-414D-AF8E-7EAEBBFE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7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C876C4-BF1C-409D-905F-845A325BF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s-MX" sz="4900" b="1" dirty="0">
                <a:solidFill>
                  <a:schemeClr val="accent1"/>
                </a:solidFill>
              </a:rPr>
              <a:t>La Casa de los Desafíos</a:t>
            </a:r>
          </a:p>
          <a:p>
            <a:pPr marL="0" indent="0">
              <a:buNone/>
            </a:pPr>
            <a:r>
              <a:rPr lang="es-MX" sz="4900" dirty="0"/>
              <a:t>  Contiene la Carta que simboliza nuestras Carencias Fundamentales.</a:t>
            </a:r>
          </a:p>
          <a:p>
            <a:r>
              <a:rPr lang="es-MX" sz="4900" dirty="0"/>
              <a:t>Casa de las sombras,  las dificultades</a:t>
            </a:r>
          </a:p>
          <a:p>
            <a:r>
              <a:rPr lang="es-MX" sz="4900" dirty="0"/>
              <a:t>Nuestras Carencias fundamentales</a:t>
            </a:r>
          </a:p>
          <a:p>
            <a:r>
              <a:rPr lang="es-MX" sz="4900" dirty="0"/>
              <a:t>Donde se somatiza.  Zonas de nuestro cuerpo vulnerables</a:t>
            </a:r>
          </a:p>
          <a:p>
            <a:r>
              <a:rPr lang="es-MX" sz="4900" dirty="0"/>
              <a:t>La Proyección (Que odio de los demás) </a:t>
            </a:r>
          </a:p>
          <a:p>
            <a:r>
              <a:rPr lang="es-MX" sz="4900" dirty="0"/>
              <a:t>La casa delos desafíos de la existencia</a:t>
            </a:r>
          </a:p>
          <a:p>
            <a:r>
              <a:rPr lang="es-MX" sz="4900" dirty="0"/>
              <a:t>Los Retos y las Lecciones</a:t>
            </a:r>
          </a:p>
          <a:p>
            <a:r>
              <a:rPr lang="es-MX" sz="4900" dirty="0"/>
              <a:t>Los Dragones que tratan de devorarnos y tenemos que dominar. Ser domadores de Dragones.</a:t>
            </a:r>
          </a:p>
          <a:p>
            <a:r>
              <a:rPr lang="es-MX" sz="4900" dirty="0"/>
              <a:t>Las lecciones que tenemos que aprender.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60406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05B83B-3F03-4023-86E0-2E88AD19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8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B0E6DA-1053-4828-9E9C-9313988B8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1"/>
                </a:solidFill>
              </a:rPr>
              <a:t>Casa de las Transformaciones: El Tiempo (año en curso)</a:t>
            </a:r>
          </a:p>
          <a:p>
            <a:pPr marL="0" indent="0">
              <a:buNone/>
            </a:pPr>
            <a:r>
              <a:rPr lang="es-MX" dirty="0"/>
              <a:t>  La Casa del año especifico.</a:t>
            </a:r>
          </a:p>
          <a:p>
            <a:r>
              <a:rPr lang="es-MX" dirty="0"/>
              <a:t>Como me sirve el tiempo durante éste año</a:t>
            </a:r>
          </a:p>
          <a:p>
            <a:r>
              <a:rPr lang="es-MX" dirty="0"/>
              <a:t>¿Que soy este año? Cuáles son las Energías disponibles.</a:t>
            </a:r>
          </a:p>
          <a:p>
            <a:r>
              <a:rPr lang="es-MX" dirty="0"/>
              <a:t>La casa del tiempo. El pronóstico del tiempo para todo en año en vigencia.</a:t>
            </a:r>
          </a:p>
          <a:p>
            <a:r>
              <a:rPr lang="es-MX" dirty="0"/>
              <a:t>Las energías que están disponibles a lo largo de un año.</a:t>
            </a:r>
          </a:p>
          <a:p>
            <a:r>
              <a:rPr lang="es-MX" dirty="0"/>
              <a:t>Es una invitación para trabajar en un determinado tema durante un año.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67910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72721A-F35D-42DD-A13F-5C5414062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9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AFC94C-055C-4720-9D84-96C12DC25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dirty="0">
                <a:solidFill>
                  <a:schemeClr val="accent1"/>
                </a:solidFill>
              </a:rPr>
              <a:t>Casa del Yo Profundo. Casa del sí mismo. (Casa del Yo y del Éxito)</a:t>
            </a:r>
          </a:p>
          <a:p>
            <a:endParaRPr lang="es-MX" b="1" dirty="0">
              <a:solidFill>
                <a:schemeClr val="accent1"/>
              </a:solidFill>
            </a:endParaRPr>
          </a:p>
          <a:p>
            <a:r>
              <a:rPr lang="es-MX" dirty="0"/>
              <a:t>La casa del éxito. Mis Logros.</a:t>
            </a:r>
          </a:p>
          <a:p>
            <a:r>
              <a:rPr lang="es-MX" dirty="0"/>
              <a:t>La parte esencial de la persona. La que rara vez se expresa.</a:t>
            </a:r>
          </a:p>
          <a:p>
            <a:r>
              <a:rPr lang="es-MX" dirty="0"/>
              <a:t>Los grandes logros del Ser Humano.</a:t>
            </a:r>
          </a:p>
          <a:p>
            <a:r>
              <a:rPr lang="es-MX" dirty="0"/>
              <a:t>Casa inconsciente</a:t>
            </a:r>
          </a:p>
          <a:p>
            <a:r>
              <a:rPr lang="es-MX" dirty="0"/>
              <a:t>Casa del Ánima</a:t>
            </a:r>
          </a:p>
          <a:p>
            <a:r>
              <a:rPr lang="es-MX" dirty="0"/>
              <a:t>Nunca es negativa.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37739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7264F-7F77-4E2A-8152-7023AA82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10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150055-1223-419F-8D86-24847770A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Casa de las Experiencias y los Fracasos</a:t>
            </a:r>
          </a:p>
          <a:p>
            <a:pPr marL="0" indent="0">
              <a:buNone/>
            </a:pPr>
            <a:r>
              <a:rPr lang="es-MX" dirty="0"/>
              <a:t>  Esta es una de las casas de la sombra.</a:t>
            </a:r>
          </a:p>
          <a:p>
            <a:r>
              <a:rPr lang="es-MX" dirty="0"/>
              <a:t>La Casa 10 es el Espejo de la Casa 9.</a:t>
            </a:r>
          </a:p>
          <a:p>
            <a:r>
              <a:rPr lang="es-MX" dirty="0"/>
              <a:t>En los campos en los que el individuo suele experimentar los fracasos.</a:t>
            </a:r>
          </a:p>
          <a:p>
            <a:r>
              <a:rPr lang="es-MX" dirty="0"/>
              <a:t>Fracaso: Experiencia sin transformar.</a:t>
            </a:r>
          </a:p>
          <a:p>
            <a:r>
              <a:rPr lang="es-MX" dirty="0"/>
              <a:t>No hay fracasos: Solo existe para aquel que cree en los fracasos.</a:t>
            </a:r>
          </a:p>
          <a:p>
            <a:r>
              <a:rPr lang="es-MX" dirty="0"/>
              <a:t>Como convertir un fracaso en éxito.</a:t>
            </a:r>
          </a:p>
          <a:p>
            <a:r>
              <a:rPr lang="es-MX" dirty="0"/>
              <a:t>Nuestros programas inconscientes y los patrones que repetimos.</a:t>
            </a:r>
          </a:p>
          <a:p>
            <a:r>
              <a:rPr lang="es-MX" dirty="0"/>
              <a:t>Cuando la Casa 10 ya ha revelado su secreto, se convierte en un lugar privilegiado para las experiencias y constituye un punto de apoyo sólido para el individuo.</a:t>
            </a:r>
          </a:p>
          <a:p>
            <a:r>
              <a:rPr lang="es-MX" dirty="0"/>
              <a:t>Los Fracasos y las Experiencias.</a:t>
            </a:r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0590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DA2E4-C0CA-4B7A-A8E5-489D97C45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11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003D6F-ACF7-47CF-8FFD-8153DB597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Casa de los Programas Ancestrales </a:t>
            </a:r>
            <a:r>
              <a:rPr lang="es-MX" b="1" dirty="0" err="1">
                <a:solidFill>
                  <a:schemeClr val="accent1"/>
                </a:solidFill>
              </a:rPr>
              <a:t>Transgeracionales</a:t>
            </a:r>
            <a:r>
              <a:rPr lang="es-MX" b="1" dirty="0">
                <a:solidFill>
                  <a:schemeClr val="accent1"/>
                </a:solidFill>
              </a:rPr>
              <a:t>.</a:t>
            </a:r>
          </a:p>
          <a:p>
            <a:r>
              <a:rPr lang="es-MX" b="1" dirty="0">
                <a:solidFill>
                  <a:schemeClr val="accent1"/>
                </a:solidFill>
              </a:rPr>
              <a:t>(Cualidades, Dones y Herencias).</a:t>
            </a:r>
          </a:p>
          <a:p>
            <a:endParaRPr lang="es-MX" b="1" dirty="0">
              <a:solidFill>
                <a:schemeClr val="accent1"/>
              </a:solidFill>
            </a:endParaRPr>
          </a:p>
          <a:p>
            <a:r>
              <a:rPr lang="es-MX" dirty="0"/>
              <a:t>Captador - Registrador de las memorias de la persona</a:t>
            </a:r>
          </a:p>
          <a:p>
            <a:r>
              <a:rPr lang="es-MX" dirty="0"/>
              <a:t>El Proyecto parental inconsciente</a:t>
            </a:r>
          </a:p>
          <a:p>
            <a:r>
              <a:rPr lang="es-MX" dirty="0"/>
              <a:t>Antiguas memorias</a:t>
            </a:r>
          </a:p>
          <a:p>
            <a:r>
              <a:rPr lang="es-MX" dirty="0"/>
              <a:t>La Herencia</a:t>
            </a:r>
          </a:p>
          <a:p>
            <a:r>
              <a:rPr lang="es-MX" dirty="0"/>
              <a:t>Deudas </a:t>
            </a:r>
            <a:r>
              <a:rPr lang="es-MX" dirty="0" err="1"/>
              <a:t>Karmicas</a:t>
            </a:r>
            <a:endParaRPr lang="es-MX" dirty="0"/>
          </a:p>
          <a:p>
            <a:r>
              <a:rPr lang="es-MX" dirty="0"/>
              <a:t>Recordar lo que heredamos y que nos pertenecen</a:t>
            </a:r>
          </a:p>
          <a:p>
            <a:r>
              <a:rPr lang="es-MX" dirty="0"/>
              <a:t>Soltar lo que no nos pertenece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47278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F33480-29FB-46D2-A996-3A140DBC3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12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3AA836-C12D-4F40-A0E6-D790E7187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b="1" dirty="0">
                <a:solidFill>
                  <a:schemeClr val="accent1"/>
                </a:solidFill>
              </a:rPr>
              <a:t>Casa del testamento. (VPT Valor Personal de Transmisión).  Curación</a:t>
            </a:r>
          </a:p>
          <a:p>
            <a:pPr marL="0" indent="0">
              <a:buNone/>
            </a:pPr>
            <a:r>
              <a:rPr lang="es-MX" dirty="0"/>
              <a:t> Arcano del ideal</a:t>
            </a:r>
          </a:p>
          <a:p>
            <a:r>
              <a:rPr lang="es-MX" dirty="0"/>
              <a:t>Motivación sublimada</a:t>
            </a:r>
          </a:p>
          <a:p>
            <a:r>
              <a:rPr lang="es-MX" dirty="0"/>
              <a:t>Fuerza magnética considerable</a:t>
            </a:r>
          </a:p>
          <a:p>
            <a:r>
              <a:rPr lang="es-MX" dirty="0"/>
              <a:t>Lo que Yo pasaré a las generaciones futuras</a:t>
            </a:r>
          </a:p>
          <a:p>
            <a:r>
              <a:rPr lang="es-MX" dirty="0"/>
              <a:t>Hacemos parte de un sistema</a:t>
            </a:r>
          </a:p>
          <a:p>
            <a:r>
              <a:rPr lang="es-MX" dirty="0"/>
              <a:t>Relacionarnos con las generaciones futuras</a:t>
            </a:r>
          </a:p>
          <a:p>
            <a:r>
              <a:rPr lang="es-MX" dirty="0"/>
              <a:t>Valor personal de transmisión</a:t>
            </a:r>
          </a:p>
          <a:p>
            <a:r>
              <a:rPr lang="es-MX" dirty="0"/>
              <a:t>Que le voy a transmitir a mis hijos</a:t>
            </a:r>
          </a:p>
          <a:p>
            <a:r>
              <a:rPr lang="es-MX" dirty="0"/>
              <a:t>El Patrimonio espiritual y los valores que la persona transmitirá a sus descendientes.</a:t>
            </a:r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75968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C0F68-C44F-40B4-A0DF-D69F467D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13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0EAF7A-92F0-4CBD-AFF8-9DD8DD39C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O" b="1" dirty="0">
                <a:solidFill>
                  <a:schemeClr val="accent1"/>
                </a:solidFill>
              </a:rPr>
              <a:t>La Paradoja. Casa de la Identidad. </a:t>
            </a:r>
          </a:p>
          <a:p>
            <a:r>
              <a:rPr lang="es-MX" dirty="0">
                <a:solidFill>
                  <a:schemeClr val="tx1"/>
                </a:solidFill>
              </a:rPr>
              <a:t>¡La Paradoja fundamental de la persona!</a:t>
            </a:r>
          </a:p>
          <a:p>
            <a:r>
              <a:rPr lang="es-MX" dirty="0">
                <a:solidFill>
                  <a:schemeClr val="tx1"/>
                </a:solidFill>
              </a:rPr>
              <a:t>La fuente de sus dificultades, pero también su capacidad para resolverlas.</a:t>
            </a:r>
          </a:p>
          <a:p>
            <a:r>
              <a:rPr lang="es-MX" dirty="0">
                <a:solidFill>
                  <a:schemeClr val="tx1"/>
                </a:solidFill>
              </a:rPr>
              <a:t>Es el Lugar de los conflictos personales, que si no son conscientes, se proyectan sobre el otro.</a:t>
            </a:r>
          </a:p>
          <a:p>
            <a:r>
              <a:rPr lang="es-MX" dirty="0">
                <a:solidFill>
                  <a:schemeClr val="tx1"/>
                </a:solidFill>
              </a:rPr>
              <a:t>Parte Recurso y parte desafío.</a:t>
            </a:r>
          </a:p>
          <a:p>
            <a:r>
              <a:rPr lang="es-MX" dirty="0">
                <a:solidFill>
                  <a:schemeClr val="tx1"/>
                </a:solidFill>
              </a:rPr>
              <a:t>Nuestra complejidad, conflictos y como resolverlos.</a:t>
            </a:r>
          </a:p>
          <a:p>
            <a:r>
              <a:rPr lang="es-MX" dirty="0">
                <a:solidFill>
                  <a:schemeClr val="tx1"/>
                </a:solidFill>
              </a:rPr>
              <a:t>Problemática fundamental del Sujeto. </a:t>
            </a:r>
          </a:p>
          <a:p>
            <a:r>
              <a:rPr lang="es-MX" dirty="0">
                <a:solidFill>
                  <a:schemeClr val="tx1"/>
                </a:solidFill>
              </a:rPr>
              <a:t>Percepción contradictoria de la Realidad. El Ser Humano es Contradictorio. La Identidad es Paradójica.</a:t>
            </a:r>
          </a:p>
          <a:p>
            <a:r>
              <a:rPr lang="es-MX" dirty="0">
                <a:solidFill>
                  <a:schemeClr val="tx1"/>
                </a:solidFill>
              </a:rPr>
              <a:t>Los dos opuestos al mismo tiempo.</a:t>
            </a:r>
          </a:p>
          <a:p>
            <a:r>
              <a:rPr lang="es-MX" dirty="0">
                <a:solidFill>
                  <a:schemeClr val="tx1"/>
                </a:solidFill>
              </a:rPr>
              <a:t>Corazón de la Identidad. ¡La Impronta!</a:t>
            </a:r>
          </a:p>
          <a:p>
            <a:endParaRPr lang="es-MX" b="1" dirty="0">
              <a:solidFill>
                <a:schemeClr val="accent1"/>
              </a:solidFill>
            </a:endParaRPr>
          </a:p>
          <a:p>
            <a:endParaRPr lang="es-CO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25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57C2466-21F3-4B35-9543-3A9EB52DD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576" y="611909"/>
            <a:ext cx="2862072" cy="542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58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7579F-878E-40E9-B2FC-DA8AEA4E6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Mago   I              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209EB8-86C2-4F1A-B557-1FFC5B3E45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Sabio</a:t>
            </a:r>
          </a:p>
          <a:p>
            <a:r>
              <a:rPr lang="es-MX" dirty="0"/>
              <a:t>El Mundo es una Ilusión</a:t>
            </a:r>
          </a:p>
          <a:p>
            <a:r>
              <a:rPr lang="es-MX" dirty="0"/>
              <a:t>El que inicia e camino</a:t>
            </a:r>
          </a:p>
          <a:p>
            <a:r>
              <a:rPr lang="es-MX" dirty="0"/>
              <a:t>El Arcano del niño del discípulo</a:t>
            </a:r>
          </a:p>
          <a:p>
            <a:r>
              <a:rPr lang="es-MX" dirty="0"/>
              <a:t>El Arcano del Saber Hacer</a:t>
            </a:r>
          </a:p>
          <a:p>
            <a:r>
              <a:rPr lang="es-MX" dirty="0"/>
              <a:t>El Artesano</a:t>
            </a:r>
          </a:p>
          <a:p>
            <a:r>
              <a:rPr lang="es-MX" dirty="0"/>
              <a:t>Talentos múltiples.</a:t>
            </a:r>
          </a:p>
          <a:p>
            <a:pPr marL="0" indent="0">
              <a:buNone/>
            </a:pPr>
            <a:r>
              <a:rPr lang="es-MX" dirty="0"/>
              <a:t>  Puro potencial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CF88C3-2014-4C31-B96A-1EE1308645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MX" dirty="0"/>
          </a:p>
          <a:p>
            <a:r>
              <a:rPr lang="es-MX" dirty="0"/>
              <a:t>Juego, me divierto, descubro. </a:t>
            </a:r>
          </a:p>
          <a:p>
            <a:r>
              <a:rPr lang="es-MX" dirty="0"/>
              <a:t>Payaso, arlequín, niño.</a:t>
            </a:r>
          </a:p>
          <a:p>
            <a:r>
              <a:rPr lang="es-MX" dirty="0"/>
              <a:t>Inicio, comienzo, infancia. </a:t>
            </a:r>
          </a:p>
          <a:p>
            <a:r>
              <a:rPr lang="es-MX" dirty="0"/>
              <a:t>Potenciales Creativos, Energías de Vida, Ilusiones, Eclecticismo. Aprendizaje.</a:t>
            </a:r>
          </a:p>
          <a:p>
            <a:r>
              <a:rPr lang="es-MX" dirty="0"/>
              <a:t>Consciencia de su potencial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480555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B7B7DD77-4435-4ED1-BCF5-297D021E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Mago   I                  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dirty="0">
              <a:solidFill>
                <a:schemeClr val="accent1"/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CBAAFEDB-DD94-49D0-89B8-DCBDCE68A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Elementos sobre la mesa. No sabe cómo utilizarlos.</a:t>
            </a:r>
          </a:p>
          <a:p>
            <a:r>
              <a:rPr lang="es-MX" dirty="0"/>
              <a:t>Persona cerrada en la infancia, sin autonomía.</a:t>
            </a:r>
          </a:p>
          <a:p>
            <a:r>
              <a:rPr lang="es-MX" dirty="0"/>
              <a:t>Debe aprender a hacerlo solo.</a:t>
            </a:r>
          </a:p>
          <a:p>
            <a:r>
              <a:rPr lang="es-MX" dirty="0"/>
              <a:t>Madurar.</a:t>
            </a:r>
          </a:p>
          <a:p>
            <a:r>
              <a:rPr lang="es-MX" dirty="0"/>
              <a:t>Avanzar con confianza.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940370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68B1615-58B9-4276-ABE0-DCCA2978C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415" y="283464"/>
            <a:ext cx="3096923" cy="591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18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72B6D-05D7-405D-A1A4-BA5A5248F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Papisa     II              </a:t>
            </a:r>
            <a:r>
              <a:rPr lang="es-CO" dirty="0"/>
              <a:t>Recursos         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B9076D-DDF8-440A-9043-B90724109E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MX" sz="4400" dirty="0"/>
              <a:t>Isis</a:t>
            </a:r>
          </a:p>
          <a:p>
            <a:r>
              <a:rPr lang="es-MX" sz="4400" dirty="0"/>
              <a:t>La guardiana del Umbral</a:t>
            </a:r>
          </a:p>
          <a:p>
            <a:r>
              <a:rPr lang="es-MX" sz="4400" dirty="0"/>
              <a:t>La Fuerza, Mi Centro</a:t>
            </a:r>
          </a:p>
          <a:p>
            <a:r>
              <a:rPr lang="es-MX" sz="4400" dirty="0"/>
              <a:t>Símbolo de sabiduría en el Tarot</a:t>
            </a:r>
          </a:p>
          <a:p>
            <a:r>
              <a:rPr lang="es-MX" sz="4400" dirty="0"/>
              <a:t>La Fuerza Vital, La Autonomía</a:t>
            </a:r>
          </a:p>
          <a:p>
            <a:r>
              <a:rPr lang="es-MX" sz="4400" dirty="0"/>
              <a:t>El Chi               La Libido</a:t>
            </a:r>
          </a:p>
          <a:p>
            <a:r>
              <a:rPr lang="es-MX" sz="4400" dirty="0"/>
              <a:t>El Útero, el ánima.</a:t>
            </a:r>
          </a:p>
          <a:p>
            <a:r>
              <a:rPr lang="es-MX" sz="4400" dirty="0"/>
              <a:t>El Femenino Sagrado.</a:t>
            </a:r>
          </a:p>
          <a:p>
            <a:r>
              <a:rPr lang="es-MX" sz="4400" dirty="0"/>
              <a:t>Mirar al otro lado del velo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DE6B81-644E-4FB5-9491-176943247C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MX" sz="2900" dirty="0"/>
              <a:t>El conocimiento es renacimiento.</a:t>
            </a:r>
          </a:p>
          <a:p>
            <a:r>
              <a:rPr lang="es-MX" sz="2900" dirty="0"/>
              <a:t>Las puertas del santuario, La Madre, La Partera.</a:t>
            </a:r>
          </a:p>
          <a:p>
            <a:r>
              <a:rPr lang="es-MX" sz="2900" dirty="0"/>
              <a:t>Femenino, invisible, interioridad.</a:t>
            </a:r>
          </a:p>
          <a:p>
            <a:r>
              <a:rPr lang="es-MX" sz="2900" dirty="0"/>
              <a:t>La parte femenina del hombre.</a:t>
            </a:r>
          </a:p>
          <a:p>
            <a:r>
              <a:rPr lang="es-MX" sz="2900" dirty="0"/>
              <a:t>Sueños, proyectos a realizar.</a:t>
            </a:r>
          </a:p>
          <a:p>
            <a:endParaRPr lang="es-MX" dirty="0"/>
          </a:p>
          <a:p>
            <a:r>
              <a:rPr lang="es-MX" sz="2200" dirty="0"/>
              <a:t>Mujer que ayuda al nacimiento.</a:t>
            </a:r>
          </a:p>
          <a:p>
            <a:r>
              <a:rPr lang="es-MX" sz="2200" dirty="0"/>
              <a:t>Quien nos lleva a salir del mundo de las ilusiones, nos indica el camino.</a:t>
            </a:r>
          </a:p>
          <a:p>
            <a:r>
              <a:rPr lang="es-MX" sz="2200" dirty="0"/>
              <a:t>Misterio, Revelación.    Desvelo, doy a luz. Escondo. Disimulo.</a:t>
            </a:r>
          </a:p>
          <a:p>
            <a:r>
              <a:rPr lang="es-MX" sz="2200" dirty="0"/>
              <a:t>Nacimiento, parto, conocimiento, Cultura, Paso, Umbral.</a:t>
            </a:r>
          </a:p>
          <a:p>
            <a:r>
              <a:rPr lang="es-MX" sz="2200" dirty="0"/>
              <a:t>Apertura, Madre, Iniciación, Secreto, Partera, Mujer Sabia.</a:t>
            </a:r>
          </a:p>
          <a:p>
            <a:r>
              <a:rPr lang="es-MX" sz="2200" dirty="0"/>
              <a:t>Descubrimiento, pasaje de un Plano a otro</a:t>
            </a:r>
            <a:r>
              <a:rPr lang="es-MX" dirty="0"/>
              <a:t>.</a:t>
            </a:r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04957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35D44-3213-4275-AE48-1FA1FE12D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Papisa   III          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16EDB2-9DEA-40D2-BF08-50ECA792F8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Problemas con la Madre</a:t>
            </a:r>
          </a:p>
          <a:p>
            <a:r>
              <a:rPr lang="es-MX" dirty="0"/>
              <a:t>Desapego, identidad.</a:t>
            </a:r>
          </a:p>
          <a:p>
            <a:r>
              <a:rPr lang="es-MX" dirty="0"/>
              <a:t>Dificultad de mostrarse al mundo</a:t>
            </a:r>
          </a:p>
          <a:p>
            <a:r>
              <a:rPr lang="es-MX" dirty="0"/>
              <a:t>Esterilidad. Apegos al pasado</a:t>
            </a:r>
          </a:p>
          <a:p>
            <a:r>
              <a:rPr lang="es-MX" dirty="0"/>
              <a:t>Es un Marcador de la relación con la madre.</a:t>
            </a:r>
          </a:p>
          <a:p>
            <a:r>
              <a:rPr lang="es-MX" dirty="0"/>
              <a:t>Los 3 primeros años de vida.</a:t>
            </a:r>
          </a:p>
          <a:p>
            <a:r>
              <a:rPr lang="es-MX" dirty="0"/>
              <a:t>El Secreto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DBD4EB-37E0-4129-956B-62F8A17EC8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/>
              <a:t>Lo que está escondido tras el velo</a:t>
            </a:r>
          </a:p>
          <a:p>
            <a:r>
              <a:rPr lang="es-MX" dirty="0"/>
              <a:t>Velo de Isis</a:t>
            </a:r>
          </a:p>
          <a:p>
            <a:r>
              <a:rPr lang="es-MX" dirty="0"/>
              <a:t>Himen = Velo</a:t>
            </a:r>
          </a:p>
          <a:p>
            <a:r>
              <a:rPr lang="es-MX" dirty="0"/>
              <a:t>El que nos abre el Velo de la vida</a:t>
            </a:r>
          </a:p>
          <a:p>
            <a:r>
              <a:rPr lang="es-MX" dirty="0"/>
              <a:t>La casa 2 = Buscar</a:t>
            </a:r>
          </a:p>
          <a:p>
            <a:r>
              <a:rPr lang="es-MX" dirty="0"/>
              <a:t>Memorias del pasado</a:t>
            </a:r>
          </a:p>
          <a:p>
            <a:r>
              <a:rPr lang="es-MX" dirty="0"/>
              <a:t>La Leche.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464838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25BC69C-FE56-4295-8CB0-23A51ECEB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0" y="381000"/>
            <a:ext cx="3008567" cy="566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67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31264-8FBF-46CD-AEE3-D9127F39D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Emperatriz    III  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F6844D-C4D3-4CF4-8F46-4694E899E1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dirty="0"/>
              <a:t>Expresión. El Chacra de la garganta.  Exprésate, habla.</a:t>
            </a:r>
          </a:p>
          <a:p>
            <a:pPr marL="0" indent="0">
              <a:buNone/>
            </a:pPr>
            <a:r>
              <a:rPr lang="es-MX" dirty="0"/>
              <a:t>Expresión: “Poner la presión en el exterior”</a:t>
            </a:r>
          </a:p>
          <a:p>
            <a:pPr marL="0" indent="0">
              <a:buNone/>
            </a:pPr>
            <a:r>
              <a:rPr lang="es-MX" dirty="0"/>
              <a:t>La expresión cura la depresión. </a:t>
            </a:r>
          </a:p>
          <a:p>
            <a:pPr marL="0" indent="0">
              <a:buNone/>
            </a:pPr>
            <a:r>
              <a:rPr lang="es-MX" dirty="0"/>
              <a:t>Dimensión Andrógeno       </a:t>
            </a:r>
          </a:p>
          <a:p>
            <a:pPr marL="0" indent="0">
              <a:buNone/>
            </a:pPr>
            <a:r>
              <a:rPr lang="es-MX" dirty="0"/>
              <a:t>La manzana de Adán (el Lado Masculino)</a:t>
            </a:r>
          </a:p>
          <a:p>
            <a:endParaRPr lang="es-MX" dirty="0"/>
          </a:p>
          <a:p>
            <a:pPr marL="0" indent="0">
              <a:buNone/>
            </a:pPr>
            <a:r>
              <a:rPr lang="es-MX" dirty="0"/>
              <a:t>Desarrollo de la inteligencia.</a:t>
            </a:r>
          </a:p>
          <a:p>
            <a:pPr marL="0" indent="0">
              <a:buNone/>
            </a:pPr>
            <a:r>
              <a:rPr lang="es-MX" dirty="0"/>
              <a:t>Mental Superior – Energía Vital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AFC8DE-1E04-49D0-916E-110C810762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Discernimiento     Digo. Afirmo. Decreto</a:t>
            </a:r>
          </a:p>
          <a:p>
            <a:r>
              <a:rPr lang="es-MX" dirty="0"/>
              <a:t>Inteligencia y pensamiento Creativo, Expresión, Palabra.</a:t>
            </a:r>
          </a:p>
          <a:p>
            <a:r>
              <a:rPr lang="es-MX" dirty="0"/>
              <a:t>La integración de las fuerzas Psíquicas en acción. </a:t>
            </a:r>
          </a:p>
          <a:p>
            <a:endParaRPr lang="es-MX" dirty="0"/>
          </a:p>
          <a:p>
            <a:r>
              <a:rPr lang="es-MX" dirty="0"/>
              <a:t>Capacidad de juicio</a:t>
            </a:r>
          </a:p>
          <a:p>
            <a:r>
              <a:rPr lang="es-MX" dirty="0"/>
              <a:t>Manifestación, Encarnación, Medianidad, Autoridad, Perspicacia, Lucidez, Equilibrio del Pensamiento.</a:t>
            </a:r>
          </a:p>
          <a:p>
            <a:r>
              <a:rPr lang="es-MX" dirty="0"/>
              <a:t>Poder de lo Femenino. Falo – Creadora.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62109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31264-8FBF-46CD-AEE3-D9127F39D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Emperatriz    III   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F6844D-C4D3-4CF4-8F46-4694E899E1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Mal aspectada, no logra expresar su pensamiento. </a:t>
            </a:r>
          </a:p>
          <a:p>
            <a:r>
              <a:rPr lang="es-MX" dirty="0"/>
              <a:t>Somatización a través de la tiroides. </a:t>
            </a:r>
          </a:p>
          <a:p>
            <a:r>
              <a:rPr lang="es-MX" dirty="0"/>
              <a:t>Problemas de hormonas.</a:t>
            </a:r>
          </a:p>
          <a:p>
            <a:endParaRPr lang="es-MX" dirty="0"/>
          </a:p>
          <a:p>
            <a:r>
              <a:rPr lang="es-MX" dirty="0"/>
              <a:t>La mala madre - Andrógina</a:t>
            </a:r>
          </a:p>
          <a:p>
            <a:r>
              <a:rPr lang="es-MX" dirty="0"/>
              <a:t>Es una fuerza centrifuga 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AFC8DE-1E04-49D0-916E-110C810762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473829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2C059F4-4C16-421A-823E-B46B6B601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731" y="420623"/>
            <a:ext cx="2775637" cy="547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519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51776-5B3F-4A2D-92AB-091C64BB7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Emperador    IV    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FB2501-8F1A-40E7-BB5B-DDB4E1355E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Estructuro. Prohíbo. Autorizo.</a:t>
            </a:r>
          </a:p>
          <a:p>
            <a:r>
              <a:rPr lang="es-MX" dirty="0"/>
              <a:t>Rigidez, Territorio, Materia, Estructura, Trabajo, Realización, Concreto.</a:t>
            </a:r>
          </a:p>
          <a:p>
            <a:r>
              <a:rPr lang="es-MX" dirty="0"/>
              <a:t>Límite de la forma.</a:t>
            </a:r>
          </a:p>
          <a:p>
            <a:r>
              <a:rPr lang="es-MX" dirty="0"/>
              <a:t>Pensamiento Racional.</a:t>
            </a:r>
          </a:p>
          <a:p>
            <a:r>
              <a:rPr lang="es-MX" dirty="0"/>
              <a:t>Autoridad, Rigor, Racionalidad.</a:t>
            </a:r>
          </a:p>
          <a:p>
            <a:r>
              <a:rPr lang="es-MX" dirty="0"/>
              <a:t>Paternidad.</a:t>
            </a:r>
          </a:p>
          <a:p>
            <a:endParaRPr lang="es-MX" dirty="0"/>
          </a:p>
          <a:p>
            <a:r>
              <a:rPr lang="es-MX" dirty="0"/>
              <a:t>Espiritualidad y Materialidad son la misma cosa. No se separan.</a:t>
            </a:r>
          </a:p>
          <a:p>
            <a:r>
              <a:rPr lang="es-MX" dirty="0"/>
              <a:t>La síntesis entre lo material y lo espiritual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195A296-7FEF-4EE3-9348-FDDC6F5B50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Estar cerrado.</a:t>
            </a:r>
          </a:p>
          <a:p>
            <a:r>
              <a:rPr lang="es-MX" dirty="0"/>
              <a:t>Firmeza</a:t>
            </a:r>
          </a:p>
          <a:p>
            <a:r>
              <a:rPr lang="es-MX" dirty="0"/>
              <a:t>La Energía del Padre</a:t>
            </a:r>
          </a:p>
          <a:p>
            <a:r>
              <a:rPr lang="es-MX" dirty="0"/>
              <a:t>Padre Severo, estructurador.</a:t>
            </a:r>
          </a:p>
          <a:p>
            <a:endParaRPr lang="es-MX" dirty="0"/>
          </a:p>
          <a:p>
            <a:r>
              <a:rPr lang="es-MX" dirty="0"/>
              <a:t>Encontrar nuestro lugar</a:t>
            </a:r>
          </a:p>
          <a:p>
            <a:r>
              <a:rPr lang="es-MX" dirty="0"/>
              <a:t>Racionalidad y poder</a:t>
            </a:r>
          </a:p>
          <a:p>
            <a:r>
              <a:rPr lang="es-MX" dirty="0"/>
              <a:t>Arcano Matemático.</a:t>
            </a:r>
          </a:p>
          <a:p>
            <a:r>
              <a:rPr lang="es-MX" dirty="0"/>
              <a:t>Recurso y desafío.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210655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51776-5B3F-4A2D-92AB-091C64BB7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Emperador    IV      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FB2501-8F1A-40E7-BB5B-DDB4E1355E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Tiranía</a:t>
            </a:r>
          </a:p>
          <a:p>
            <a:r>
              <a:rPr lang="es-MX" dirty="0"/>
              <a:t>Absolutismo</a:t>
            </a:r>
          </a:p>
          <a:p>
            <a:r>
              <a:rPr lang="es-MX" dirty="0"/>
              <a:t>Despotismo</a:t>
            </a:r>
          </a:p>
          <a:p>
            <a:r>
              <a:rPr lang="es-MX" dirty="0"/>
              <a:t>Arbitrariedad</a:t>
            </a:r>
          </a:p>
          <a:p>
            <a:r>
              <a:rPr lang="es-MX" dirty="0"/>
              <a:t>Usurpación de poder</a:t>
            </a:r>
          </a:p>
          <a:p>
            <a:r>
              <a:rPr lang="es-MX" dirty="0"/>
              <a:t>Falta de derecho</a:t>
            </a:r>
          </a:p>
          <a:p>
            <a:r>
              <a:rPr lang="es-MX" dirty="0"/>
              <a:t>Materialismo</a:t>
            </a:r>
          </a:p>
          <a:p>
            <a:r>
              <a:rPr lang="es-MX" dirty="0"/>
              <a:t>Desorden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195A296-7FEF-4EE3-9348-FDDC6F5B50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MX" dirty="0"/>
              <a:t>Falta de carácter</a:t>
            </a:r>
          </a:p>
          <a:p>
            <a:r>
              <a:rPr lang="es-MX" dirty="0"/>
              <a:t>Debilidad</a:t>
            </a:r>
          </a:p>
          <a:p>
            <a:r>
              <a:rPr lang="es-MX" dirty="0"/>
              <a:t>Severidad excesiva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865773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06356D7-F611-4B6F-B11B-C340DC85B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919" y="667512"/>
            <a:ext cx="2634893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11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F40B9-1294-4F82-9A4A-EEB23EC0D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Papa     V             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0F35C6-FB41-4C98-B731-06448C2E0C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Benevolencia, Alianza, la Vía del Corazón.</a:t>
            </a:r>
          </a:p>
          <a:p>
            <a:r>
              <a:rPr lang="es-MX" dirty="0"/>
              <a:t>La Benevolencia, Padre benevolente.</a:t>
            </a:r>
          </a:p>
          <a:p>
            <a:r>
              <a:rPr lang="es-MX" dirty="0"/>
              <a:t>Camino Iniciático</a:t>
            </a:r>
          </a:p>
          <a:p>
            <a:r>
              <a:rPr lang="es-MX" dirty="0"/>
              <a:t>La Bendición – La Vía del Corazón</a:t>
            </a:r>
          </a:p>
          <a:p>
            <a:r>
              <a:rPr lang="es-MX" dirty="0"/>
              <a:t>La Bendición de lo Opuesto</a:t>
            </a:r>
          </a:p>
          <a:p>
            <a:r>
              <a:rPr lang="es-MX" dirty="0"/>
              <a:t>La Energía de la Bendición</a:t>
            </a:r>
          </a:p>
          <a:p>
            <a:r>
              <a:rPr lang="es-MX" dirty="0"/>
              <a:t>Bendigo, Protejo y Tranquilizo.</a:t>
            </a:r>
          </a:p>
          <a:p>
            <a:r>
              <a:rPr lang="es-MX" dirty="0"/>
              <a:t>Alianza, Unión.</a:t>
            </a:r>
          </a:p>
          <a:p>
            <a:r>
              <a:rPr lang="es-MX" dirty="0"/>
              <a:t>Humanismo.</a:t>
            </a:r>
          </a:p>
          <a:p>
            <a:r>
              <a:rPr lang="es-MX" dirty="0"/>
              <a:t>Saber, Transmitir la palabra.</a:t>
            </a:r>
          </a:p>
          <a:p>
            <a:r>
              <a:rPr lang="es-MX" dirty="0"/>
              <a:t>Armonización de los opuestos.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2199CB-ADD2-4EBB-BD4A-5D553648F8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Debes utilizar todo tu potencial sin olvidar el corazón.</a:t>
            </a:r>
          </a:p>
          <a:p>
            <a:r>
              <a:rPr lang="es-MX" dirty="0"/>
              <a:t>La Inteligencia y la intuición.</a:t>
            </a:r>
          </a:p>
          <a:p>
            <a:r>
              <a:rPr lang="es-MX" dirty="0"/>
              <a:t>El vínculo con el Mundo Espiritual.</a:t>
            </a:r>
          </a:p>
          <a:p>
            <a:r>
              <a:rPr lang="es-MX" dirty="0"/>
              <a:t>Hemisferios izquierdo y derecho.</a:t>
            </a:r>
          </a:p>
          <a:p>
            <a:r>
              <a:rPr lang="es-MX" dirty="0"/>
              <a:t>Utilizar la Intuición y el Intelecto de manera conjunta.</a:t>
            </a:r>
          </a:p>
          <a:p>
            <a:r>
              <a:rPr lang="es-MX" dirty="0"/>
              <a:t>El cuerpo y el Espíritu.</a:t>
            </a:r>
          </a:p>
          <a:p>
            <a:r>
              <a:rPr lang="es-MX" dirty="0"/>
              <a:t>La Palabra y la Acción.</a:t>
            </a:r>
          </a:p>
          <a:p>
            <a:r>
              <a:rPr lang="es-MX" dirty="0"/>
              <a:t>Representa la fuerza en el camino.</a:t>
            </a:r>
          </a:p>
          <a:p>
            <a:r>
              <a:rPr lang="es-MX" dirty="0"/>
              <a:t>Conciliador, reúne, unifica los opuestos</a:t>
            </a:r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94931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F40B9-1294-4F82-9A4A-EEB23EC0D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Papa     V               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0F35C6-FB41-4C98-B731-06448C2E0C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MX" dirty="0"/>
          </a:p>
          <a:p>
            <a:r>
              <a:rPr lang="es-MX" dirty="0"/>
              <a:t>La necesidad de aprobación del Padre.</a:t>
            </a:r>
          </a:p>
          <a:p>
            <a:r>
              <a:rPr lang="es-MX" dirty="0"/>
              <a:t>Una palabra de aliento. Reconocimiento</a:t>
            </a:r>
          </a:p>
          <a:p>
            <a:r>
              <a:rPr lang="es-MX" dirty="0"/>
              <a:t>Respaldo complementario al Emperador.</a:t>
            </a:r>
          </a:p>
          <a:p>
            <a:r>
              <a:rPr lang="es-MX" dirty="0"/>
              <a:t>No usar la vía del corazón</a:t>
            </a:r>
          </a:p>
          <a:p>
            <a:r>
              <a:rPr lang="es-MX" dirty="0"/>
              <a:t>Dogmatismo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2199CB-ADD2-4EBB-BD4A-5D553648F8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473685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7B308B0-62A7-441D-905E-DB3C980BB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639" y="242733"/>
            <a:ext cx="3021981" cy="588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786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788E9-CFEB-4D4A-A724-A3058DABA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Enamorado    VI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4BD659-132D-40A1-B51B-F224EF4999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La seducción – Carisma</a:t>
            </a:r>
          </a:p>
          <a:p>
            <a:r>
              <a:rPr lang="es-MX" dirty="0"/>
              <a:t>La Energía Telúrica.</a:t>
            </a:r>
          </a:p>
          <a:p>
            <a:r>
              <a:rPr lang="es-MX" dirty="0"/>
              <a:t>Energía Celestial y del Sol.</a:t>
            </a:r>
          </a:p>
          <a:p>
            <a:r>
              <a:rPr lang="es-MX" dirty="0"/>
              <a:t>Las Mujeres. Pasado y Futuro.</a:t>
            </a:r>
          </a:p>
          <a:p>
            <a:r>
              <a:rPr lang="es-MX" dirty="0"/>
              <a:t>La fuerza animal, la sexualidad</a:t>
            </a:r>
          </a:p>
          <a:p>
            <a:r>
              <a:rPr lang="es-MX" dirty="0"/>
              <a:t>El Compromiso</a:t>
            </a:r>
          </a:p>
          <a:p>
            <a:endParaRPr lang="es-MX" dirty="0"/>
          </a:p>
          <a:p>
            <a:r>
              <a:rPr lang="es-MX" dirty="0"/>
              <a:t>La desidentificación de la Madre.</a:t>
            </a:r>
          </a:p>
          <a:p>
            <a:r>
              <a:rPr lang="es-MX" dirty="0"/>
              <a:t>El Arcano del Compromiso.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B38A7C-13B2-4EC2-866B-376E454213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MX" dirty="0"/>
              <a:t>Escoger – La decisión (Renunciar). Me Comprometo, Elijo, Renuncio.</a:t>
            </a:r>
          </a:p>
          <a:p>
            <a:r>
              <a:rPr lang="es-MX" dirty="0"/>
              <a:t>Compromiso con los valores.</a:t>
            </a:r>
          </a:p>
          <a:p>
            <a:r>
              <a:rPr lang="es-MX" dirty="0"/>
              <a:t>Al Servicio de los demás.</a:t>
            </a:r>
          </a:p>
          <a:p>
            <a:r>
              <a:rPr lang="es-MX" dirty="0"/>
              <a:t>Amor, Libertad, elección.</a:t>
            </a:r>
          </a:p>
          <a:p>
            <a:r>
              <a:rPr lang="es-MX" dirty="0"/>
              <a:t>Deseo, Protección, Energía Sexual.</a:t>
            </a:r>
          </a:p>
          <a:p>
            <a:r>
              <a:rPr lang="es-MX" dirty="0"/>
              <a:t>Vitalidad.</a:t>
            </a:r>
          </a:p>
          <a:p>
            <a:r>
              <a:rPr lang="es-MX" dirty="0"/>
              <a:t>La Adaptabilidad y el Miedo a la Renuncia.</a:t>
            </a:r>
          </a:p>
          <a:p>
            <a:r>
              <a:rPr lang="es-MX" dirty="0"/>
              <a:t>El Amor en una perspectiva Espiritual.</a:t>
            </a:r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1166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788E9-CFEB-4D4A-A724-A3058DABA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Enamorado    VI         </a:t>
            </a:r>
            <a:r>
              <a:rPr lang="es-CO" dirty="0">
                <a:solidFill>
                  <a:schemeClr val="tx1"/>
                </a:solidFill>
              </a:rPr>
              <a:t>Desafíos 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4BD659-132D-40A1-B51B-F224EF4999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/>
              <a:t>La dificultad a comprometerse. Miedo al compromiso.</a:t>
            </a:r>
          </a:p>
          <a:p>
            <a:pPr marL="0" indent="0">
              <a:buNone/>
            </a:pPr>
            <a:r>
              <a:rPr lang="es-MX" dirty="0"/>
              <a:t>Carencias Afectivas</a:t>
            </a:r>
          </a:p>
          <a:p>
            <a:pPr marL="0" indent="0">
              <a:buNone/>
            </a:pPr>
            <a:r>
              <a:rPr lang="es-MX" dirty="0"/>
              <a:t>Dependencia Afectiva</a:t>
            </a:r>
          </a:p>
          <a:p>
            <a:pPr marL="0" indent="0">
              <a:buNone/>
            </a:pPr>
            <a:r>
              <a:rPr lang="es-MX" dirty="0"/>
              <a:t>Dificultad de servir</a:t>
            </a:r>
          </a:p>
          <a:p>
            <a:pPr marL="0" indent="0">
              <a:buNone/>
            </a:pPr>
            <a:r>
              <a:rPr lang="es-MX" dirty="0"/>
              <a:t>Patologías Sexuales – Fantasías Sexuales</a:t>
            </a:r>
          </a:p>
          <a:p>
            <a:pPr marL="0" indent="0">
              <a:buNone/>
            </a:pPr>
            <a:r>
              <a:rPr lang="es-MX" dirty="0"/>
              <a:t>El Enamorado simboliza los Tríos.</a:t>
            </a:r>
          </a:p>
          <a:p>
            <a:pPr marL="0" indent="0">
              <a:buNone/>
            </a:pPr>
            <a:r>
              <a:rPr lang="es-MX" dirty="0"/>
              <a:t>Fantasma: El Trio de Origen: Papá, Mamá y Yo.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B38A7C-13B2-4EC2-866B-376E45421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4224" y="1965959"/>
            <a:ext cx="4791456" cy="3903135"/>
          </a:xfrm>
        </p:spPr>
        <p:txBody>
          <a:bodyPr>
            <a:norm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658795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BABD95B-A359-41B7-8A2A-69A22536B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747" y="189047"/>
            <a:ext cx="2966224" cy="593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085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CF330-2767-44EF-ADA0-9D8780E7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Carro      VII                </a:t>
            </a:r>
            <a:r>
              <a:rPr lang="es-CO" dirty="0">
                <a:solidFill>
                  <a:schemeClr val="tx1"/>
                </a:solidFill>
              </a:rPr>
              <a:t>Recursos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64486F-83C9-4D7B-82C2-DC244D66EF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El Victorioso. La Corona El Cetro.</a:t>
            </a:r>
          </a:p>
          <a:p>
            <a:r>
              <a:rPr lang="es-MX" dirty="0"/>
              <a:t>Dominio. Vía.</a:t>
            </a:r>
          </a:p>
          <a:p>
            <a:r>
              <a:rPr lang="es-MX" dirty="0"/>
              <a:t>Educador, Formador.</a:t>
            </a:r>
          </a:p>
          <a:p>
            <a:r>
              <a:rPr lang="es-MX" dirty="0"/>
              <a:t>Plenitud Social</a:t>
            </a:r>
          </a:p>
          <a:p>
            <a:r>
              <a:rPr lang="es-MX" dirty="0"/>
              <a:t>El Arcano de la Educación – Conducir a los demás</a:t>
            </a:r>
          </a:p>
          <a:p>
            <a:r>
              <a:rPr lang="es-MX" dirty="0"/>
              <a:t>La Autorización que se da para sí mismo</a:t>
            </a:r>
          </a:p>
          <a:p>
            <a:r>
              <a:rPr lang="es-MX" dirty="0"/>
              <a:t>Domar los Caballos – Equilibrar las energías</a:t>
            </a:r>
          </a:p>
          <a:p>
            <a:r>
              <a:rPr lang="es-MX" dirty="0"/>
              <a:t>Enrutar su carruaje</a:t>
            </a:r>
          </a:p>
          <a:p>
            <a:r>
              <a:rPr lang="es-MX" dirty="0"/>
              <a:t>COUCH DE VIDA: Enseñar a la gente a ser Autónoma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7DE8E0-BDD6-4AC8-B577-FD631862B5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Triunfo, Logros.</a:t>
            </a:r>
          </a:p>
          <a:p>
            <a:r>
              <a:rPr lang="es-MX" dirty="0"/>
              <a:t>Los caballos halan en direcciones opuestas. La rueda suelta</a:t>
            </a:r>
          </a:p>
          <a:p>
            <a:r>
              <a:rPr lang="es-MX" dirty="0"/>
              <a:t>El Numero 7 es el número de la luz, la filosofía, la meditación, la interiorización.</a:t>
            </a:r>
          </a:p>
          <a:p>
            <a:r>
              <a:rPr lang="es-MX" dirty="0"/>
              <a:t>Silencio Interior.</a:t>
            </a:r>
          </a:p>
          <a:p>
            <a:endParaRPr lang="es-MX" dirty="0"/>
          </a:p>
          <a:p>
            <a:r>
              <a:rPr lang="es-MX" dirty="0"/>
              <a:t>La Noción de Autorización.</a:t>
            </a:r>
          </a:p>
          <a:p>
            <a:r>
              <a:rPr lang="es-MX" dirty="0"/>
              <a:t>¡El propio poder!</a:t>
            </a:r>
          </a:p>
          <a:p>
            <a:r>
              <a:rPr lang="es-MX" dirty="0"/>
              <a:t>Reunir energías opuestas. El amo del Propio Destino.</a:t>
            </a:r>
          </a:p>
          <a:p>
            <a:endParaRPr lang="es-MX" dirty="0"/>
          </a:p>
          <a:p>
            <a:r>
              <a:rPr lang="es-MX" dirty="0"/>
              <a:t>Si quieres avanzar tienes que detenerte.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393434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CF330-2767-44EF-ADA0-9D8780E7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Carro      VII         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64486F-83C9-4D7B-82C2-DC244D66EF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/>
              <a:t>No quedarse en la ilusión del Éxito.</a:t>
            </a:r>
          </a:p>
          <a:p>
            <a:r>
              <a:rPr lang="es-MX" dirty="0"/>
              <a:t>Detenernos. Mirar donde estamos.</a:t>
            </a:r>
          </a:p>
          <a:p>
            <a:r>
              <a:rPr lang="es-MX" dirty="0"/>
              <a:t>Personas que no se autorizan nada y se prohíben</a:t>
            </a:r>
          </a:p>
          <a:p>
            <a:r>
              <a:rPr lang="es-MX" dirty="0"/>
              <a:t>Dificultad para presentarse como son</a:t>
            </a:r>
          </a:p>
          <a:p>
            <a:r>
              <a:rPr lang="es-MX" dirty="0"/>
              <a:t>Miedo a no ser auténticos – las mascaras</a:t>
            </a:r>
          </a:p>
          <a:p>
            <a:r>
              <a:rPr lang="es-MX" dirty="0"/>
              <a:t>Las piernas</a:t>
            </a:r>
          </a:p>
          <a:p>
            <a:r>
              <a:rPr lang="es-MX" dirty="0"/>
              <a:t>Controlar la mente-cuerpo</a:t>
            </a:r>
          </a:p>
          <a:p>
            <a:r>
              <a:rPr lang="es-MX" dirty="0"/>
              <a:t>Esclerosis múltiple</a:t>
            </a:r>
          </a:p>
          <a:p>
            <a:r>
              <a:rPr lang="es-MX" dirty="0"/>
              <a:t>Incapacidad de manejar sus energías. La incapacidad de moverse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7DE8E0-BDD6-4AC8-B577-FD631862B5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190622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C4BCBC5-3001-40D6-8475-1B32CAF0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04" y="775660"/>
            <a:ext cx="2663571" cy="512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84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818B66-D304-4327-8D06-6C869023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Justicia      VIII  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139A57-A8E6-47AA-BDE6-2241A18AC7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dirty="0"/>
              <a:t>La Transformación</a:t>
            </a:r>
          </a:p>
          <a:p>
            <a:r>
              <a:rPr lang="es-MX" dirty="0"/>
              <a:t>Restablezco, Equilibro. Zanjo.</a:t>
            </a:r>
          </a:p>
          <a:p>
            <a:r>
              <a:rPr lang="es-MX" dirty="0"/>
              <a:t>Conciencia, Transformación.</a:t>
            </a:r>
          </a:p>
          <a:p>
            <a:r>
              <a:rPr lang="es-MX" dirty="0"/>
              <a:t>Armonización, Equilibrio, Justicia social.</a:t>
            </a:r>
          </a:p>
          <a:p>
            <a:r>
              <a:rPr lang="es-MX" dirty="0"/>
              <a:t>Energía, libertad. Espejo de uno mismo.</a:t>
            </a:r>
          </a:p>
          <a:p>
            <a:r>
              <a:rPr lang="es-MX" dirty="0"/>
              <a:t>¡Ajuste, lo Justo! Adaptación – Ajustamiento </a:t>
            </a:r>
          </a:p>
          <a:p>
            <a:r>
              <a:rPr lang="es-MX" dirty="0"/>
              <a:t>Adaptación, Búsqueda de las causas profundas.</a:t>
            </a:r>
          </a:p>
          <a:p>
            <a:r>
              <a:rPr lang="es-MX" dirty="0"/>
              <a:t>Cara a cara con uno mismo.</a:t>
            </a:r>
          </a:p>
          <a:p>
            <a:r>
              <a:rPr lang="es-MX" dirty="0"/>
              <a:t>Estar ajustado.</a:t>
            </a:r>
          </a:p>
          <a:p>
            <a:r>
              <a:rPr lang="es-MX" dirty="0"/>
              <a:t>Equilibrio – Armonía.</a:t>
            </a:r>
          </a:p>
          <a:p>
            <a:r>
              <a:rPr lang="es-MX" dirty="0"/>
              <a:t>Sobrepasar las dualidades.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E29DFBB-1B18-4508-B49B-90B95B0A55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dirty="0"/>
              <a:t>Themis, Justicia Cósmica. Buscar profundamente en el interior.</a:t>
            </a:r>
          </a:p>
          <a:p>
            <a:r>
              <a:rPr lang="es-MX" dirty="0"/>
              <a:t>“La verdadera justicia está en el inconsciente”</a:t>
            </a:r>
          </a:p>
          <a:p>
            <a:endParaRPr lang="es-MX" dirty="0"/>
          </a:p>
          <a:p>
            <a:r>
              <a:rPr lang="es-MX" dirty="0"/>
              <a:t>Simbología de Salomón: “La Verdadera Ley está en el Interior”</a:t>
            </a:r>
          </a:p>
          <a:p>
            <a:r>
              <a:rPr lang="es-MX" dirty="0"/>
              <a:t>Transmite su verdad interior – encuentro con la verdad interna.</a:t>
            </a:r>
          </a:p>
          <a:p>
            <a:endParaRPr lang="es-MX" dirty="0"/>
          </a:p>
          <a:p>
            <a:r>
              <a:rPr lang="es-MX" dirty="0"/>
              <a:t>El número 8 es el número de las transformaciones.</a:t>
            </a:r>
          </a:p>
          <a:p>
            <a:r>
              <a:rPr lang="es-MX" dirty="0"/>
              <a:t>El Cristo tiene valor 888 (Esoterismo Cristiano)</a:t>
            </a:r>
          </a:p>
          <a:p>
            <a:r>
              <a:rPr lang="es-MX" dirty="0"/>
              <a:t>Transformación en los 3 cuerpos</a:t>
            </a:r>
          </a:p>
          <a:p>
            <a:r>
              <a:rPr lang="es-MX" dirty="0"/>
              <a:t>En Astrología el Número 8: Es Escorpión, Transformación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424211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818B66-D304-4327-8D06-6C869023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Justicia      VIII      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139A57-A8E6-47AA-BDE6-2241A18AC7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dirty="0"/>
              <a:t> Deuda</a:t>
            </a:r>
          </a:p>
          <a:p>
            <a:r>
              <a:rPr lang="es-MX" dirty="0"/>
              <a:t>La Victima</a:t>
            </a:r>
          </a:p>
          <a:p>
            <a:r>
              <a:rPr lang="es-MX" dirty="0"/>
              <a:t>Siempre buscando justicia</a:t>
            </a:r>
          </a:p>
          <a:p>
            <a:r>
              <a:rPr lang="es-MX" dirty="0"/>
              <a:t>Inconscientemente, siempre se sienten robados.</a:t>
            </a:r>
          </a:p>
          <a:p>
            <a:endParaRPr lang="es-MX" dirty="0"/>
          </a:p>
          <a:p>
            <a:r>
              <a:rPr lang="es-MX" dirty="0"/>
              <a:t>En Paso obligado: Hacer el balance.</a:t>
            </a:r>
          </a:p>
          <a:p>
            <a:r>
              <a:rPr lang="es-MX" dirty="0"/>
              <a:t>Con el diablo es muy severo el Juicio.</a:t>
            </a:r>
          </a:p>
          <a:p>
            <a:r>
              <a:rPr lang="es-MX" dirty="0"/>
              <a:t>Armonía: Sobrepasar los conflictos – Nociones Opuestas.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E29DFBB-1B18-4508-B49B-90B95B0A55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25274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14D414F-90F8-476A-8C1D-0120D7DEF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900" y="256477"/>
            <a:ext cx="2957543" cy="568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649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D00D8-1DBE-4A36-898D-36FEBE7A6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</a:t>
            </a:r>
            <a:r>
              <a:rPr lang="es-CO" b="1" dirty="0" err="1">
                <a:solidFill>
                  <a:schemeClr val="accent1"/>
                </a:solidFill>
              </a:rPr>
              <a:t>Hermitaño</a:t>
            </a:r>
            <a:r>
              <a:rPr lang="es-CO" b="1" dirty="0">
                <a:solidFill>
                  <a:schemeClr val="accent1"/>
                </a:solidFill>
              </a:rPr>
              <a:t>   VIIII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256FD3-E1AB-4BCF-9BF9-167BA6DE46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MERLIN EL ENCANTADOR</a:t>
            </a:r>
          </a:p>
          <a:p>
            <a:pPr marL="0" indent="0">
              <a:buNone/>
            </a:pPr>
            <a:r>
              <a:rPr lang="es-MX" dirty="0"/>
              <a:t>  Guio, Alumbro</a:t>
            </a:r>
          </a:p>
          <a:p>
            <a:r>
              <a:rPr lang="es-MX" dirty="0"/>
              <a:t>Peregrino. Viaje interior, exploración de nuestra gruta</a:t>
            </a:r>
          </a:p>
          <a:p>
            <a:r>
              <a:rPr lang="es-MX" dirty="0"/>
              <a:t>Aislamiento, Naturaleza, Lentitud.</a:t>
            </a:r>
          </a:p>
          <a:p>
            <a:r>
              <a:rPr lang="es-MX" dirty="0"/>
              <a:t>Ancestros, Sabiduría, Profundidad.</a:t>
            </a:r>
          </a:p>
          <a:p>
            <a:r>
              <a:rPr lang="es-MX" dirty="0"/>
              <a:t>Benevolencia, Paciencia, Prudencia</a:t>
            </a:r>
          </a:p>
          <a:p>
            <a:r>
              <a:rPr lang="es-MX" dirty="0"/>
              <a:t>Soledad, Conocimiento, Camino, Interiorización.</a:t>
            </a:r>
          </a:p>
          <a:p>
            <a:r>
              <a:rPr lang="es-MX" dirty="0"/>
              <a:t>Los opuestos.</a:t>
            </a:r>
          </a:p>
          <a:p>
            <a:r>
              <a:rPr lang="es-MX" dirty="0"/>
              <a:t>Acercamiento a la Naturaleza.</a:t>
            </a:r>
          </a:p>
          <a:p>
            <a:r>
              <a:rPr lang="es-MX" dirty="0"/>
              <a:t>Chamanismo, Sensibilidad.</a:t>
            </a:r>
          </a:p>
          <a:p>
            <a:r>
              <a:rPr lang="es-MX" dirty="0"/>
              <a:t>Orientación, Iniciación, Humildad.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C36766-69B6-446A-9F61-6142567665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¡Camino en el interior de sí mismo, hace un camino al fondo de sí mismo!</a:t>
            </a:r>
          </a:p>
          <a:p>
            <a:r>
              <a:rPr lang="es-MX" dirty="0"/>
              <a:t>Encontrarse con sigo mismo para darse a los demás.</a:t>
            </a:r>
          </a:p>
          <a:p>
            <a:r>
              <a:rPr lang="es-MX" dirty="0"/>
              <a:t>Mostrará la Luz en el mundo</a:t>
            </a:r>
          </a:p>
          <a:p>
            <a:r>
              <a:rPr lang="es-MX" dirty="0"/>
              <a:t>Es el Filósofo de los Arcanos</a:t>
            </a:r>
          </a:p>
          <a:p>
            <a:r>
              <a:rPr lang="es-MX" dirty="0"/>
              <a:t>Sabiduría, Confianza.</a:t>
            </a:r>
          </a:p>
          <a:p>
            <a:r>
              <a:rPr lang="es-MX" dirty="0"/>
              <a:t>Mi Búsqueda. Acercarse a su naturaleza.</a:t>
            </a:r>
          </a:p>
          <a:p>
            <a:r>
              <a:rPr lang="es-MX" dirty="0"/>
              <a:t>Salir de la caverna para aclarar e iluminar a los otros, pero no en soledad. Regreso a la fuente</a:t>
            </a:r>
          </a:p>
          <a:p>
            <a:r>
              <a:rPr lang="es-MX" dirty="0"/>
              <a:t>Solidaridad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055444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D00D8-1DBE-4A36-898D-36FEBE7A6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</a:t>
            </a:r>
            <a:r>
              <a:rPr lang="es-CO" b="1" dirty="0" err="1">
                <a:solidFill>
                  <a:schemeClr val="accent1"/>
                </a:solidFill>
              </a:rPr>
              <a:t>Hermitaño</a:t>
            </a:r>
            <a:r>
              <a:rPr lang="es-CO" b="1" dirty="0">
                <a:solidFill>
                  <a:schemeClr val="accent1"/>
                </a:solidFill>
              </a:rPr>
              <a:t>   VIIII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256FD3-E1AB-4BCF-9BF9-167BA6DE46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MX" dirty="0"/>
          </a:p>
          <a:p>
            <a:r>
              <a:rPr lang="es-MX" dirty="0"/>
              <a:t>El sufrimiento de la Soledad</a:t>
            </a:r>
          </a:p>
          <a:p>
            <a:r>
              <a:rPr lang="es-MX" dirty="0"/>
              <a:t>El aislamiento</a:t>
            </a:r>
          </a:p>
          <a:p>
            <a:r>
              <a:rPr lang="es-MX" dirty="0"/>
              <a:t>Miedo a la soledad</a:t>
            </a:r>
          </a:p>
          <a:p>
            <a:r>
              <a:rPr lang="es-MX" dirty="0"/>
              <a:t>Desvalorización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C36766-69B6-446A-9F61-6142567665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395539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D1E70B8-9425-4724-BBEB-8DA1B2394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536" y="104775"/>
            <a:ext cx="3124201" cy="607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552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B8AE3E-794A-473C-A016-A17F8914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Rueda de la fortuna    X      </a:t>
            </a:r>
            <a:r>
              <a:rPr lang="es-CO" dirty="0">
                <a:solidFill>
                  <a:schemeClr val="tx1"/>
                </a:solidFill>
              </a:rPr>
              <a:t>Recursos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F813E3-3684-40C9-938B-6BE6F26C3F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/>
              <a:t>Libre Albedrio. Libertad (Ley de Causa-Efecto)</a:t>
            </a:r>
          </a:p>
          <a:p>
            <a:r>
              <a:rPr lang="es-MX" dirty="0"/>
              <a:t>Temporalidad</a:t>
            </a:r>
          </a:p>
          <a:p>
            <a:r>
              <a:rPr lang="es-MX" dirty="0"/>
              <a:t>Evolución Espiritual</a:t>
            </a:r>
          </a:p>
          <a:p>
            <a:r>
              <a:rPr lang="es-MX" dirty="0"/>
              <a:t>Autoconocimiento</a:t>
            </a:r>
          </a:p>
          <a:p>
            <a:r>
              <a:rPr lang="es-MX" dirty="0"/>
              <a:t>Transformación, cambio de ciclo. Nuevos comienzos</a:t>
            </a:r>
          </a:p>
          <a:p>
            <a:r>
              <a:rPr lang="es-MX" dirty="0"/>
              <a:t>Personas revolucionarias que cambian programas, cambian esquemas.</a:t>
            </a:r>
          </a:p>
          <a:p>
            <a:r>
              <a:rPr lang="es-MX" dirty="0"/>
              <a:t>Un Innovador. Repito, Reproduzco, invento.</a:t>
            </a:r>
          </a:p>
          <a:p>
            <a:r>
              <a:rPr lang="es-MX" dirty="0"/>
              <a:t>Existencia, Genealogía.</a:t>
            </a:r>
          </a:p>
          <a:p>
            <a:r>
              <a:rPr lang="es-MX" dirty="0"/>
              <a:t>La Reencarnación</a:t>
            </a:r>
          </a:p>
          <a:p>
            <a:r>
              <a:rPr lang="es-MX" dirty="0"/>
              <a:t>La Vida es ciclos.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1941E8-B231-406E-B978-EC8DAFC648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/>
              <a:t>Estar en el camino correcto</a:t>
            </a:r>
          </a:p>
          <a:p>
            <a:r>
              <a:rPr lang="es-MX" dirty="0"/>
              <a:t>Cambiar nuestro camino repetitivo – Tomar consciencia</a:t>
            </a:r>
          </a:p>
          <a:p>
            <a:r>
              <a:rPr lang="es-MX" dirty="0"/>
              <a:t>Tomar en nuestras manos el destino propio. La acción del hombre sobre el tiempo y el destino.</a:t>
            </a:r>
          </a:p>
          <a:p>
            <a:r>
              <a:rPr lang="es-MX" dirty="0"/>
              <a:t>Sistema de copiado. “</a:t>
            </a:r>
            <a:r>
              <a:rPr lang="es-MX" dirty="0" err="1"/>
              <a:t>Copy</a:t>
            </a:r>
            <a:r>
              <a:rPr lang="es-MX" dirty="0"/>
              <a:t> Paste”</a:t>
            </a:r>
          </a:p>
          <a:p>
            <a:r>
              <a:rPr lang="es-MX" dirty="0"/>
              <a:t>Desprogramación – Reprogramación.</a:t>
            </a:r>
          </a:p>
          <a:p>
            <a:r>
              <a:rPr lang="es-MX" dirty="0"/>
              <a:t>Transición, Determinismo</a:t>
            </a:r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932533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B8AE3E-794A-473C-A016-A17F8914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Rueda de la fortuna    X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F813E3-3684-40C9-938B-6BE6F26C3F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Prisionero en las conductas repetitivas</a:t>
            </a:r>
          </a:p>
          <a:p>
            <a:r>
              <a:rPr lang="es-MX" dirty="0"/>
              <a:t>La repetición es inconciencia</a:t>
            </a:r>
          </a:p>
          <a:p>
            <a:r>
              <a:rPr lang="es-MX" dirty="0"/>
              <a:t>Costumbres</a:t>
            </a:r>
          </a:p>
          <a:p>
            <a:r>
              <a:rPr lang="es-MX" dirty="0"/>
              <a:t>Círculos viciosos. Esclavizarse en mecanismos.</a:t>
            </a:r>
          </a:p>
          <a:p>
            <a:r>
              <a:rPr lang="es-MX" dirty="0"/>
              <a:t>Antecesores</a:t>
            </a:r>
          </a:p>
          <a:p>
            <a:r>
              <a:rPr lang="es-MX" dirty="0"/>
              <a:t>Condicionamientos.</a:t>
            </a:r>
          </a:p>
          <a:p>
            <a:r>
              <a:rPr lang="es-MX" dirty="0"/>
              <a:t>Repetimos los comportamientos de nuestros Ancestros</a:t>
            </a:r>
          </a:p>
          <a:p>
            <a:r>
              <a:rPr lang="es-MX" dirty="0"/>
              <a:t>Comportamientos fotocopias – que se repiten</a:t>
            </a:r>
          </a:p>
          <a:p>
            <a:r>
              <a:rPr lang="es-MX" dirty="0"/>
              <a:t>Si hoy estamos abajo, la primavera volverá. Hay esperanza.</a:t>
            </a:r>
          </a:p>
          <a:p>
            <a:r>
              <a:rPr lang="es-MX" dirty="0"/>
              <a:t>Si hay Éxito, tener cuidado con la arrogancia porque el fracaso puede volver.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1941E8-B231-406E-B978-EC8DAFC648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849836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CB20253-CFE5-4156-AD66-27EB3E083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677" y="230849"/>
            <a:ext cx="3177524" cy="588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608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88CC8-B206-4A96-8B81-EDF1B77D1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fuerza     XI       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6C92EC-BDBD-4B71-8B4D-5AE561CF38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sz="2600" dirty="0"/>
              <a:t>Impulso: Fuerza para escapar de la Gravitación de la Tierra.</a:t>
            </a:r>
          </a:p>
          <a:p>
            <a:r>
              <a:rPr lang="es-MX" sz="2600" dirty="0"/>
              <a:t>El Arcano de las Artes Marciales</a:t>
            </a:r>
          </a:p>
          <a:p>
            <a:pPr marL="0" indent="0">
              <a:buNone/>
            </a:pPr>
            <a:r>
              <a:rPr lang="es-MX" sz="2600" dirty="0"/>
              <a:t>   La fuerza Vital</a:t>
            </a:r>
          </a:p>
          <a:p>
            <a:r>
              <a:rPr lang="es-MX" sz="2600" dirty="0"/>
              <a:t>Fuerza Energética. La Fuerza Interior. Dominio de las Energías.</a:t>
            </a:r>
          </a:p>
          <a:p>
            <a:r>
              <a:rPr lang="es-MX" sz="2600" dirty="0"/>
              <a:t>Lucho. Gano. Me centro. Me Supero. Resisto.</a:t>
            </a:r>
          </a:p>
          <a:p>
            <a:r>
              <a:rPr lang="es-MX" sz="2600" dirty="0"/>
              <a:t>Centrado, Alineamiento. Firmeza</a:t>
            </a:r>
          </a:p>
          <a:p>
            <a:r>
              <a:rPr lang="es-MX" sz="2600" dirty="0"/>
              <a:t>Energía, Autocontrol.</a:t>
            </a:r>
          </a:p>
          <a:p>
            <a:r>
              <a:rPr lang="es-MX" sz="2600" dirty="0"/>
              <a:t>Fuerza sin Violencia.</a:t>
            </a:r>
          </a:p>
          <a:p>
            <a:r>
              <a:rPr lang="es-MX" sz="2600" dirty="0"/>
              <a:t>Conexión, amistad.</a:t>
            </a:r>
          </a:p>
          <a:p>
            <a:r>
              <a:rPr lang="es-MX" sz="2600" dirty="0"/>
              <a:t>Autonomía, Independencia.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C741D0-2E6A-4BAF-8368-BC8FC4AAD7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sz="2900" dirty="0"/>
              <a:t>Sanación Espiritual.</a:t>
            </a:r>
          </a:p>
          <a:p>
            <a:r>
              <a:rPr lang="es-MX" sz="2900" dirty="0"/>
              <a:t>Los Hermanos y hermanas.</a:t>
            </a:r>
          </a:p>
          <a:p>
            <a:pPr marL="0" indent="0">
              <a:buNone/>
            </a:pPr>
            <a:r>
              <a:rPr lang="es-MX" sz="2900" dirty="0"/>
              <a:t> La Fuerza está en el centro de sí mismo. </a:t>
            </a:r>
          </a:p>
          <a:p>
            <a:pPr marL="0" indent="0">
              <a:buNone/>
            </a:pPr>
            <a:r>
              <a:rPr lang="es-MX" sz="2900" dirty="0"/>
              <a:t> El Centro del fuego.</a:t>
            </a:r>
          </a:p>
          <a:p>
            <a:r>
              <a:rPr lang="es-MX" sz="2900" dirty="0"/>
              <a:t>Fuerzas Electromagnéticas.</a:t>
            </a:r>
          </a:p>
          <a:p>
            <a:r>
              <a:rPr lang="es-MX" sz="2900" dirty="0"/>
              <a:t>Los miembros de una Familia juntos. Fuerza. No hay lazos, hay una fuerza unificadora.</a:t>
            </a:r>
          </a:p>
          <a:p>
            <a:r>
              <a:rPr lang="es-MX" sz="2900" dirty="0"/>
              <a:t>Cada paso que camino, lo camino por los demás.</a:t>
            </a:r>
          </a:p>
          <a:p>
            <a:r>
              <a:rPr lang="es-MX" sz="2900" dirty="0"/>
              <a:t>Voy a mi centro </a:t>
            </a:r>
          </a:p>
          <a:p>
            <a:r>
              <a:rPr lang="es-MX" sz="2900" dirty="0"/>
              <a:t>Unión con la Fuente</a:t>
            </a:r>
          </a:p>
          <a:p>
            <a:endParaRPr lang="es-MX" dirty="0"/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595127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88CC8-B206-4A96-8B81-EDF1B77D1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fuerza     XI         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6C92EC-BDBD-4B71-8B4D-5AE561CF38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La Violencia.</a:t>
            </a:r>
          </a:p>
          <a:p>
            <a:r>
              <a:rPr lang="es-MX" dirty="0"/>
              <a:t>Me disperso, no hay fuerza.</a:t>
            </a:r>
          </a:p>
          <a:p>
            <a:r>
              <a:rPr lang="es-MX" dirty="0"/>
              <a:t>Auto sabotaje </a:t>
            </a:r>
          </a:p>
          <a:p>
            <a:r>
              <a:rPr lang="es-MX" dirty="0"/>
              <a:t>La Dispersión </a:t>
            </a:r>
          </a:p>
          <a:p>
            <a:r>
              <a:rPr lang="es-MX" dirty="0"/>
              <a:t>Si no hay Fuerza todo explota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C741D0-2E6A-4BAF-8368-BC8FC4AAD7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35243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29E6608-B66E-42FC-84B2-216EED3C4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5" y="683491"/>
            <a:ext cx="2711428" cy="522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94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56B74F8-EB34-4163-8F50-520645E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Colgado         XII        </a:t>
            </a:r>
            <a:r>
              <a:rPr lang="es-CO" dirty="0">
                <a:solidFill>
                  <a:schemeClr val="tx1"/>
                </a:solidFill>
              </a:rPr>
              <a:t>Recursos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39EB4F0-65E8-470A-B8C3-E53D547B1C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Salto al Vacío. ¡Tener el Centro!</a:t>
            </a:r>
          </a:p>
          <a:p>
            <a:r>
              <a:rPr lang="es-MX" dirty="0"/>
              <a:t>La Confianza</a:t>
            </a:r>
          </a:p>
          <a:p>
            <a:r>
              <a:rPr lang="es-MX" dirty="0"/>
              <a:t>El Soltarse, el Desapego.</a:t>
            </a:r>
          </a:p>
          <a:p>
            <a:r>
              <a:rPr lang="es-MX" dirty="0"/>
              <a:t>Soltar</a:t>
            </a:r>
          </a:p>
          <a:p>
            <a:r>
              <a:rPr lang="es-MX" dirty="0"/>
              <a:t>¡El Rebelde!</a:t>
            </a:r>
          </a:p>
          <a:p>
            <a:r>
              <a:rPr lang="es-MX" dirty="0"/>
              <a:t>La capacidad de mirar el mundo de otra manera.</a:t>
            </a:r>
          </a:p>
          <a:p>
            <a:r>
              <a:rPr lang="es-MX" dirty="0"/>
              <a:t>Cambiar el punto de vista.</a:t>
            </a:r>
          </a:p>
          <a:p>
            <a:endParaRPr lang="es-CO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EF78198-CEB1-4E01-91A9-9B84050957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/>
              <a:t>No se puede agarrar</a:t>
            </a:r>
          </a:p>
          <a:p>
            <a:r>
              <a:rPr lang="es-MX" dirty="0"/>
              <a:t>El que delega</a:t>
            </a:r>
          </a:p>
          <a:p>
            <a:r>
              <a:rPr lang="es-MX" dirty="0"/>
              <a:t>Transmisión al futuro</a:t>
            </a:r>
          </a:p>
          <a:p>
            <a:r>
              <a:rPr lang="es-MX" dirty="0"/>
              <a:t>Espero</a:t>
            </a:r>
          </a:p>
          <a:p>
            <a:r>
              <a:rPr lang="es-MX" dirty="0"/>
              <a:t>Desdoblamiento</a:t>
            </a:r>
          </a:p>
          <a:p>
            <a:r>
              <a:rPr lang="es-MX" dirty="0"/>
              <a:t>Sacrificio del Ego</a:t>
            </a:r>
          </a:p>
          <a:p>
            <a:endParaRPr lang="es-MX" dirty="0"/>
          </a:p>
          <a:p>
            <a:r>
              <a:rPr lang="es-MX" dirty="0"/>
              <a:t>HUMOR: La capacidad de distanciarse de sí mismo.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689286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56B74F8-EB34-4163-8F50-520645E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Colgado         XII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39EB4F0-65E8-470A-B8C3-E53D547B1C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Suelta su trapecio solo cuando tiene agarrado el otro</a:t>
            </a:r>
          </a:p>
          <a:p>
            <a:r>
              <a:rPr lang="es-MX" dirty="0"/>
              <a:t>Entrega la Energía</a:t>
            </a:r>
          </a:p>
          <a:p>
            <a:r>
              <a:rPr lang="es-MX" dirty="0"/>
              <a:t>Inversión de los valores</a:t>
            </a:r>
          </a:p>
          <a:p>
            <a:r>
              <a:rPr lang="es-MX" dirty="0"/>
              <a:t>Me abandono</a:t>
            </a:r>
          </a:p>
          <a:p>
            <a:r>
              <a:rPr lang="es-MX" dirty="0"/>
              <a:t>Me conformo</a:t>
            </a:r>
          </a:p>
          <a:p>
            <a:r>
              <a:rPr lang="es-MX" dirty="0"/>
              <a:t>No se entrega</a:t>
            </a:r>
          </a:p>
          <a:p>
            <a:r>
              <a:rPr lang="es-MX" dirty="0"/>
              <a:t>No Cede</a:t>
            </a:r>
          </a:p>
          <a:p>
            <a:r>
              <a:rPr lang="es-MX" dirty="0"/>
              <a:t>Arcano rebelde, no se deja etiquetar</a:t>
            </a:r>
          </a:p>
          <a:p>
            <a:endParaRPr lang="es-CO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EF78198-CEB1-4E01-91A9-9B84050957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/>
              <a:t>Abandono a la Voluntad del Padre</a:t>
            </a:r>
          </a:p>
          <a:p>
            <a:endParaRPr lang="es-MX" dirty="0"/>
          </a:p>
          <a:p>
            <a:r>
              <a:rPr lang="es-MX" dirty="0"/>
              <a:t>Evocación de Complejo de Edipo</a:t>
            </a:r>
          </a:p>
          <a:p>
            <a:r>
              <a:rPr lang="es-MX" dirty="0"/>
              <a:t>Edema en los pies (Psicosomática)</a:t>
            </a:r>
          </a:p>
          <a:p>
            <a:r>
              <a:rPr lang="es-MX" dirty="0"/>
              <a:t>Problemas de Abandono</a:t>
            </a:r>
          </a:p>
          <a:p>
            <a:r>
              <a:rPr lang="es-MX" dirty="0"/>
              <a:t>Problemas con los pies = Abandono.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194606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7479E7-1B96-44A9-80B7-B67D11885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546" y="406400"/>
            <a:ext cx="2960522" cy="56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94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337E4E-E85B-426E-AD41-20908B246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Arcano XIII                      </a:t>
            </a:r>
            <a:r>
              <a:rPr lang="es-CO" dirty="0">
                <a:solidFill>
                  <a:schemeClr val="tx1"/>
                </a:solidFill>
              </a:rPr>
              <a:t>Recursos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00C7A9-90A7-4832-9E2D-917A90AC5B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Columna Vertebral: Espiga de Trigo. La Espiga de la Columna Vertebral es el Collar del Emperador.</a:t>
            </a:r>
          </a:p>
          <a:p>
            <a:r>
              <a:rPr lang="es-MX" dirty="0"/>
              <a:t>Es el Arcano de la Vida, para Vivir hay que morir en algo. </a:t>
            </a:r>
          </a:p>
          <a:p>
            <a:pPr marL="0" indent="0">
              <a:buNone/>
            </a:pPr>
            <a:r>
              <a:rPr lang="es-MX" dirty="0"/>
              <a:t>  Yo Soy.  Identidad.</a:t>
            </a:r>
          </a:p>
          <a:p>
            <a:r>
              <a:rPr lang="es-MX" dirty="0"/>
              <a:t>Arcano Radical.</a:t>
            </a:r>
          </a:p>
          <a:p>
            <a:r>
              <a:rPr lang="es-MX" dirty="0"/>
              <a:t>Despojarme. Sin Piel. Entregarse por completo</a:t>
            </a:r>
          </a:p>
          <a:p>
            <a:r>
              <a:rPr lang="es-MX" dirty="0"/>
              <a:t>Encontrar mi identidad. Revaloración del Yo.</a:t>
            </a:r>
          </a:p>
          <a:p>
            <a:r>
              <a:rPr lang="es-MX" dirty="0"/>
              <a:t>Transformarme en limpieza</a:t>
            </a:r>
          </a:p>
          <a:p>
            <a:r>
              <a:rPr lang="es-MX" dirty="0"/>
              <a:t>Renunciar a Parásitos y Personas Toxicas</a:t>
            </a:r>
          </a:p>
          <a:p>
            <a:r>
              <a:rPr lang="es-MX" dirty="0"/>
              <a:t>Transformación Radical</a:t>
            </a:r>
          </a:p>
          <a:p>
            <a:r>
              <a:rPr lang="es-MX" dirty="0"/>
              <a:t>Trabajo del conocimiento de sí mismo.</a:t>
            </a:r>
          </a:p>
          <a:p>
            <a:endParaRPr lang="es-MX" dirty="0"/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AE5319-9CFD-42B9-9CC8-AD4BE91046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Me Transformo. Muerte, Renacimiento, Transformación, Estructuración.</a:t>
            </a:r>
          </a:p>
          <a:p>
            <a:r>
              <a:rPr lang="es-MX" dirty="0"/>
              <a:t>Crecimiento Espiritual. Renacimiento. </a:t>
            </a:r>
          </a:p>
          <a:p>
            <a:r>
              <a:rPr lang="es-MX" dirty="0"/>
              <a:t>Lo esencial, la esencia. </a:t>
            </a:r>
          </a:p>
          <a:p>
            <a:endParaRPr lang="es-MX" dirty="0"/>
          </a:p>
          <a:p>
            <a:r>
              <a:rPr lang="es-MX" dirty="0"/>
              <a:t>Construcción, Limpieza.</a:t>
            </a:r>
          </a:p>
          <a:p>
            <a:r>
              <a:rPr lang="es-MX" dirty="0"/>
              <a:t>Crecimiento Espiritual</a:t>
            </a:r>
          </a:p>
          <a:p>
            <a:r>
              <a:rPr lang="es-MX" dirty="0"/>
              <a:t>Barro. Renazco. </a:t>
            </a:r>
          </a:p>
          <a:p>
            <a:r>
              <a:rPr lang="es-MX" dirty="0"/>
              <a:t>Cambio radical En nuestras vidas</a:t>
            </a:r>
          </a:p>
          <a:p>
            <a:r>
              <a:rPr lang="es-MX" dirty="0"/>
              <a:t>Cimientos profundos</a:t>
            </a:r>
          </a:p>
          <a:p>
            <a:r>
              <a:rPr lang="es-MX" dirty="0"/>
              <a:t>Los poderes terrestres no se van a resistir a la segada.</a:t>
            </a:r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84916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337E4E-E85B-426E-AD41-20908B246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Arcano XIII              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00C7A9-90A7-4832-9E2D-917A90AC5B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Destruyo. Elimino. Me Pudro.</a:t>
            </a:r>
          </a:p>
          <a:p>
            <a:r>
              <a:rPr lang="es-MX" dirty="0"/>
              <a:t>Resistencia al cambio</a:t>
            </a:r>
          </a:p>
          <a:p>
            <a:r>
              <a:rPr lang="es-MX" dirty="0"/>
              <a:t>Despojo</a:t>
            </a:r>
          </a:p>
          <a:p>
            <a:r>
              <a:rPr lang="es-MX" dirty="0"/>
              <a:t>Búsqueda de la Identidad</a:t>
            </a:r>
          </a:p>
          <a:p>
            <a:r>
              <a:rPr lang="es-MX" dirty="0"/>
              <a:t>Revaloración del Yo</a:t>
            </a:r>
          </a:p>
          <a:p>
            <a:r>
              <a:rPr lang="es-MX" dirty="0"/>
              <a:t>No deja nada del pasado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AE5319-9CFD-42B9-9CC8-AD4BE91046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30131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29CC0F9-A9D2-452E-A310-B0D58090C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40" y="517229"/>
            <a:ext cx="2838886" cy="541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20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0B7C9A-56EF-4C81-8219-387E0498F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Templanza     XIIII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FFC4A8-200D-49A1-89BE-1FA4AE14C2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/>
              <a:t>Comunico. Intercambio. Domino. Capto.</a:t>
            </a:r>
          </a:p>
          <a:p>
            <a:r>
              <a:rPr lang="es-MX" dirty="0"/>
              <a:t>La Oruga se volvió Mariposa.</a:t>
            </a:r>
          </a:p>
          <a:p>
            <a:r>
              <a:rPr lang="es-MX" dirty="0"/>
              <a:t>Dialogo con los Ángeles. La Música</a:t>
            </a:r>
          </a:p>
          <a:p>
            <a:r>
              <a:rPr lang="es-MX" dirty="0"/>
              <a:t>Poder – Dominio de uno mismo (control de las emociones y las pasiones)</a:t>
            </a:r>
          </a:p>
          <a:p>
            <a:r>
              <a:rPr lang="es-MX" dirty="0"/>
              <a:t>Renacimiento. </a:t>
            </a:r>
          </a:p>
          <a:p>
            <a:r>
              <a:rPr lang="es-MX" dirty="0"/>
              <a:t>Autoconocimiento.</a:t>
            </a:r>
          </a:p>
          <a:p>
            <a:r>
              <a:rPr lang="es-MX" dirty="0"/>
              <a:t>Dimensión Angélica - Telepatía</a:t>
            </a:r>
          </a:p>
          <a:p>
            <a:r>
              <a:rPr lang="es-MX" dirty="0"/>
              <a:t>Arcano de la comunicación absoluta</a:t>
            </a:r>
          </a:p>
          <a:p>
            <a:r>
              <a:rPr lang="es-MX" dirty="0"/>
              <a:t>Maneja los Fluidos</a:t>
            </a:r>
          </a:p>
          <a:p>
            <a:r>
              <a:rPr lang="es-MX" dirty="0"/>
              <a:t>Manejo de las Energías – El Arcano del Chamanismo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850CB5-544F-402E-8601-AB90011088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/>
              <a:t>Estar en Templanza - Fraternidad</a:t>
            </a:r>
          </a:p>
          <a:p>
            <a:r>
              <a:rPr lang="es-MX" dirty="0"/>
              <a:t>La comunicación sobre los 3 planos: Comunicación humana, consigo mismo y con lo invisible.</a:t>
            </a:r>
          </a:p>
          <a:p>
            <a:r>
              <a:rPr lang="es-MX" dirty="0"/>
              <a:t>Comunicación consigo mismo: a través de la respiración, el aliento, el diafragma. Sofrología.</a:t>
            </a:r>
          </a:p>
          <a:p>
            <a:pPr marL="0" indent="0">
              <a:buNone/>
            </a:pPr>
            <a:r>
              <a:rPr lang="es-MX" dirty="0"/>
              <a:t>  Bajar a través del aliento a nuestro ser más interno.</a:t>
            </a:r>
          </a:p>
          <a:p>
            <a:r>
              <a:rPr lang="es-MX" dirty="0"/>
              <a:t>Mariposa = Alma = Espejo</a:t>
            </a:r>
          </a:p>
          <a:p>
            <a:r>
              <a:rPr lang="es-MX" dirty="0"/>
              <a:t>Flujo energético – Aire.</a:t>
            </a:r>
          </a:p>
          <a:p>
            <a:r>
              <a:rPr lang="es-MX" dirty="0"/>
              <a:t>Escucharnos a nosotros mismos</a:t>
            </a:r>
          </a:p>
          <a:p>
            <a:r>
              <a:rPr lang="es-MX" dirty="0"/>
              <a:t>Terapias alternativas</a:t>
            </a:r>
          </a:p>
          <a:p>
            <a:r>
              <a:rPr lang="es-MX" dirty="0"/>
              <a:t>Los Elementales y el Viento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057614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C066253-D596-4E0C-9540-534C30A20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Templanza     XIIII   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FF4AAA9-5A3C-4CD8-AC50-9967758C22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Polaridades,</a:t>
            </a:r>
          </a:p>
          <a:p>
            <a:r>
              <a:rPr lang="es-MX" dirty="0"/>
              <a:t>Desestabilizarse con las energías de otro.</a:t>
            </a:r>
          </a:p>
          <a:p>
            <a:r>
              <a:rPr lang="es-MX" dirty="0"/>
              <a:t>La dependencia</a:t>
            </a:r>
          </a:p>
          <a:p>
            <a:r>
              <a:rPr lang="es-MX" dirty="0"/>
              <a:t>Desmesura</a:t>
            </a:r>
          </a:p>
          <a:p>
            <a:r>
              <a:rPr lang="es-MX" dirty="0"/>
              <a:t>La cólera – La violencia</a:t>
            </a:r>
          </a:p>
          <a:p>
            <a:endParaRPr lang="es-CO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983093A9-3A25-4792-8C20-1F1FC04402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11755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13943CB-2177-42D3-ABD3-9C83EF1F0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236" y="212432"/>
            <a:ext cx="3134947" cy="578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231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6C4DE-BA53-4809-9505-200490764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Diablo    XV                 </a:t>
            </a:r>
            <a:r>
              <a:rPr lang="es-CO" dirty="0">
                <a:solidFill>
                  <a:schemeClr val="tx1"/>
                </a:solidFill>
              </a:rPr>
              <a:t>Recursos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C909FB-9634-4BCF-BFAF-EC57345F02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Manipulo. Saboteo. Encanto. Sirvo</a:t>
            </a:r>
          </a:p>
          <a:p>
            <a:r>
              <a:rPr lang="es-MX" dirty="0"/>
              <a:t>Energía. Potencia, Poder. Encanto. Magnetismo. Fascinación. Alineación Mental. </a:t>
            </a:r>
          </a:p>
          <a:p>
            <a:r>
              <a:rPr lang="es-MX" dirty="0"/>
              <a:t>Seducción, Sexualidad.</a:t>
            </a:r>
          </a:p>
          <a:p>
            <a:r>
              <a:rPr lang="es-MX" dirty="0"/>
              <a:t>Servicio.</a:t>
            </a:r>
          </a:p>
          <a:p>
            <a:r>
              <a:rPr lang="es-MX" dirty="0"/>
              <a:t>Ilusiones</a:t>
            </a:r>
          </a:p>
          <a:p>
            <a:r>
              <a:rPr lang="es-MX" dirty="0"/>
              <a:t>“Yo Puedo”</a:t>
            </a:r>
          </a:p>
          <a:p>
            <a:r>
              <a:rPr lang="es-MX" dirty="0"/>
              <a:t>Es el Arcano del Servicio (El Siervo)</a:t>
            </a:r>
          </a:p>
          <a:p>
            <a:r>
              <a:rPr lang="es-MX" dirty="0"/>
              <a:t>¿Que estás haciendo con tu poder?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CDFC24-563D-4832-8434-9386DBBDFE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/>
              <a:t>Al servicio de que, pones tu poder?</a:t>
            </a:r>
          </a:p>
          <a:p>
            <a:r>
              <a:rPr lang="es-MX" dirty="0"/>
              <a:t>¿Que vas a hacer con tu potencia?</a:t>
            </a:r>
          </a:p>
          <a:p>
            <a:r>
              <a:rPr lang="es-MX" dirty="0"/>
              <a:t>¿A qué valor pones tu poder?</a:t>
            </a:r>
          </a:p>
          <a:p>
            <a:r>
              <a:rPr lang="es-MX" dirty="0"/>
              <a:t>¿Cuál es tu búsqueda?</a:t>
            </a:r>
          </a:p>
          <a:p>
            <a:r>
              <a:rPr lang="es-MX" dirty="0"/>
              <a:t>Grandeza</a:t>
            </a:r>
          </a:p>
          <a:p>
            <a:r>
              <a:rPr lang="es-MX" dirty="0"/>
              <a:t>Es el que Cuestiona nuestro poder. No tengas miedo de tu poder. E Poder es un Verbo. No tengas miedo del poder de los demás.</a:t>
            </a:r>
          </a:p>
          <a:p>
            <a:r>
              <a:rPr lang="es-MX" dirty="0"/>
              <a:t>El Arcano del campo Mental, análisis intelectual. Dividir en varias partes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289290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6C4DE-BA53-4809-9505-200490764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Diablo    XV         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C909FB-9634-4BCF-BFAF-EC57345F02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/>
              <a:t>Dualidad.</a:t>
            </a:r>
          </a:p>
          <a:p>
            <a:r>
              <a:rPr lang="es-MX" dirty="0"/>
              <a:t>La culpa – Culpabilidad.</a:t>
            </a:r>
          </a:p>
          <a:p>
            <a:r>
              <a:rPr lang="es-MX" dirty="0"/>
              <a:t>Perversión Narcisista: Necesita pasar por encima del otro.</a:t>
            </a:r>
          </a:p>
          <a:p>
            <a:r>
              <a:rPr lang="es-MX" dirty="0"/>
              <a:t>La División.</a:t>
            </a:r>
          </a:p>
          <a:p>
            <a:r>
              <a:rPr lang="es-MX" dirty="0"/>
              <a:t>Humillar al otro para tener más éxito.</a:t>
            </a:r>
          </a:p>
          <a:p>
            <a:r>
              <a:rPr lang="es-MX" dirty="0"/>
              <a:t>No-Victimas de sí mismos como las demás patologías.</a:t>
            </a:r>
          </a:p>
          <a:p>
            <a:r>
              <a:rPr lang="es-MX" dirty="0"/>
              <a:t>Es un verdugo. Atraviesa, Dominante, Manipulador</a:t>
            </a:r>
          </a:p>
          <a:p>
            <a:r>
              <a:rPr lang="es-MX" dirty="0"/>
              <a:t>Resentimiento, Angustia, Amenaza.</a:t>
            </a:r>
          </a:p>
          <a:p>
            <a:r>
              <a:rPr lang="es-MX" dirty="0"/>
              <a:t>Miedos. ¿De que tienes miedo?</a:t>
            </a:r>
          </a:p>
          <a:p>
            <a:r>
              <a:rPr lang="es-MX" dirty="0"/>
              <a:t>Impotencia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CDFC24-563D-4832-8434-9386DBBDFE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15609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B14A4FC-926F-48AD-8B99-149B8A8BD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833" y="517032"/>
            <a:ext cx="2815992" cy="529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2963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6CA367-BBA5-4C3E-8C48-BB9A1F1A4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Dios    XVI              </a:t>
            </a:r>
            <a:r>
              <a:rPr lang="es-CO" dirty="0">
                <a:solidFill>
                  <a:schemeClr val="tx1"/>
                </a:solidFill>
              </a:rPr>
              <a:t>Recursos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281D13-93AF-4103-B8B6-1CE937144B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El Fuego, el Espíritu Santo</a:t>
            </a:r>
          </a:p>
          <a:p>
            <a:r>
              <a:rPr lang="es-MX" dirty="0"/>
              <a:t>La Champaña</a:t>
            </a:r>
          </a:p>
          <a:p>
            <a:r>
              <a:rPr lang="es-MX" dirty="0"/>
              <a:t>La Torre de Babel. El Lenguaje. Los Idiomas. Las Lenguas.</a:t>
            </a:r>
          </a:p>
          <a:p>
            <a:r>
              <a:rPr lang="es-MX" dirty="0"/>
              <a:t>Fuerza de Carácter</a:t>
            </a:r>
          </a:p>
          <a:p>
            <a:r>
              <a:rPr lang="es-MX" dirty="0"/>
              <a:t>Aptitud para construir y para sublimar la propia energía.</a:t>
            </a:r>
          </a:p>
          <a:p>
            <a:r>
              <a:rPr lang="es-MX" dirty="0"/>
              <a:t>Inspiración divina</a:t>
            </a:r>
          </a:p>
          <a:p>
            <a:r>
              <a:rPr lang="es-MX" dirty="0"/>
              <a:t>El Arcano del Autismo “La Fortaleza Vacía”</a:t>
            </a:r>
          </a:p>
          <a:p>
            <a:r>
              <a:rPr lang="es-MX" dirty="0"/>
              <a:t>El Arcano Espiritual. Descender al interior de sí mismo.</a:t>
            </a:r>
          </a:p>
          <a:p>
            <a:r>
              <a:rPr lang="es-MX" dirty="0"/>
              <a:t>Alquimia – Homo Alquímico – Conocimiento Alquímico 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A20C34-2463-4553-BCB0-2FD2ACA754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Todas las protecciones que se construyeron desde el nacimiento para protegernos de las heridas del amor.</a:t>
            </a:r>
          </a:p>
          <a:p>
            <a:r>
              <a:rPr lang="es-MX" dirty="0"/>
              <a:t>Donde nos encerramos para protegernos. Las Princesas se protegen en la Torre.</a:t>
            </a:r>
          </a:p>
          <a:p>
            <a:r>
              <a:rPr lang="es-MX" dirty="0"/>
              <a:t>Trabajo Espiritual. Trabajo de des construir La Torre.</a:t>
            </a:r>
          </a:p>
          <a:p>
            <a:r>
              <a:rPr lang="es-MX" dirty="0"/>
              <a:t>La Condición humana – Quitarse las armaduras.</a:t>
            </a:r>
          </a:p>
          <a:p>
            <a:r>
              <a:rPr lang="es-MX" dirty="0"/>
              <a:t>Glóbulos Azules: son el </a:t>
            </a:r>
            <a:r>
              <a:rPr lang="es-MX" dirty="0" err="1"/>
              <a:t>Prana</a:t>
            </a:r>
            <a:r>
              <a:rPr lang="es-MX" dirty="0"/>
              <a:t>. 11 Fuerza Energía: </a:t>
            </a:r>
            <a:r>
              <a:rPr lang="es-MX" dirty="0" err="1"/>
              <a:t>Prana</a:t>
            </a:r>
            <a:r>
              <a:rPr lang="es-MX" dirty="0"/>
              <a:t>.</a:t>
            </a:r>
          </a:p>
          <a:p>
            <a:r>
              <a:rPr lang="es-MX" dirty="0"/>
              <a:t>Abrir el corazón – Abrir la Coraza.</a:t>
            </a:r>
          </a:p>
          <a:p>
            <a:r>
              <a:rPr lang="es-MX" dirty="0"/>
              <a:t>El Hierro (13 Glóbulos Rojos – 13 Glóbulos Blancos) 23 Nombre de Dios: Dios es la sangre que corre en el hombre.</a:t>
            </a:r>
          </a:p>
          <a:p>
            <a:r>
              <a:rPr lang="es-MX" dirty="0"/>
              <a:t>Lanzarse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935126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6CA367-BBA5-4C3E-8C48-BB9A1F1A4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Casa Dios    XVI      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281D13-93AF-4103-B8B6-1CE937144B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Las corazas – los disfraces</a:t>
            </a:r>
          </a:p>
          <a:p>
            <a:r>
              <a:rPr lang="es-MX" dirty="0"/>
              <a:t>Exploto – Hago implosión. Me ahogo. Agredo</a:t>
            </a:r>
          </a:p>
          <a:p>
            <a:r>
              <a:rPr lang="es-MX" dirty="0"/>
              <a:t>Orgullo </a:t>
            </a:r>
          </a:p>
          <a:p>
            <a:r>
              <a:rPr lang="es-MX" dirty="0"/>
              <a:t>Nuestras armaduras mentales y físicas.</a:t>
            </a:r>
          </a:p>
          <a:p>
            <a:r>
              <a:rPr lang="es-MX" dirty="0"/>
              <a:t>Padre celoso - Sobreprotección</a:t>
            </a:r>
          </a:p>
          <a:p>
            <a:r>
              <a:rPr lang="es-MX" dirty="0"/>
              <a:t>Encerramientos – Limitaciones</a:t>
            </a:r>
          </a:p>
          <a:p>
            <a:r>
              <a:rPr lang="es-MX" dirty="0"/>
              <a:t>Encierros propios – Corazas</a:t>
            </a:r>
          </a:p>
          <a:p>
            <a:r>
              <a:rPr lang="es-MX" dirty="0"/>
              <a:t>Escondida en una torre de marfil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A20C34-2463-4553-BCB0-2FD2ACA754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/>
              <a:t>Miedo a la humanidad</a:t>
            </a:r>
          </a:p>
          <a:p>
            <a:r>
              <a:rPr lang="es-MX" dirty="0"/>
              <a:t>Misantropía. Alguien que está decepcionado de los hombres.</a:t>
            </a:r>
          </a:p>
          <a:p>
            <a:r>
              <a:rPr lang="es-MX" dirty="0"/>
              <a:t>La Violencia – El Orgullo</a:t>
            </a:r>
          </a:p>
          <a:p>
            <a:r>
              <a:rPr lang="es-MX" dirty="0"/>
              <a:t>El Orgullo Espiritual “Satisfacción de sí mismo”</a:t>
            </a:r>
          </a:p>
          <a:p>
            <a:r>
              <a:rPr lang="es-MX" dirty="0"/>
              <a:t>De la racionalidad del poder del Espíritu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251909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F25D5D-5843-4B0A-8651-49F4BD208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497" y="187328"/>
            <a:ext cx="3036378" cy="562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658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FADF7-5CD1-4DCF-91EA-195011D7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Estrella   XVIII  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2EA12D-D065-4FB4-9074-F8E0077DF2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/>
              <a:t>Transformación</a:t>
            </a:r>
          </a:p>
          <a:p>
            <a:r>
              <a:rPr lang="es-MX" dirty="0"/>
              <a:t>Restituyo – Doy</a:t>
            </a:r>
          </a:p>
          <a:p>
            <a:r>
              <a:rPr lang="es-MX" dirty="0"/>
              <a:t>Devuelve los fluidos a la tierra.</a:t>
            </a:r>
          </a:p>
          <a:p>
            <a:r>
              <a:rPr lang="es-MX" dirty="0"/>
              <a:t>Renuncia al Poder</a:t>
            </a:r>
          </a:p>
          <a:p>
            <a:r>
              <a:rPr lang="es-MX" dirty="0"/>
              <a:t>Ser la Verdad. Paciencia Infinita – Amor Infinito</a:t>
            </a:r>
          </a:p>
          <a:p>
            <a:r>
              <a:rPr lang="es-MX" dirty="0"/>
              <a:t>Autenticidad</a:t>
            </a:r>
          </a:p>
          <a:p>
            <a:r>
              <a:rPr lang="es-MX" dirty="0"/>
              <a:t>Esperanza, Perdón. Compartir</a:t>
            </a:r>
          </a:p>
          <a:p>
            <a:r>
              <a:rPr lang="es-MX" dirty="0"/>
              <a:t>Desnudez. Conexión. Amor incondicional.</a:t>
            </a:r>
          </a:p>
          <a:p>
            <a:r>
              <a:rPr lang="es-MX" dirty="0"/>
              <a:t>Compasión</a:t>
            </a:r>
          </a:p>
          <a:p>
            <a:r>
              <a:rPr lang="es-MX" dirty="0"/>
              <a:t>Eterno Femenino</a:t>
            </a:r>
          </a:p>
          <a:p>
            <a:r>
              <a:rPr lang="es-MX" dirty="0"/>
              <a:t>Verdad. Sentido Cósmico y Espiritual.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409CAA-5033-4E72-BCEE-CAFB95C256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dirty="0"/>
              <a:t>Crecimiento. Confianza absoluta.</a:t>
            </a:r>
          </a:p>
          <a:p>
            <a:endParaRPr lang="es-MX" dirty="0"/>
          </a:p>
          <a:p>
            <a:pPr marL="0" indent="0">
              <a:buNone/>
            </a:pPr>
            <a:r>
              <a:rPr lang="es-MX" dirty="0"/>
              <a:t>Humildad de rodillas</a:t>
            </a:r>
          </a:p>
          <a:p>
            <a:endParaRPr lang="es-MX" dirty="0"/>
          </a:p>
          <a:p>
            <a:pPr marL="0" indent="0">
              <a:buNone/>
            </a:pPr>
            <a:r>
              <a:rPr lang="es-MX" dirty="0"/>
              <a:t>Amor incondicional. Compasión. Amor Universal. Linaje Femenino. Femenino Sagrado – El lado Femenino del Hombre.</a:t>
            </a:r>
          </a:p>
          <a:p>
            <a:pPr marL="0" indent="0">
              <a:buNone/>
            </a:pPr>
            <a:r>
              <a:rPr lang="es-MX" dirty="0"/>
              <a:t>La esperanza. No retiene, deja circular as energías. </a:t>
            </a:r>
          </a:p>
          <a:p>
            <a:pPr marL="0" indent="0">
              <a:buNone/>
            </a:pPr>
            <a:r>
              <a:rPr lang="es-MX" dirty="0"/>
              <a:t>Relación con el eterno femenino.</a:t>
            </a:r>
          </a:p>
          <a:p>
            <a:pPr marL="0" indent="0">
              <a:buNone/>
            </a:pPr>
            <a:r>
              <a:rPr lang="es-MX" dirty="0"/>
              <a:t>Mientras más da, mas recibe.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868590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FADF7-5CD1-4DCF-91EA-195011D7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Estrella   XVIII    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2EA12D-D065-4FB4-9074-F8E0077DF2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Abandono o Renuncia propia</a:t>
            </a:r>
          </a:p>
          <a:p>
            <a:r>
              <a:rPr lang="es-MX" dirty="0"/>
              <a:t>Sumisión de rodillas – Humillación.</a:t>
            </a:r>
          </a:p>
          <a:p>
            <a:r>
              <a:rPr lang="es-MX" dirty="0"/>
              <a:t>Arcano: Puede mostrar la herida de una violación.</a:t>
            </a:r>
          </a:p>
          <a:p>
            <a:r>
              <a:rPr lang="es-MX" dirty="0"/>
              <a:t>Es una marca. Herida en el linaje Femenino.</a:t>
            </a:r>
          </a:p>
          <a:p>
            <a:r>
              <a:rPr lang="es-MX" dirty="0"/>
              <a:t>Experiencias de sumisión en la infancia. Humillación, maltrato o abuso.</a:t>
            </a:r>
          </a:p>
          <a:p>
            <a:r>
              <a:rPr lang="es-MX" dirty="0"/>
              <a:t>Incesto.</a:t>
            </a:r>
          </a:p>
          <a:p>
            <a:r>
              <a:rPr lang="es-MX" dirty="0"/>
              <a:t>Sacarla de la Torre en la que ha sido encerrada.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409CAA-5033-4E72-BCEE-CAFB95C256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94407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B74B903-E0AD-48AD-A44D-34FF605D9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659" y="465871"/>
            <a:ext cx="2760105" cy="539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2437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1391D7-3CB8-43EE-9555-A65ED741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Luna    XVIII     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0D89EF-21F8-4650-B551-57E36D6FDC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dirty="0"/>
              <a:t>El Arcano de los sueños.</a:t>
            </a:r>
          </a:p>
          <a:p>
            <a:r>
              <a:rPr lang="es-MX" dirty="0"/>
              <a:t>Los limites conocidos. Explorar el Mundo desconocido</a:t>
            </a:r>
          </a:p>
          <a:p>
            <a:r>
              <a:rPr lang="es-MX" dirty="0"/>
              <a:t>El Inconsciente </a:t>
            </a:r>
          </a:p>
          <a:p>
            <a:r>
              <a:rPr lang="es-MX" dirty="0"/>
              <a:t>Función de aspiración: ¡Nos eleva!</a:t>
            </a:r>
          </a:p>
          <a:p>
            <a:r>
              <a:rPr lang="es-MX" dirty="0"/>
              <a:t>La Clarividencia, La Visión, La Intuición.</a:t>
            </a:r>
          </a:p>
          <a:p>
            <a:r>
              <a:rPr lang="es-MX" dirty="0"/>
              <a:t>El Arcano de los Artistas.</a:t>
            </a:r>
          </a:p>
          <a:p>
            <a:r>
              <a:rPr lang="es-MX" dirty="0"/>
              <a:t>La Imagen, Los Cineastas.</a:t>
            </a:r>
          </a:p>
          <a:p>
            <a:r>
              <a:rPr lang="es-MX" dirty="0"/>
              <a:t>Expresión a través de la Imagen</a:t>
            </a:r>
          </a:p>
          <a:p>
            <a:r>
              <a:rPr lang="es-MX" dirty="0"/>
              <a:t>Imaginación Creativa</a:t>
            </a:r>
          </a:p>
          <a:p>
            <a:pPr marL="0" indent="0">
              <a:buNone/>
            </a:pPr>
            <a:r>
              <a:rPr lang="es-MX" dirty="0"/>
              <a:t>  El límite de los mundos conocidos.</a:t>
            </a:r>
          </a:p>
          <a:p>
            <a:r>
              <a:rPr lang="es-MX" dirty="0"/>
              <a:t>Conocer los mundos desconocidos.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F6CB35-46DA-4536-9E61-C409B942EF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dirty="0"/>
              <a:t>Afecto Instintivo.</a:t>
            </a:r>
          </a:p>
          <a:p>
            <a:r>
              <a:rPr lang="es-MX" dirty="0"/>
              <a:t>Reflejo Espejo</a:t>
            </a:r>
          </a:p>
          <a:p>
            <a:r>
              <a:rPr lang="es-MX" dirty="0"/>
              <a:t>Memoria</a:t>
            </a:r>
          </a:p>
          <a:p>
            <a:r>
              <a:rPr lang="es-MX" dirty="0"/>
              <a:t>Ilusiones</a:t>
            </a:r>
          </a:p>
          <a:p>
            <a:r>
              <a:rPr lang="es-MX" dirty="0"/>
              <a:t>Imaginación</a:t>
            </a:r>
          </a:p>
          <a:p>
            <a:r>
              <a:rPr lang="es-MX" dirty="0"/>
              <a:t>Sensibilidad</a:t>
            </a:r>
          </a:p>
          <a:p>
            <a:r>
              <a:rPr lang="es-MX" dirty="0"/>
              <a:t>Las Emociones</a:t>
            </a:r>
          </a:p>
          <a:p>
            <a:r>
              <a:rPr lang="es-MX" dirty="0"/>
              <a:t>Creatividad</a:t>
            </a:r>
          </a:p>
          <a:p>
            <a:r>
              <a:rPr lang="es-MX" dirty="0"/>
              <a:t>Emoción en la Creatividad</a:t>
            </a:r>
          </a:p>
          <a:p>
            <a:r>
              <a:rPr lang="es-MX" dirty="0"/>
              <a:t>Intuición</a:t>
            </a:r>
          </a:p>
          <a:p>
            <a:r>
              <a:rPr lang="es-MX" dirty="0"/>
              <a:t>Sensibilidad</a:t>
            </a:r>
          </a:p>
          <a:p>
            <a:r>
              <a:rPr lang="es-MX" dirty="0"/>
              <a:t>El Poder Maternal.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608827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1391D7-3CB8-43EE-9555-A65ED741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La Luna    XVIII       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0D89EF-21F8-4650-B551-57E36D6FDC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El Sol se esconde detrás de la Luna</a:t>
            </a:r>
          </a:p>
          <a:p>
            <a:r>
              <a:rPr lang="es-MX" dirty="0"/>
              <a:t>Transformar el Plomo interior en Oro.</a:t>
            </a:r>
          </a:p>
          <a:p>
            <a:r>
              <a:rPr lang="es-MX" dirty="0"/>
              <a:t>Mes Escondo</a:t>
            </a:r>
          </a:p>
          <a:p>
            <a:r>
              <a:rPr lang="es-MX" dirty="0"/>
              <a:t>Apariencia</a:t>
            </a:r>
          </a:p>
          <a:p>
            <a:r>
              <a:rPr lang="es-MX" dirty="0"/>
              <a:t>Tristeza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F6CB35-46DA-4536-9E61-C409B942EF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4665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06FB2A8-8A7C-417E-AF23-F630B4162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555" y="700729"/>
            <a:ext cx="2751589" cy="503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395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DA356A-CFA1-45A5-9B6E-FA0E76E05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Sol         XVIIII            </a:t>
            </a:r>
            <a:r>
              <a:rPr lang="es-CO" dirty="0">
                <a:solidFill>
                  <a:schemeClr val="tx1"/>
                </a:solidFill>
              </a:rPr>
              <a:t>Recursos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1A06EE-201D-4368-BCC0-601DD4DD69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Alegría</a:t>
            </a:r>
          </a:p>
          <a:p>
            <a:r>
              <a:rPr lang="es-MX" dirty="0"/>
              <a:t>Calor</a:t>
            </a:r>
          </a:p>
          <a:p>
            <a:r>
              <a:rPr lang="es-MX" dirty="0"/>
              <a:t>Difusión de Energía</a:t>
            </a:r>
          </a:p>
          <a:p>
            <a:r>
              <a:rPr lang="es-MX" dirty="0"/>
              <a:t>Fuerza Creadora</a:t>
            </a:r>
          </a:p>
          <a:p>
            <a:r>
              <a:rPr lang="es-MX" dirty="0"/>
              <a:t>Construcción</a:t>
            </a:r>
          </a:p>
          <a:p>
            <a:r>
              <a:rPr lang="es-MX" dirty="0"/>
              <a:t>Humanismo Triunfante</a:t>
            </a:r>
          </a:p>
          <a:p>
            <a:r>
              <a:rPr lang="es-MX" dirty="0"/>
              <a:t>La Infancia</a:t>
            </a:r>
          </a:p>
          <a:p>
            <a:r>
              <a:rPr lang="es-MX" dirty="0"/>
              <a:t>Construyo</a:t>
            </a:r>
          </a:p>
          <a:p>
            <a:r>
              <a:rPr lang="es-MX" dirty="0"/>
              <a:t>Comparto</a:t>
            </a:r>
          </a:p>
          <a:p>
            <a:r>
              <a:rPr lang="es-MX" dirty="0"/>
              <a:t>Brillo, Caliento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DF53AD-A518-42A6-8CCE-07BEE27DC6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Lo Social</a:t>
            </a:r>
          </a:p>
          <a:p>
            <a:r>
              <a:rPr lang="es-MX" dirty="0"/>
              <a:t>El Muro: Construcción Social.</a:t>
            </a:r>
          </a:p>
          <a:p>
            <a:r>
              <a:rPr lang="es-MX" dirty="0"/>
              <a:t>Proyecto social con niños</a:t>
            </a:r>
          </a:p>
          <a:p>
            <a:r>
              <a:rPr lang="es-MX" dirty="0"/>
              <a:t>Brillar Frente a los otros (Música)</a:t>
            </a:r>
          </a:p>
          <a:p>
            <a:r>
              <a:rPr lang="es-MX" dirty="0"/>
              <a:t>Brillo</a:t>
            </a:r>
          </a:p>
          <a:p>
            <a:r>
              <a:rPr lang="es-MX" dirty="0"/>
              <a:t>Iluminación</a:t>
            </a:r>
          </a:p>
          <a:p>
            <a:r>
              <a:rPr lang="es-MX" dirty="0"/>
              <a:t>Caliente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565212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DA356A-CFA1-45A5-9B6E-FA0E76E05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Sol         XVIIII            </a:t>
            </a:r>
            <a:r>
              <a:rPr lang="es-CO" dirty="0">
                <a:solidFill>
                  <a:schemeClr val="tx1"/>
                </a:solidFill>
              </a:rPr>
              <a:t>Desafíos 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1A06EE-201D-4368-BCC0-601DD4DD69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Quemo</a:t>
            </a:r>
          </a:p>
          <a:p>
            <a:r>
              <a:rPr lang="es-MX" dirty="0"/>
              <a:t>Brillo sin Iluminar</a:t>
            </a:r>
          </a:p>
          <a:p>
            <a:r>
              <a:rPr lang="es-MX" dirty="0"/>
              <a:t>Recalentar</a:t>
            </a:r>
          </a:p>
          <a:p>
            <a:r>
              <a:rPr lang="es-MX" dirty="0"/>
              <a:t>Se encierran</a:t>
            </a:r>
          </a:p>
          <a:p>
            <a:r>
              <a:rPr lang="es-MX" dirty="0"/>
              <a:t>Se esconden</a:t>
            </a:r>
          </a:p>
          <a:p>
            <a:r>
              <a:rPr lang="es-MX" dirty="0"/>
              <a:t>Personas frías, Frialdad Emocional.</a:t>
            </a:r>
          </a:p>
          <a:p>
            <a:r>
              <a:rPr lang="es-MX" dirty="0"/>
              <a:t>Miedo a no tener hijos</a:t>
            </a:r>
          </a:p>
          <a:p>
            <a:r>
              <a:rPr lang="es-MX" dirty="0"/>
              <a:t>Sequedad, Misantropía.</a:t>
            </a:r>
          </a:p>
          <a:p>
            <a:r>
              <a:rPr lang="es-MX" dirty="0"/>
              <a:t>Dificultad para crear Lazos</a:t>
            </a:r>
          </a:p>
          <a:p>
            <a:r>
              <a:rPr lang="es-MX" dirty="0"/>
              <a:t>En otra dimensión: Destrucción por el Fuego.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DF53AD-A518-42A6-8CCE-07BEE27DC6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21828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865D3FD-C909-4D65-B9E1-3B6490924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06" y="378691"/>
            <a:ext cx="2656245" cy="511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5173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B7B46A-6A92-4508-B190-FB1EED78E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Juicio     XX                </a:t>
            </a:r>
            <a:r>
              <a:rPr lang="es-CO" dirty="0">
                <a:solidFill>
                  <a:schemeClr val="tx1"/>
                </a:solidFill>
              </a:rPr>
              <a:t>Recursos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BCFBCE-2702-40FE-9EE6-72DEE71BF5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Es el Despertar a otra Dimensión.</a:t>
            </a:r>
          </a:p>
          <a:p>
            <a:endParaRPr lang="es-MX" dirty="0"/>
          </a:p>
          <a:p>
            <a:r>
              <a:rPr lang="es-MX" dirty="0"/>
              <a:t>Me Libero</a:t>
            </a:r>
          </a:p>
          <a:p>
            <a:r>
              <a:rPr lang="es-MX" dirty="0"/>
              <a:t>Intuición, Inspiración.</a:t>
            </a:r>
          </a:p>
          <a:p>
            <a:r>
              <a:rPr lang="es-MX" dirty="0"/>
              <a:t>¡Despertar la Conciencia, despertar a la Consciencia!</a:t>
            </a:r>
          </a:p>
          <a:p>
            <a:r>
              <a:rPr lang="es-MX" dirty="0"/>
              <a:t>Transmito.</a:t>
            </a:r>
          </a:p>
          <a:p>
            <a:endParaRPr lang="es-MX" dirty="0"/>
          </a:p>
          <a:p>
            <a:r>
              <a:rPr lang="es-MX" dirty="0"/>
              <a:t>Merecimiento.</a:t>
            </a:r>
          </a:p>
          <a:p>
            <a:r>
              <a:rPr lang="es-MX" dirty="0"/>
              <a:t>Resurrección, Desarrollar Intuición.</a:t>
            </a:r>
          </a:p>
          <a:p>
            <a:r>
              <a:rPr lang="es-MX" dirty="0"/>
              <a:t>La Oración nos ayuda a elevarnos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347E11-7380-4192-B00F-F582E850F8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Dejarse ascender, no quedarse en la tumba</a:t>
            </a:r>
          </a:p>
          <a:p>
            <a:r>
              <a:rPr lang="es-MX" dirty="0"/>
              <a:t>Escuchar al Ángel</a:t>
            </a:r>
          </a:p>
          <a:p>
            <a:r>
              <a:rPr lang="es-MX" dirty="0"/>
              <a:t>Compromiso para despertar las consciencias</a:t>
            </a:r>
          </a:p>
          <a:p>
            <a:r>
              <a:rPr lang="es-MX" dirty="0"/>
              <a:t>Música</a:t>
            </a:r>
          </a:p>
          <a:p>
            <a:r>
              <a:rPr lang="es-MX" dirty="0"/>
              <a:t>Palabra</a:t>
            </a:r>
          </a:p>
          <a:p>
            <a:r>
              <a:rPr lang="es-MX" dirty="0"/>
              <a:t>¡Renacimiento, Despertarse!</a:t>
            </a:r>
          </a:p>
          <a:p>
            <a:r>
              <a:rPr lang="es-MX" dirty="0"/>
              <a:t>Un Juez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01148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B7B46A-6A92-4508-B190-FB1EED78E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Juicio     XX        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BCFBCE-2702-40FE-9EE6-72DEE71BF5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dirty="0"/>
              <a:t>Juzgo</a:t>
            </a:r>
          </a:p>
          <a:p>
            <a:r>
              <a:rPr lang="es-MX" dirty="0"/>
              <a:t>Auto juzgarse: Sentimiento de Culpa.</a:t>
            </a:r>
          </a:p>
          <a:p>
            <a:r>
              <a:rPr lang="es-MX" dirty="0"/>
              <a:t>Sentirse Juzgado es Invalidante.</a:t>
            </a:r>
          </a:p>
          <a:p>
            <a:r>
              <a:rPr lang="es-MX" dirty="0"/>
              <a:t>Divido en arriba y abajo</a:t>
            </a:r>
          </a:p>
          <a:p>
            <a:r>
              <a:rPr lang="es-MX" dirty="0"/>
              <a:t>¡La Culpa se Cura, El Sentimiento de Culpa NO!</a:t>
            </a:r>
          </a:p>
          <a:p>
            <a:r>
              <a:rPr lang="es-MX" dirty="0"/>
              <a:t>Melancolía: Es la Ante Paranoia – Paranoia – Paranoia (los otros).</a:t>
            </a:r>
          </a:p>
          <a:p>
            <a:r>
              <a:rPr lang="es-MX" dirty="0"/>
              <a:t>Auto desvalorización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347E11-7380-4192-B00F-F582E850F8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/>
              <a:t>Depresión: Mirarme de Frente (El Ángel detrás del Sol)</a:t>
            </a:r>
          </a:p>
          <a:p>
            <a:r>
              <a:rPr lang="es-MX" dirty="0"/>
              <a:t>Sentimiento de Culpabilidad</a:t>
            </a:r>
          </a:p>
          <a:p>
            <a:r>
              <a:rPr lang="es-MX" dirty="0"/>
              <a:t>Juicio de Sí mismo y de los otros.</a:t>
            </a:r>
          </a:p>
          <a:p>
            <a:r>
              <a:rPr lang="es-MX" dirty="0"/>
              <a:t>Juicio Destructivo</a:t>
            </a:r>
          </a:p>
          <a:p>
            <a:r>
              <a:rPr lang="es-MX" dirty="0"/>
              <a:t>Juzgar a los demás (sin ser legítimo)</a:t>
            </a:r>
          </a:p>
          <a:p>
            <a:r>
              <a:rPr lang="es-MX" dirty="0"/>
              <a:t>Un Juez – Juzgado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130965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95887E6-6707-4545-AA31-9C2CAFA0E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499" y="683190"/>
            <a:ext cx="3028251" cy="519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2134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BE6FF86-B8AF-4FEA-A1C2-12930564E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Mundo    XXI            </a:t>
            </a:r>
            <a:r>
              <a:rPr lang="es-CO" dirty="0">
                <a:solidFill>
                  <a:schemeClr val="tx1"/>
                </a:solidFill>
              </a:rPr>
              <a:t>Recursos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0BC140-4EAB-418D-9915-99C895BC89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El Arcano de los Viajeros.</a:t>
            </a:r>
          </a:p>
          <a:p>
            <a:r>
              <a:rPr lang="es-MX" dirty="0"/>
              <a:t>Exploración de mundos desconocidos</a:t>
            </a:r>
          </a:p>
          <a:p>
            <a:r>
              <a:rPr lang="es-MX" dirty="0"/>
              <a:t>La Danza, el Baile</a:t>
            </a:r>
          </a:p>
          <a:p>
            <a:r>
              <a:rPr lang="es-MX" dirty="0"/>
              <a:t>Collar de Laureles</a:t>
            </a:r>
          </a:p>
          <a:p>
            <a:r>
              <a:rPr lang="es-MX" dirty="0"/>
              <a:t>Femenino Arcaico</a:t>
            </a:r>
          </a:p>
          <a:p>
            <a:r>
              <a:rPr lang="es-MX" dirty="0"/>
              <a:t>Necesidad de expresión Social</a:t>
            </a:r>
          </a:p>
          <a:p>
            <a:r>
              <a:rPr lang="es-MX" dirty="0"/>
              <a:t>Expresión</a:t>
            </a:r>
          </a:p>
          <a:p>
            <a:r>
              <a:rPr lang="es-MX" dirty="0"/>
              <a:t>Espíritu de Síntesis Logro</a:t>
            </a:r>
          </a:p>
          <a:p>
            <a:r>
              <a:rPr lang="es-MX" dirty="0"/>
              <a:t>Reunificación</a:t>
            </a:r>
          </a:p>
          <a:p>
            <a:endParaRPr lang="es-MX" dirty="0"/>
          </a:p>
          <a:p>
            <a:endParaRPr lang="es-CO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227215A8-E53C-4040-B0B7-091329BF37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Ecología</a:t>
            </a:r>
          </a:p>
          <a:p>
            <a:r>
              <a:rPr lang="es-MX" dirty="0"/>
              <a:t>Universalidad</a:t>
            </a:r>
          </a:p>
          <a:p>
            <a:r>
              <a:rPr lang="es-MX" dirty="0"/>
              <a:t>En Casa</a:t>
            </a:r>
          </a:p>
          <a:p>
            <a:r>
              <a:rPr lang="es-MX" dirty="0"/>
              <a:t>Conciencia</a:t>
            </a:r>
          </a:p>
          <a:p>
            <a:r>
              <a:rPr lang="es-MX" dirty="0"/>
              <a:t>Adaptación</a:t>
            </a:r>
          </a:p>
          <a:p>
            <a:r>
              <a:rPr lang="es-MX" dirty="0"/>
              <a:t>Síntesis.</a:t>
            </a:r>
          </a:p>
          <a:p>
            <a:r>
              <a:rPr lang="es-MX" dirty="0"/>
              <a:t>Totalidad, Globalidad</a:t>
            </a:r>
          </a:p>
          <a:p>
            <a:r>
              <a:rPr lang="es-MX" dirty="0"/>
              <a:t>Me Conecto, Participo</a:t>
            </a:r>
          </a:p>
          <a:p>
            <a:r>
              <a:rPr lang="es-MX" dirty="0"/>
              <a:t>La realización del Camino</a:t>
            </a:r>
          </a:p>
          <a:p>
            <a:r>
              <a:rPr lang="es-MX" dirty="0"/>
              <a:t>Arcano de Totalidad – Arcano Holístico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547055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BE6FF86-B8AF-4FEA-A1C2-12930564E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Mundo    XXI    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0BC140-4EAB-418D-9915-99C895BC89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Con EL MUNDO, no se termina el camino, se termina un camino.</a:t>
            </a:r>
          </a:p>
          <a:p>
            <a:r>
              <a:rPr lang="es-MX" dirty="0"/>
              <a:t>Cuando se acaba, se vuelve a comenzar. Es un Espiral de Círculos.</a:t>
            </a:r>
          </a:p>
          <a:p>
            <a:r>
              <a:rPr lang="es-MX" dirty="0"/>
              <a:t>Búsqueda del lugar de uno en la sociedad.</a:t>
            </a:r>
          </a:p>
          <a:p>
            <a:r>
              <a:rPr lang="es-MX" dirty="0"/>
              <a:t>Ilusión.</a:t>
            </a:r>
          </a:p>
          <a:p>
            <a:r>
              <a:rPr lang="es-MX" dirty="0"/>
              <a:t>Me asfixio</a:t>
            </a:r>
          </a:p>
          <a:p>
            <a:r>
              <a:rPr lang="es-MX" dirty="0"/>
              <a:t>Víctima del Tirano</a:t>
            </a:r>
          </a:p>
          <a:p>
            <a:r>
              <a:rPr lang="es-MX" dirty="0"/>
              <a:t>Encerramiento. Sentimiento de encierro.</a:t>
            </a:r>
          </a:p>
          <a:p>
            <a:r>
              <a:rPr lang="es-MX" dirty="0"/>
              <a:t>La inmovilidad.</a:t>
            </a:r>
          </a:p>
          <a:p>
            <a:endParaRPr lang="es-CO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227215A8-E53C-4040-B0B7-091329BF37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Vivir en un mundo encerrado</a:t>
            </a:r>
          </a:p>
          <a:p>
            <a:r>
              <a:rPr lang="es-MX" dirty="0"/>
              <a:t>Darse a los demás y olvidarse de sí mismo</a:t>
            </a:r>
          </a:p>
          <a:p>
            <a:endParaRPr lang="es-MX" dirty="0"/>
          </a:p>
          <a:p>
            <a:r>
              <a:rPr lang="es-MX" dirty="0"/>
              <a:t>EL MUNDO mal vivido en el Hemisferio Sur puede representar una sensación de ahogamiento.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294373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75DCF4D-CEFD-44FC-A2DC-22A5DEE1B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212" y="526318"/>
            <a:ext cx="2860603" cy="548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2277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59884-F3F7-4F34-BC3F-24546EE8D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Mat                               </a:t>
            </a:r>
            <a:r>
              <a:rPr lang="es-CO" dirty="0">
                <a:solidFill>
                  <a:schemeClr val="tx1"/>
                </a:solidFill>
              </a:rPr>
              <a:t>Recursos</a:t>
            </a:r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253768-5EAA-4F5E-B9B3-8BB5AA60B5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dirty="0"/>
              <a:t>El Chaman</a:t>
            </a:r>
          </a:p>
          <a:p>
            <a:r>
              <a:rPr lang="es-MX" dirty="0"/>
              <a:t>Poder Político</a:t>
            </a:r>
          </a:p>
          <a:p>
            <a:r>
              <a:rPr lang="es-MX" dirty="0"/>
              <a:t>Poder Poético</a:t>
            </a:r>
          </a:p>
          <a:p>
            <a:r>
              <a:rPr lang="es-MX" dirty="0"/>
              <a:t>Poder Espiritual</a:t>
            </a:r>
          </a:p>
          <a:p>
            <a:pPr marL="0" indent="0">
              <a:buNone/>
            </a:pPr>
            <a:r>
              <a:rPr lang="es-MX" dirty="0"/>
              <a:t>  El Genio Creador escapa de la sociedad por lo alto.</a:t>
            </a:r>
          </a:p>
          <a:p>
            <a:r>
              <a:rPr lang="es-MX" dirty="0"/>
              <a:t>Original, Alternativo, Paralelo.</a:t>
            </a:r>
          </a:p>
          <a:p>
            <a:r>
              <a:rPr lang="es-MX" dirty="0"/>
              <a:t>El Hombre no necesita nada para vivir</a:t>
            </a:r>
          </a:p>
          <a:p>
            <a:r>
              <a:rPr lang="es-MX" dirty="0"/>
              <a:t>Trayectoria fuera de Caminos Trillados</a:t>
            </a:r>
          </a:p>
          <a:p>
            <a:r>
              <a:rPr lang="es-MX" dirty="0"/>
              <a:t>Originalidad</a:t>
            </a:r>
          </a:p>
          <a:p>
            <a:r>
              <a:rPr lang="es-MX" dirty="0"/>
              <a:t>Se escapa de la sociedad.</a:t>
            </a:r>
          </a:p>
          <a:p>
            <a:r>
              <a:rPr lang="es-MX" dirty="0"/>
              <a:t>Tolerancia</a:t>
            </a:r>
          </a:p>
          <a:p>
            <a:r>
              <a:rPr lang="es-MX" dirty="0"/>
              <a:t>Determinación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D54D96-F529-4109-ACCE-AC5B506212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dirty="0"/>
              <a:t>Ingenio</a:t>
            </a:r>
          </a:p>
          <a:p>
            <a:r>
              <a:rPr lang="es-MX" dirty="0"/>
              <a:t>Burlarse de sí mismo para disolver el Ego.</a:t>
            </a:r>
          </a:p>
          <a:p>
            <a:r>
              <a:rPr lang="es-MX" dirty="0"/>
              <a:t>Afán de Aventura</a:t>
            </a:r>
          </a:p>
          <a:p>
            <a:r>
              <a:rPr lang="es-MX" dirty="0"/>
              <a:t>Constructor Universal</a:t>
            </a:r>
          </a:p>
          <a:p>
            <a:r>
              <a:rPr lang="es-MX" dirty="0"/>
              <a:t>Diferencia</a:t>
            </a:r>
          </a:p>
          <a:p>
            <a:r>
              <a:rPr lang="es-MX" dirty="0"/>
              <a:t>Trayectoria</a:t>
            </a:r>
          </a:p>
          <a:p>
            <a:r>
              <a:rPr lang="es-MX" dirty="0"/>
              <a:t>Libertad</a:t>
            </a:r>
          </a:p>
          <a:p>
            <a:r>
              <a:rPr lang="es-MX" dirty="0"/>
              <a:t>Pergamino</a:t>
            </a:r>
          </a:p>
          <a:p>
            <a:r>
              <a:rPr lang="es-MX" dirty="0"/>
              <a:t>Habituarse al rechazo</a:t>
            </a:r>
          </a:p>
          <a:p>
            <a:r>
              <a:rPr lang="es-MX" dirty="0"/>
              <a:t>Vagabundo Sagrado</a:t>
            </a:r>
          </a:p>
          <a:p>
            <a:r>
              <a:rPr lang="es-MX" dirty="0"/>
              <a:t>Maestro, por ejemplo, no por discurso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23396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59884-F3F7-4F34-BC3F-24546EE8D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accent1"/>
                </a:solidFill>
              </a:rPr>
              <a:t>El Mat</a:t>
            </a:r>
            <a:r>
              <a:rPr lang="es-CO" b="1" dirty="0">
                <a:solidFill>
                  <a:schemeClr val="tx1"/>
                </a:solidFill>
              </a:rPr>
              <a:t>                             </a:t>
            </a:r>
            <a:r>
              <a:rPr lang="es-CO" dirty="0">
                <a:solidFill>
                  <a:schemeClr val="tx1"/>
                </a:solidFill>
              </a:rPr>
              <a:t>Desafíos</a:t>
            </a:r>
            <a:endParaRPr lang="es-CO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253768-5EAA-4F5E-B9B3-8BB5AA60B5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s-MX" dirty="0"/>
              <a:t>Provocación contra la Sociedad. La sociedad no da lugar a los que son diferentes.</a:t>
            </a:r>
          </a:p>
          <a:p>
            <a:r>
              <a:rPr lang="es-MX" dirty="0"/>
              <a:t>No tiene domicilio.</a:t>
            </a:r>
          </a:p>
          <a:p>
            <a:r>
              <a:rPr lang="es-MX" dirty="0"/>
              <a:t>Puede ser un Borracho. Hay borrachos Sagrados.</a:t>
            </a:r>
          </a:p>
          <a:p>
            <a:r>
              <a:rPr lang="es-MX" dirty="0"/>
              <a:t>No tiene caso. No maneja ni tarjetas de Crédito.</a:t>
            </a:r>
          </a:p>
          <a:p>
            <a:r>
              <a:rPr lang="es-MX" dirty="0"/>
              <a:t>No dejarse llevar por el éxito social.</a:t>
            </a:r>
          </a:p>
          <a:p>
            <a:r>
              <a:rPr lang="es-MX" dirty="0"/>
              <a:t>El Delincuente, escapa por lo bajo.</a:t>
            </a:r>
          </a:p>
          <a:p>
            <a:r>
              <a:rPr lang="es-MX" dirty="0"/>
              <a:t>Me Despisto</a:t>
            </a:r>
          </a:p>
          <a:p>
            <a:r>
              <a:rPr lang="es-MX" dirty="0"/>
              <a:t>Se sale del sistema.</a:t>
            </a:r>
          </a:p>
          <a:p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D54D96-F529-4109-ACCE-AC5B506212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s-MX" dirty="0"/>
              <a:t>Marginalidad</a:t>
            </a:r>
          </a:p>
          <a:p>
            <a:r>
              <a:rPr lang="es-MX" dirty="0"/>
              <a:t>Vagabundear</a:t>
            </a:r>
          </a:p>
          <a:p>
            <a:r>
              <a:rPr lang="es-MX" dirty="0"/>
              <a:t>Locura</a:t>
            </a:r>
          </a:p>
          <a:p>
            <a:r>
              <a:rPr lang="es-MX" dirty="0"/>
              <a:t>Irracional</a:t>
            </a:r>
          </a:p>
          <a:p>
            <a:r>
              <a:rPr lang="es-MX" dirty="0"/>
              <a:t>Despiste</a:t>
            </a:r>
          </a:p>
          <a:p>
            <a:r>
              <a:rPr lang="es-MX" dirty="0"/>
              <a:t>Rebelión</a:t>
            </a:r>
          </a:p>
          <a:p>
            <a:r>
              <a:rPr lang="es-MX" dirty="0"/>
              <a:t>Contrabando</a:t>
            </a:r>
          </a:p>
          <a:p>
            <a:r>
              <a:rPr lang="es-MX" dirty="0"/>
              <a:t>Sin Techo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1019690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4862</Words>
  <Application>Microsoft Office PowerPoint</Application>
  <PresentationFormat>Panorámica</PresentationFormat>
  <Paragraphs>846</Paragraphs>
  <Slides>94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94</vt:i4>
      </vt:variant>
    </vt:vector>
  </HeadingPairs>
  <TitlesOfParts>
    <vt:vector size="97" baseType="lpstr">
      <vt:lpstr>Calibri</vt:lpstr>
      <vt:lpstr>Calibri Light</vt:lpstr>
      <vt:lpstr>Retrospección</vt:lpstr>
      <vt:lpstr>Referencial de Nacimiento </vt:lpstr>
      <vt:lpstr>HISTORIA </vt:lpstr>
      <vt:lpstr>HISTORIA </vt:lpstr>
      <vt:lpstr>Presentación de PowerPoint</vt:lpstr>
      <vt:lpstr>ESTRUCTURA</vt:lpstr>
      <vt:lpstr>Presentación de PowerPoint</vt:lpstr>
      <vt:lpstr>Arcanos Mayores </vt:lpstr>
      <vt:lpstr>Arcanos Mayores  El Mat y XIII</vt:lpstr>
      <vt:lpstr>Usos Tarot </vt:lpstr>
      <vt:lpstr>INICIACION SOCIAL    El encuentro con los maestros </vt:lpstr>
      <vt:lpstr>INICIACION PSICOLOGICA  El encuentro con los maestros internos </vt:lpstr>
      <vt:lpstr>INICIACION ESPIRITUAL  El encuentro con los maestros celestes</vt:lpstr>
      <vt:lpstr>MAT </vt:lpstr>
      <vt:lpstr>Cálculos del referencial de Nacimiento </vt:lpstr>
      <vt:lpstr>Distribución de las casas </vt:lpstr>
      <vt:lpstr> CASA 1 </vt:lpstr>
      <vt:lpstr>CASA 2 </vt:lpstr>
      <vt:lpstr>CASA 3 </vt:lpstr>
      <vt:lpstr>CASA 4 </vt:lpstr>
      <vt:lpstr>CASA 5 </vt:lpstr>
      <vt:lpstr>CASA 6 </vt:lpstr>
      <vt:lpstr>CASA 7 </vt:lpstr>
      <vt:lpstr>CASA 8 </vt:lpstr>
      <vt:lpstr>CASA 9 </vt:lpstr>
      <vt:lpstr>CASA 10 </vt:lpstr>
      <vt:lpstr>CASA 11</vt:lpstr>
      <vt:lpstr>CASA 12 </vt:lpstr>
      <vt:lpstr>CASA 13 </vt:lpstr>
      <vt:lpstr>Presentación de PowerPoint</vt:lpstr>
      <vt:lpstr>El Mago   I                       Recursos </vt:lpstr>
      <vt:lpstr>El Mago   I                          Desafíos</vt:lpstr>
      <vt:lpstr>Presentación de PowerPoint</vt:lpstr>
      <vt:lpstr>La Papisa     II              Recursos          </vt:lpstr>
      <vt:lpstr>La Papisa   III                 Desafíos </vt:lpstr>
      <vt:lpstr>Presentación de PowerPoint</vt:lpstr>
      <vt:lpstr>La Emperatriz    III           Recursos </vt:lpstr>
      <vt:lpstr>La Emperatriz    III           Desafíos</vt:lpstr>
      <vt:lpstr>Presentación de PowerPoint</vt:lpstr>
      <vt:lpstr>El Emperador    IV             Recursos </vt:lpstr>
      <vt:lpstr>El Emperador    IV             Desafíos </vt:lpstr>
      <vt:lpstr>Presentación de PowerPoint</vt:lpstr>
      <vt:lpstr>El Papa     V                      Recursos </vt:lpstr>
      <vt:lpstr>El Papa     V                      Desafíos </vt:lpstr>
      <vt:lpstr>Presentación de PowerPoint</vt:lpstr>
      <vt:lpstr>El Enamorado    VI         Recursos </vt:lpstr>
      <vt:lpstr>El Enamorado    VI         Desafíos  </vt:lpstr>
      <vt:lpstr>Presentación de PowerPoint</vt:lpstr>
      <vt:lpstr>El Carro      VII                Recursos</vt:lpstr>
      <vt:lpstr>El Carro      VII                Desafíos </vt:lpstr>
      <vt:lpstr>Presentación de PowerPoint</vt:lpstr>
      <vt:lpstr>La Justicia      VIII           Recursos </vt:lpstr>
      <vt:lpstr>La Justicia      VIII             Desafíos </vt:lpstr>
      <vt:lpstr>Presentación de PowerPoint</vt:lpstr>
      <vt:lpstr>El Hermitaño   VIIII       Recursos </vt:lpstr>
      <vt:lpstr>El Hermitaño   VIIII       Desafíos </vt:lpstr>
      <vt:lpstr>Presentación de PowerPoint</vt:lpstr>
      <vt:lpstr>La Rueda de la fortuna    X      Recursos</vt:lpstr>
      <vt:lpstr>La Rueda de la fortuna    X      Desafíos</vt:lpstr>
      <vt:lpstr>Presentación de PowerPoint</vt:lpstr>
      <vt:lpstr>La fuerza     XI                Recursos </vt:lpstr>
      <vt:lpstr>La fuerza     XI                Desafíos </vt:lpstr>
      <vt:lpstr>Presentación de PowerPoint</vt:lpstr>
      <vt:lpstr>El Colgado         XII        Recursos</vt:lpstr>
      <vt:lpstr>El Colgado         XII        Desafíos</vt:lpstr>
      <vt:lpstr>Presentación de PowerPoint</vt:lpstr>
      <vt:lpstr>Arcano XIII                      Recursos</vt:lpstr>
      <vt:lpstr>Arcano XIII                      Desafíos</vt:lpstr>
      <vt:lpstr>Presentación de PowerPoint</vt:lpstr>
      <vt:lpstr>La Templanza     XIIII       Recursos </vt:lpstr>
      <vt:lpstr>La Templanza     XIIII           Desafíos</vt:lpstr>
      <vt:lpstr>Presentación de PowerPoint</vt:lpstr>
      <vt:lpstr>El Diablo    XV                 Recursos</vt:lpstr>
      <vt:lpstr>El Diablo    XV                 Desafíos</vt:lpstr>
      <vt:lpstr>Presentación de PowerPoint</vt:lpstr>
      <vt:lpstr>Casa Dios    XVI              Recursos</vt:lpstr>
      <vt:lpstr>Casa Dios    XVI              Desafíos</vt:lpstr>
      <vt:lpstr>Presentación de PowerPoint</vt:lpstr>
      <vt:lpstr>La Estrella   XVIII           Recursos </vt:lpstr>
      <vt:lpstr>La Estrella   XVIII           Desafíos </vt:lpstr>
      <vt:lpstr>Presentación de PowerPoint</vt:lpstr>
      <vt:lpstr>La Luna    XVIII              Recursos </vt:lpstr>
      <vt:lpstr>La Luna    XVIII              Desafíos </vt:lpstr>
      <vt:lpstr>Presentación de PowerPoint</vt:lpstr>
      <vt:lpstr>El Sol         XVIIII            Recursos </vt:lpstr>
      <vt:lpstr>El Sol         XVIIII            Desafíos </vt:lpstr>
      <vt:lpstr>Presentación de PowerPoint</vt:lpstr>
      <vt:lpstr>El Juicio     XX                Recursos</vt:lpstr>
      <vt:lpstr>El Juicio     XX                Desafíos</vt:lpstr>
      <vt:lpstr>Presentación de PowerPoint</vt:lpstr>
      <vt:lpstr>El Mundo    XXI            Recursos</vt:lpstr>
      <vt:lpstr>El Mundo    XXI            Desafíos</vt:lpstr>
      <vt:lpstr>Presentación de PowerPoint</vt:lpstr>
      <vt:lpstr>El Mat                               Recursos</vt:lpstr>
      <vt:lpstr>El Mat                             Desafíos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Referencial de Nacimiento</dc:title>
  <dc:creator>Juan Carlos</dc:creator>
  <cp:lastModifiedBy>Juan Carlos</cp:lastModifiedBy>
  <cp:revision>23</cp:revision>
  <dcterms:created xsi:type="dcterms:W3CDTF">2019-08-29T03:30:50Z</dcterms:created>
  <dcterms:modified xsi:type="dcterms:W3CDTF">2019-08-29T17:21:21Z</dcterms:modified>
</cp:coreProperties>
</file>