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6.jpg" ContentType="image/png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sldIdLst>
    <p:sldId id="371" r:id="rId2"/>
    <p:sldId id="385" r:id="rId3"/>
    <p:sldId id="289" r:id="rId4"/>
    <p:sldId id="383" r:id="rId5"/>
    <p:sldId id="384" r:id="rId6"/>
    <p:sldId id="340" r:id="rId7"/>
    <p:sldId id="387" r:id="rId8"/>
    <p:sldId id="342" r:id="rId9"/>
    <p:sldId id="341" r:id="rId10"/>
    <p:sldId id="388" r:id="rId11"/>
    <p:sldId id="356" r:id="rId12"/>
    <p:sldId id="382" r:id="rId13"/>
    <p:sldId id="360" r:id="rId14"/>
    <p:sldId id="352" r:id="rId15"/>
    <p:sldId id="403" r:id="rId16"/>
    <p:sldId id="374" r:id="rId17"/>
    <p:sldId id="351" r:id="rId18"/>
    <p:sldId id="328" r:id="rId19"/>
    <p:sldId id="329" r:id="rId20"/>
    <p:sldId id="399" r:id="rId21"/>
    <p:sldId id="392" r:id="rId22"/>
    <p:sldId id="285" r:id="rId23"/>
    <p:sldId id="408" r:id="rId24"/>
    <p:sldId id="357" r:id="rId25"/>
    <p:sldId id="370" r:id="rId26"/>
    <p:sldId id="393" r:id="rId27"/>
    <p:sldId id="395" r:id="rId28"/>
    <p:sldId id="347" r:id="rId29"/>
    <p:sldId id="359" r:id="rId30"/>
    <p:sldId id="401" r:id="rId31"/>
    <p:sldId id="394" r:id="rId32"/>
    <p:sldId id="396" r:id="rId33"/>
    <p:sldId id="361" r:id="rId34"/>
    <p:sldId id="397" r:id="rId35"/>
    <p:sldId id="406" r:id="rId36"/>
    <p:sldId id="404" r:id="rId37"/>
    <p:sldId id="407" r:id="rId38"/>
    <p:sldId id="409" r:id="rId39"/>
    <p:sldId id="400" r:id="rId40"/>
    <p:sldId id="402" r:id="rId41"/>
    <p:sldId id="369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383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9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Área Física</c:v>
                </c:pt>
                <c:pt idx="1">
                  <c:v>Materia Oscura</c:v>
                </c:pt>
                <c:pt idx="2">
                  <c:v>Energía Oscura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</c:v>
                </c:pt>
                <c:pt idx="1">
                  <c:v>23</c:v>
                </c:pt>
                <c:pt idx="2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B-4743-A3D7-D7B347B2B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611141199169097"/>
          <c:y val="1.20154668387307E-2"/>
          <c:w val="0.36388858800830898"/>
          <c:h val="0.8997408632781790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witte_markus@hotmail.com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25196" y="318358"/>
            <a:ext cx="4928807" cy="1508990"/>
          </a:xfrm>
        </p:spPr>
        <p:txBody>
          <a:bodyPr/>
          <a:lstStyle/>
          <a:p>
            <a:pPr algn="ctr"/>
            <a:r>
              <a:rPr lang="es-ES_tradnl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Alimento</a:t>
            </a:r>
            <a:r>
              <a:rPr lang="es-ES_tradnl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Alma</a:t>
            </a:r>
            <a:br>
              <a:rPr lang="es-ES_tradnl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_tradnl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(La adicción de comer)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39" y="2024743"/>
            <a:ext cx="6610119" cy="4389120"/>
          </a:xfrm>
        </p:spPr>
      </p:pic>
    </p:spTree>
    <p:extLst>
      <p:ext uri="{BB962C8B-B14F-4D97-AF65-F5344CB8AC3E}">
        <p14:creationId xmlns:p14="http://schemas.microsoft.com/office/powerpoint/2010/main" val="175919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97400" y="2206625"/>
            <a:ext cx="6057900" cy="2241550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3200" b="1" spc="-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“Dudar de lo conocido p</a:t>
            </a:r>
            <a:r>
              <a:rPr lang="es-ES" sz="32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uede ser más audaz que </a:t>
            </a:r>
            <a:r>
              <a:rPr lang="es-ES" sz="3200" b="1" spc="-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explorar </a:t>
            </a:r>
            <a:r>
              <a:rPr lang="es-ES" sz="32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lo desconocido”</a:t>
            </a:r>
          </a:p>
          <a:p>
            <a:pPr algn="just"/>
            <a:endParaRPr lang="es-ES" sz="3000" spc="-1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sz="2800" spc="-1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Alexander von Humboldt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1365250"/>
            <a:ext cx="2794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5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23686" y="287380"/>
            <a:ext cx="2478297" cy="497695"/>
          </a:xfrm>
        </p:spPr>
        <p:txBody>
          <a:bodyPr anchor="ctr"/>
          <a:lstStyle/>
          <a:p>
            <a:pPr algn="ctr"/>
            <a:r>
              <a:rPr lang="es-E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Presentación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70048" y="2255839"/>
            <a:ext cx="4229751" cy="478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¿De que vive el cuerpo humano?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652275" y="2229713"/>
            <a:ext cx="3667769" cy="530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¿Qué es comer o la comida?</a:t>
            </a:r>
            <a:endParaRPr lang="en-US" sz="24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Conector recto de flecha 6"/>
          <p:cNvCxnSpPr>
            <a:stCxn id="2" idx="2"/>
            <a:endCxn id="6" idx="0"/>
          </p:cNvCxnSpPr>
          <p:nvPr/>
        </p:nvCxnSpPr>
        <p:spPr>
          <a:xfrm>
            <a:off x="5762835" y="785075"/>
            <a:ext cx="2723325" cy="144463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>
            <a:stCxn id="2" idx="2"/>
            <a:endCxn id="5" idx="0"/>
          </p:cNvCxnSpPr>
          <p:nvPr/>
        </p:nvCxnSpPr>
        <p:spPr>
          <a:xfrm flipH="1">
            <a:off x="2884924" y="785075"/>
            <a:ext cx="2877911" cy="1470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94" y="3260315"/>
            <a:ext cx="3080057" cy="18888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935" y="3249019"/>
            <a:ext cx="2872449" cy="191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3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3458206" y="364735"/>
            <a:ext cx="4092126" cy="714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Nuestro</a:t>
            </a:r>
            <a:r>
              <a:rPr lang="es-CO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Cuerpo Físico</a:t>
            </a:r>
            <a:endParaRPr lang="en-US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1" descr="Bildergebnis für Körpe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1464" y="2867317"/>
            <a:ext cx="122872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67975" y="1691949"/>
            <a:ext cx="1955704" cy="785422"/>
          </a:xfr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s-CO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Cuerpo Entero (Humano)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21686" y="1691948"/>
            <a:ext cx="2158562" cy="78542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Cuerpo de los Órganos y Aterías 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677044" y="1691948"/>
            <a:ext cx="2158562" cy="78542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Cuerpo de las Células (ADN) 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189868" y="1716758"/>
            <a:ext cx="2158562" cy="78542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Cuerpo de los Átomos 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177" y="3518818"/>
            <a:ext cx="1769208" cy="15990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982" y="3375961"/>
            <a:ext cx="1876190" cy="20761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918" y="3447498"/>
            <a:ext cx="2466521" cy="20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2565" y="521062"/>
            <a:ext cx="7402043" cy="739140"/>
          </a:xfrm>
        </p:spPr>
        <p:txBody>
          <a:bodyPr/>
          <a:lstStyle/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Distancia entre el Núcleo y los Electronos</a:t>
            </a:r>
            <a:endParaRPr lang="en-US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051" y="1671325"/>
            <a:ext cx="4747072" cy="474707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959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01496" y="2910601"/>
            <a:ext cx="3314700" cy="1629338"/>
          </a:xfrm>
        </p:spPr>
        <p:txBody>
          <a:bodyPr anchor="t" anchorCtr="0"/>
          <a:lstStyle/>
          <a:p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Investigaciones del químico Klaus Volkamer sobre el área sutil a base de experimentos de peso.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6 Imagen" descr="Wägeexperi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42" y="1485358"/>
            <a:ext cx="6963857" cy="4479825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2590817" y="255056"/>
            <a:ext cx="6056431" cy="7469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¡El Alma (área sutil) tiene peso!</a:t>
            </a:r>
          </a:p>
        </p:txBody>
      </p:sp>
    </p:spTree>
    <p:extLst>
      <p:ext uri="{BB962C8B-B14F-4D97-AF65-F5344CB8AC3E}">
        <p14:creationId xmlns:p14="http://schemas.microsoft.com/office/powerpoint/2010/main" val="109375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/>
          <p:cNvSpPr txBox="1">
            <a:spLocks/>
          </p:cNvSpPr>
          <p:nvPr/>
        </p:nvSpPr>
        <p:spPr>
          <a:xfrm>
            <a:off x="3245352" y="510371"/>
            <a:ext cx="4685386" cy="626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¿Quien o que somos?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82" y="1663221"/>
            <a:ext cx="2025530" cy="290143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46" y="1599027"/>
            <a:ext cx="2102995" cy="3026664"/>
          </a:xfrm>
          <a:prstGeom prst="rect">
            <a:avLst/>
          </a:prstGeom>
        </p:spPr>
      </p:pic>
      <p:sp>
        <p:nvSpPr>
          <p:cNvPr id="13" name="Flecha derecha 12"/>
          <p:cNvSpPr/>
          <p:nvPr/>
        </p:nvSpPr>
        <p:spPr>
          <a:xfrm>
            <a:off x="2406952" y="2856540"/>
            <a:ext cx="1632090" cy="514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Flecha abajo 13"/>
          <p:cNvSpPr/>
          <p:nvPr/>
        </p:nvSpPr>
        <p:spPr>
          <a:xfrm rot="19046314">
            <a:off x="2437964" y="4337238"/>
            <a:ext cx="540948" cy="9985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Flecha derecha 25"/>
          <p:cNvSpPr/>
          <p:nvPr/>
        </p:nvSpPr>
        <p:spPr>
          <a:xfrm>
            <a:off x="6142036" y="2919155"/>
            <a:ext cx="1788701" cy="514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Flecha abajo 27"/>
          <p:cNvSpPr/>
          <p:nvPr/>
        </p:nvSpPr>
        <p:spPr>
          <a:xfrm rot="19046314">
            <a:off x="6149647" y="4337237"/>
            <a:ext cx="540948" cy="9985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12" y="5392924"/>
            <a:ext cx="2201698" cy="11262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77" y="5328934"/>
            <a:ext cx="2089319" cy="11757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231" y="2227806"/>
            <a:ext cx="2526247" cy="189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6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 animBg="1"/>
      <p:bldP spid="14" grpId="0" animBg="1"/>
      <p:bldP spid="26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8851" y="277839"/>
            <a:ext cx="7877411" cy="658032"/>
          </a:xfrm>
        </p:spPr>
        <p:txBody>
          <a:bodyPr anchor="ctr"/>
          <a:lstStyle/>
          <a:p>
            <a:pPr algn="ctr"/>
            <a:r>
              <a:rPr lang="es-E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 Muerte o dejar el vestido llamado cuerpo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266089" y="2034900"/>
            <a:ext cx="4229101" cy="8889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chemeClr val="accent4">
                    <a:lumMod val="50000"/>
                  </a:schemeClr>
                </a:solidFill>
              </a:rPr>
              <a:t>¿Que ocurre en el estado que llamamos muerte?</a:t>
            </a:r>
          </a:p>
          <a:p>
            <a:pPr algn="l"/>
            <a:endParaRPr lang="es-ES" sz="2000" dirty="0">
              <a:solidFill>
                <a:schemeClr val="tx1"/>
              </a:solidFill>
            </a:endParaRPr>
          </a:p>
          <a:p>
            <a:pPr algn="l"/>
            <a:endParaRPr lang="en-US" sz="28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196243" y="4798500"/>
            <a:ext cx="4368795" cy="8266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chemeClr val="accent4">
                    <a:lumMod val="50000"/>
                  </a:schemeClr>
                </a:solidFill>
              </a:rPr>
              <a:t>¿Entonces porque </a:t>
            </a:r>
            <a:r>
              <a:rPr lang="es-ES" sz="2400" b="1" dirty="0">
                <a:solidFill>
                  <a:schemeClr val="accent4">
                    <a:lumMod val="50000"/>
                  </a:schemeClr>
                </a:solidFill>
              </a:rPr>
              <a:t>no</a:t>
            </a:r>
            <a:r>
              <a:rPr lang="es-ES" sz="2400" dirty="0">
                <a:solidFill>
                  <a:schemeClr val="accent4">
                    <a:lumMod val="50000"/>
                  </a:schemeClr>
                </a:solidFill>
              </a:rPr>
              <a:t> podemos mantener vivo el cuerpo físico?</a:t>
            </a:r>
          </a:p>
          <a:p>
            <a:pPr algn="l"/>
            <a:endParaRPr lang="es-ES" sz="2000" dirty="0">
              <a:solidFill>
                <a:srgbClr val="0070C0"/>
              </a:solidFill>
            </a:endParaRPr>
          </a:p>
          <a:p>
            <a:pPr algn="ctr"/>
            <a:endParaRPr lang="es-ES" sz="2000" dirty="0"/>
          </a:p>
          <a:p>
            <a:pPr algn="ctr"/>
            <a:endParaRPr lang="en-US" sz="28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079" y="1343274"/>
            <a:ext cx="3415798" cy="2284814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478" y="4035491"/>
            <a:ext cx="419100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1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77303" y="355561"/>
            <a:ext cx="7271497" cy="746975"/>
          </a:xfrm>
        </p:spPr>
        <p:txBody>
          <a:bodyPr anchor="ctr"/>
          <a:lstStyle/>
          <a:p>
            <a:pPr algn="ctr"/>
            <a:r>
              <a:rPr lang="es-E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¿Quien o que mantiene vivo al cuerpo?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66" y="1888652"/>
            <a:ext cx="3773587" cy="243457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819406" y="4836540"/>
            <a:ext cx="2662494" cy="480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Comida en el área física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7142184" y="4836540"/>
            <a:ext cx="2266066" cy="480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Cuerpo energético  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44" y="1846778"/>
            <a:ext cx="3461546" cy="2600007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1419366" y="1888652"/>
            <a:ext cx="3773587" cy="243457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contenido 2"/>
          <p:cNvSpPr txBox="1">
            <a:spLocks/>
          </p:cNvSpPr>
          <p:nvPr/>
        </p:nvSpPr>
        <p:spPr>
          <a:xfrm>
            <a:off x="1457742" y="5707018"/>
            <a:ext cx="8710618" cy="5316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/>
            <a:r>
              <a:rPr lang="es-E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Energía del Universo (</a:t>
            </a:r>
            <a:r>
              <a:rPr lang="es-ES_tradnl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Prana, Chi, Ki, etc. </a:t>
            </a:r>
            <a:r>
              <a:rPr lang="es-E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o El aliento de la vida </a:t>
            </a:r>
            <a:endParaRPr lang="es-ES_tradnl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56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87528" y="469733"/>
            <a:ext cx="5246129" cy="615046"/>
          </a:xfrm>
        </p:spPr>
        <p:txBody>
          <a:bodyPr anchor="ctr"/>
          <a:lstStyle/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¿Qué es el aliento de la vida?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ítulo 1"/>
          <p:cNvSpPr txBox="1">
            <a:spLocks/>
          </p:cNvSpPr>
          <p:nvPr/>
        </p:nvSpPr>
        <p:spPr>
          <a:xfrm>
            <a:off x="3261687" y="4350616"/>
            <a:ext cx="4863154" cy="1568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C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“Nuestro universo invisible se compone de ±mp‘– Cuantos sutiles como un sub-espacio en las posiciones centradas en un área del hiperespacio”.</a:t>
            </a:r>
          </a:p>
          <a:p>
            <a:pPr algn="l"/>
            <a:endParaRPr lang="es-EC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s-EC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Prof. Dr. Klaus </a:t>
            </a:r>
            <a:r>
              <a:rPr lang="es-EC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Volkamer</a:t>
            </a:r>
            <a:r>
              <a:rPr lang="es-EC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(1939)</a:t>
            </a:r>
            <a:endParaRPr lang="es-CO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3" y="4221607"/>
            <a:ext cx="1821182" cy="1826333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261687" y="1633542"/>
            <a:ext cx="4863154" cy="1568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C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“La Energía Cósmica Primaria, presente en todas partes, es el origen de toda la materia y de todas las formas secundarias de la energía.”.</a:t>
            </a:r>
          </a:p>
          <a:p>
            <a:pPr algn="l"/>
            <a:endParaRPr lang="es-EC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s-EC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Wilhelm Reich (1897-1957)</a:t>
            </a:r>
            <a:endParaRPr lang="es-CO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144" y="1317766"/>
            <a:ext cx="1485084" cy="21998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144" y="4050214"/>
            <a:ext cx="1485595" cy="22474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2903A0B-26B2-4875-A482-A08D890C0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4" y="1251032"/>
            <a:ext cx="2228571" cy="2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4339373" y="374304"/>
            <a:ext cx="2474615" cy="71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El Universo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891693" y="1276469"/>
            <a:ext cx="2462748" cy="50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2400" b="1" dirty="0">
                <a:latin typeface="Calibri" panose="020F0502020204030204" pitchFamily="34" charset="0"/>
              </a:rPr>
              <a:t>Área sutil</a:t>
            </a:r>
            <a:endParaRPr lang="en-US" sz="2400" dirty="0">
              <a:latin typeface="Arial" panose="020B0604020202020204" pitchFamily="34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6813988" y="1259337"/>
            <a:ext cx="2641200" cy="50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2400" b="1" dirty="0">
                <a:latin typeface="Calibri" panose="020F0502020204030204" pitchFamily="34" charset="0"/>
              </a:rPr>
              <a:t>Área física</a:t>
            </a:r>
            <a:endParaRPr lang="en-US" sz="2400" dirty="0">
              <a:latin typeface="Arial" panose="020B0604020202020204" pitchFamily="34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432580" y="1969536"/>
            <a:ext cx="3302148" cy="245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1600" b="1" dirty="0">
                <a:latin typeface="Calibri" panose="020F0502020204030204" pitchFamily="34" charset="0"/>
              </a:rPr>
              <a:t>no visible</a:t>
            </a:r>
          </a:p>
          <a:p>
            <a:pPr marL="214313" indent="-214313" defTabSz="685800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s-ES" sz="1600" b="1" dirty="0">
              <a:latin typeface="Calibri" panose="020F050202020403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1600" b="1" dirty="0">
                <a:latin typeface="Calibri" panose="020F0502020204030204" pitchFamily="34" charset="0"/>
              </a:rPr>
              <a:t>Entrópica (23% materia oscura)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1600" b="1" dirty="0">
                <a:latin typeface="Calibri" panose="020F0502020204030204" pitchFamily="34" charset="0"/>
              </a:rPr>
              <a:t>Negentrópica (72% energía oscura)</a:t>
            </a:r>
          </a:p>
          <a:p>
            <a:pPr marL="214313" indent="-214313" defTabSz="685800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s-ES" sz="1600" b="1" dirty="0">
              <a:latin typeface="Calibri" panose="020F0502020204030204" pitchFamily="34" charset="0"/>
            </a:endParaRPr>
          </a:p>
          <a:p>
            <a:pPr algn="just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CO" sz="1600" b="1" dirty="0">
                <a:latin typeface="Calibri" panose="020F0502020204030204" pitchFamily="34" charset="0"/>
              </a:rPr>
              <a:t>el fenómeno de la vida y de la conciencia resulta de campos sutiles negentrópicos</a:t>
            </a:r>
            <a:endParaRPr lang="es-ES" sz="1600" b="1" dirty="0">
              <a:latin typeface="Calibri" panose="020F0502020204030204" pitchFamily="34" charset="0"/>
            </a:endParaRPr>
          </a:p>
          <a:p>
            <a:pPr marL="214313" indent="-214313" defTabSz="685800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1350" dirty="0">
              <a:latin typeface="Arial" panose="020B0604020202020204" pitchFamily="34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6485931" y="1969536"/>
            <a:ext cx="3297313" cy="245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s-ES" sz="1600" b="1" dirty="0">
                <a:latin typeface="Calibri" panose="020F0502020204030204" pitchFamily="34" charset="0"/>
              </a:rPr>
              <a:t>visible</a:t>
            </a:r>
          </a:p>
          <a:p>
            <a:pPr defTabSz="685800" eaLnBrk="0" fontAlgn="base" hangingPunct="0">
              <a:spcBef>
                <a:spcPct val="0"/>
              </a:spcBef>
              <a:spcAft>
                <a:spcPts val="600"/>
              </a:spcAft>
            </a:pPr>
            <a:endParaRPr lang="es-ES" sz="1600" b="1" dirty="0">
              <a:latin typeface="Calibri" panose="020F050202020403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</a:pPr>
            <a:endParaRPr lang="es-ES" sz="1600" b="1" dirty="0">
              <a:latin typeface="Calibri" panose="020F050202020403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</a:pPr>
            <a:r>
              <a:rPr lang="es-CO" sz="1600" b="1" dirty="0">
                <a:latin typeface="Calibri" panose="020F0502020204030204" pitchFamily="34" charset="0"/>
              </a:rPr>
              <a:t>Sola Entrópica (materia física 5%)</a:t>
            </a:r>
          </a:p>
          <a:p>
            <a:pPr algn="ctr" defTabSz="685800" eaLnBrk="0" fontAlgn="base" hangingPunct="0">
              <a:spcBef>
                <a:spcPct val="0"/>
              </a:spcBef>
            </a:pPr>
            <a:endParaRPr lang="es-CO" sz="1600" b="1" dirty="0">
              <a:latin typeface="Calibri" panose="020F050202020403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</a:pPr>
            <a:endParaRPr lang="es-CO" sz="1600" b="1" dirty="0">
              <a:latin typeface="Calibri" panose="020F0502020204030204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</a:pPr>
            <a:r>
              <a:rPr lang="es-CO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materia muerta no puede proporcionar vida o conciencia</a:t>
            </a:r>
            <a:endParaRPr lang="es-ES" sz="1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8" name="17 Gráfico"/>
          <p:cNvGraphicFramePr/>
          <p:nvPr>
            <p:extLst>
              <p:ext uri="{D42A27DB-BD31-4B8C-83A1-F6EECF244321}">
                <p14:modId xmlns:p14="http://schemas.microsoft.com/office/powerpoint/2010/main" val="3254124418"/>
              </p:ext>
            </p:extLst>
          </p:nvPr>
        </p:nvGraphicFramePr>
        <p:xfrm>
          <a:off x="3135252" y="4605974"/>
          <a:ext cx="5410047" cy="2113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575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Graphic spid="1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4369" y="453502"/>
            <a:ext cx="4777967" cy="1100980"/>
          </a:xfrm>
        </p:spPr>
        <p:txBody>
          <a:bodyPr anchor="t" anchorCtr="0"/>
          <a:lstStyle/>
          <a:p>
            <a:pPr algn="ctr">
              <a:spcBef>
                <a:spcPts val="1200"/>
              </a:spcBef>
            </a:pPr>
            <a:r>
              <a:rPr lang="es-E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Como es arriba es abajo” </a:t>
            </a:r>
            <a:b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Hermes </a:t>
            </a:r>
            <a:r>
              <a:rPr lang="es-E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Trismegisto</a:t>
            </a:r>
            <a:endParaRPr lang="es-CO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17" y="2127794"/>
            <a:ext cx="5930674" cy="296533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088674" y="5666443"/>
            <a:ext cx="3389359" cy="5827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 Alimento del Alma</a:t>
            </a:r>
          </a:p>
        </p:txBody>
      </p:sp>
    </p:spTree>
    <p:extLst>
      <p:ext uri="{BB962C8B-B14F-4D97-AF65-F5344CB8AC3E}">
        <p14:creationId xmlns:p14="http://schemas.microsoft.com/office/powerpoint/2010/main" val="44609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95816" y="402607"/>
            <a:ext cx="9392194" cy="99511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¡La Información es la materia prima del universo!</a:t>
            </a:r>
          </a:p>
          <a:p>
            <a:pPr algn="ctr"/>
            <a:r>
              <a:rPr lang="es-E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Anton</a:t>
            </a:r>
            <a:r>
              <a:rPr lang="es-E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Zeilinger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033620" y="5849427"/>
            <a:ext cx="5316583" cy="5383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 hombre es un transformador de energía 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2" y="2528150"/>
            <a:ext cx="2143125" cy="2143125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2899954" y="3286205"/>
            <a:ext cx="1306286" cy="627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67" y="1685109"/>
            <a:ext cx="2083090" cy="3829210"/>
          </a:xfrm>
          <a:prstGeom prst="rect">
            <a:avLst/>
          </a:prstGeom>
        </p:spPr>
      </p:pic>
      <p:sp>
        <p:nvSpPr>
          <p:cNvPr id="8" name="Flecha derecha 7"/>
          <p:cNvSpPr/>
          <p:nvPr/>
        </p:nvSpPr>
        <p:spPr>
          <a:xfrm>
            <a:off x="7177584" y="3286205"/>
            <a:ext cx="1306286" cy="627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02" y="1851874"/>
            <a:ext cx="242887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0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35842" y="271178"/>
            <a:ext cx="4154782" cy="771702"/>
          </a:xfrm>
        </p:spPr>
        <p:txBody>
          <a:bodyPr>
            <a:normAutofit/>
          </a:bodyPr>
          <a:lstStyle/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Energía = Información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83747" y="5709233"/>
            <a:ext cx="4489549" cy="40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CO" dirty="0">
                <a:solidFill>
                  <a:schemeClr val="accent4">
                    <a:lumMod val="50000"/>
                  </a:schemeClr>
                </a:solidFill>
              </a:rPr>
              <a:t>Descubrimiento de Nicola Tesla hace 100 años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1122612" y="3679498"/>
            <a:ext cx="3306042" cy="1805410"/>
            <a:chOff x="2511016" y="2146886"/>
            <a:chExt cx="4720824" cy="3168642"/>
          </a:xfrm>
        </p:grpSpPr>
        <p:pic>
          <p:nvPicPr>
            <p:cNvPr id="7" name="Picture 11" descr="tesla-meyl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1016" y="2146887"/>
              <a:ext cx="2182256" cy="3168352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pic>
          <p:nvPicPr>
            <p:cNvPr id="8" name="Picture 7" descr="Herz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686" y="4077105"/>
              <a:ext cx="2507153" cy="123842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pic>
          <p:nvPicPr>
            <p:cNvPr id="9" name="Picture 8" descr="Herz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3758" y="2146886"/>
              <a:ext cx="2508082" cy="1905770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1166680" y="1267205"/>
            <a:ext cx="8693106" cy="20407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>
              <a:buAutoNum type="arabicPeriod"/>
            </a:pPr>
            <a:r>
              <a:rPr lang="es-ES_tradnl" sz="2400" dirty="0">
                <a:solidFill>
                  <a:schemeClr val="accent4">
                    <a:lumMod val="50000"/>
                  </a:schemeClr>
                </a:solidFill>
              </a:rPr>
              <a:t>El </a:t>
            </a:r>
            <a:r>
              <a:rPr lang="es-ES_tradnl" sz="2400" dirty="0"/>
              <a:t>entrelazamiento cuántico </a:t>
            </a:r>
            <a:r>
              <a:rPr lang="es-ES_tradnl" sz="2400" dirty="0">
                <a:solidFill>
                  <a:schemeClr val="accent4">
                    <a:lumMod val="50000"/>
                  </a:schemeClr>
                </a:solidFill>
              </a:rPr>
              <a:t>(Área sutil) es el </a:t>
            </a:r>
            <a:r>
              <a:rPr lang="es-CO" sz="2400" dirty="0">
                <a:solidFill>
                  <a:schemeClr val="accent4">
                    <a:lumMod val="50000"/>
                  </a:schemeClr>
                </a:solidFill>
              </a:rPr>
              <a:t>intercambio de información entre partículas entrelazadas, se realiza con una velocidad infinita.</a:t>
            </a:r>
          </a:p>
          <a:p>
            <a:pPr marL="514350" indent="-514350">
              <a:buAutoNum type="arabicPeriod"/>
            </a:pPr>
            <a:endParaRPr lang="es-CO"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514350" indent="-514350">
              <a:buFontTx/>
              <a:buAutoNum type="arabicPeriod"/>
            </a:pPr>
            <a:r>
              <a:rPr lang="es-ES_tradnl" sz="2400" dirty="0">
                <a:solidFill>
                  <a:schemeClr val="accent4">
                    <a:lumMod val="50000"/>
                  </a:schemeClr>
                </a:solidFill>
              </a:rPr>
              <a:t>Comunicación celular con Ondas Escalares (Área física).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1" y="3679498"/>
            <a:ext cx="3056502" cy="1805246"/>
          </a:xfrm>
          <a:prstGeom prst="rect">
            <a:avLst/>
          </a:prstGeom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302774" y="5543647"/>
            <a:ext cx="3988896" cy="7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El ADN tiene la capacidad de recibir, almacenar y enviar Información </a:t>
            </a:r>
            <a:endParaRPr kumimoji="0" lang="es-ES" sz="2000" b="0" i="0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37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145521" y="624675"/>
            <a:ext cx="5394776" cy="13115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Ejemplos que muestran que vivimos de Información 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452" y="2445657"/>
            <a:ext cx="4738914" cy="295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6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lobuli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4057" y="1522554"/>
            <a:ext cx="4278091" cy="2962190"/>
          </a:xfrm>
          <a:prstGeom prst="rect">
            <a:avLst/>
          </a:prstGeom>
        </p:spPr>
      </p:pic>
      <p:sp>
        <p:nvSpPr>
          <p:cNvPr id="6" name="Text Box 42"/>
          <p:cNvSpPr txBox="1">
            <a:spLocks noChangeArrowheads="1"/>
          </p:cNvSpPr>
          <p:nvPr/>
        </p:nvSpPr>
        <p:spPr bwMode="auto">
          <a:xfrm>
            <a:off x="1808910" y="4889697"/>
            <a:ext cx="7888383" cy="126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b="1" i="1" dirty="0"/>
              <a:t>Dilución (Glóbulos), es la dosificación más popular de los remedios homeopáticos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b="1" i="1" dirty="0"/>
              <a:t>	6 CH = sexta centesimal  hahnemanniana= cuerpo físico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b="1" i="1" dirty="0"/>
              <a:t>	30 CH = treinta centesimal hahnemanniana = cuerpo emocional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b="1" i="1" dirty="0"/>
              <a:t>	200 CH = doscientas centesimal hahnemanniana = cuerpo mental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b="1" i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069200" y="430184"/>
            <a:ext cx="7367802" cy="687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Medicina Homeopática de Hahnemann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6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9342" y="357861"/>
            <a:ext cx="6869349" cy="898371"/>
          </a:xfrm>
        </p:spPr>
        <p:txBody>
          <a:bodyPr>
            <a:noAutofit/>
          </a:bodyPr>
          <a:lstStyle/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 Terapia remota a traves de la sangre</a:t>
            </a:r>
            <a:b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CO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s-ES" sz="2400" dirty="0">
                <a:solidFill>
                  <a:srgbClr val="00B050"/>
                </a:solidFill>
              </a:rPr>
              <a:t>Dr. Dieter Schneider)</a:t>
            </a:r>
            <a:endParaRPr lang="es-CO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36" y="2295516"/>
            <a:ext cx="2085975" cy="220027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628" y="1664074"/>
            <a:ext cx="2590990" cy="3181735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882476" y="5125832"/>
            <a:ext cx="2019142" cy="47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sz="2000" dirty="0"/>
              <a:t>Persona enferma</a:t>
            </a:r>
            <a:endParaRPr kumimoji="0" lang="es-ES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1614" y="4976935"/>
            <a:ext cx="3449168" cy="72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sz="2000" dirty="0"/>
              <a:t>Tratamiento de la sangre donada a su medico</a:t>
            </a:r>
            <a:endParaRPr kumimoji="0" lang="es-ES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6 Flecha izquierda y derecha"/>
          <p:cNvSpPr/>
          <p:nvPr/>
        </p:nvSpPr>
        <p:spPr>
          <a:xfrm>
            <a:off x="3859090" y="2644352"/>
            <a:ext cx="3223114" cy="150260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50604" y="3177162"/>
            <a:ext cx="2683506" cy="48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sz="2000" dirty="0"/>
              <a:t>No importa la distancia</a:t>
            </a:r>
            <a:endParaRPr kumimoji="0" lang="es-ES" sz="20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09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7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0980" y="350465"/>
            <a:ext cx="10019762" cy="1264689"/>
          </a:xfrm>
        </p:spPr>
        <p:txBody>
          <a:bodyPr>
            <a:noAutofit/>
          </a:bodyPr>
          <a:lstStyle/>
          <a:p>
            <a:pPr algn="ctr"/>
            <a: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Telecomunicación de fármacos con las ondas escalares</a:t>
            </a:r>
            <a:b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CO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Prof. Konstantin Meyl)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830978" y="5219272"/>
            <a:ext cx="5143781" cy="8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sz="2400" dirty="0">
                <a:latin typeface="Calibri" panose="020F0502020204030204" pitchFamily="34" charset="0"/>
              </a:rPr>
              <a:t>La onda escalar sirve como un portador para la información biológica.</a:t>
            </a:r>
            <a:endParaRPr kumimoji="0" lang="es-ES" sz="2400" b="0" i="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277" y="2878265"/>
            <a:ext cx="2540000" cy="1905000"/>
          </a:xfrm>
          <a:prstGeom prst="rect">
            <a:avLst/>
          </a:prstGeom>
          <a:effectLst>
            <a:glow rad="63500">
              <a:schemeClr val="accent6">
                <a:lumMod val="40000"/>
                <a:lumOff val="60000"/>
              </a:schemeClr>
            </a:glo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78" y="1880915"/>
            <a:ext cx="1734915" cy="2317635"/>
          </a:xfrm>
          <a:prstGeom prst="rect">
            <a:avLst/>
          </a:prstGeom>
          <a:effectLst>
            <a:glow rad="63500">
              <a:schemeClr val="accent6">
                <a:lumMod val="40000"/>
                <a:lumOff val="60000"/>
              </a:schemeClr>
            </a:glow>
          </a:effec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152" y="2058982"/>
            <a:ext cx="2286000" cy="1280160"/>
          </a:xfrm>
          <a:prstGeom prst="rect">
            <a:avLst/>
          </a:prstGeom>
          <a:effectLst>
            <a:glow rad="63500">
              <a:schemeClr val="accent6">
                <a:lumMod val="40000"/>
                <a:lumOff val="60000"/>
              </a:schemeClr>
            </a:glo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99" y="5168862"/>
            <a:ext cx="1990634" cy="1010262"/>
          </a:xfrm>
          <a:prstGeom prst="rect">
            <a:avLst/>
          </a:prstGeom>
          <a:ln w="38100">
            <a:noFill/>
          </a:ln>
          <a:effectLst>
            <a:glow rad="63500">
              <a:schemeClr val="accent6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6351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0173" y="409468"/>
            <a:ext cx="4048495" cy="952664"/>
          </a:xfrm>
        </p:spPr>
        <p:txBody>
          <a:bodyPr>
            <a:normAutofit fontScale="90000"/>
          </a:bodyPr>
          <a:lstStyle/>
          <a:p>
            <a:pPr algn="ctr"/>
            <a:r>
              <a:rPr lang="es-CO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 Medicina Espacial </a:t>
            </a:r>
            <a:br>
              <a:rPr lang="es-CO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CO" sz="27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s-EC" sz="2700" dirty="0">
                <a:solidFill>
                  <a:srgbClr val="00B050"/>
                </a:solidFill>
              </a:rPr>
              <a:t>INAKARB)</a:t>
            </a:r>
            <a:endParaRPr lang="en-US" sz="27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53115" y="5948023"/>
            <a:ext cx="3362615" cy="50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kumimoji="0" lang="es-ES" sz="2000" b="0" i="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Bioscan, del</a:t>
            </a:r>
            <a:r>
              <a:rPr kumimoji="0" lang="es-ES" sz="2000" b="0" i="0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</a:rPr>
              <a:t> ELKIN-Institute </a:t>
            </a:r>
            <a:endParaRPr lang="es-CO" sz="2000" dirty="0">
              <a:latin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641233" y="1616734"/>
            <a:ext cx="7586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Regulación del Cuerpo con un Diagnostico y Terapia Remota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108" y="2333001"/>
            <a:ext cx="5040631" cy="336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0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/>
          <p:cNvSpPr txBox="1">
            <a:spLocks/>
          </p:cNvSpPr>
          <p:nvPr/>
        </p:nvSpPr>
        <p:spPr>
          <a:xfrm>
            <a:off x="2833712" y="729937"/>
            <a:ext cx="5454378" cy="626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es comer o la comida?</a:t>
            </a:r>
            <a:endParaRPr lang="en-US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5 CuadroTexto"/>
          <p:cNvSpPr txBox="1"/>
          <p:nvPr/>
        </p:nvSpPr>
        <p:spPr>
          <a:xfrm>
            <a:off x="2313048" y="4518083"/>
            <a:ext cx="1198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200" dirty="0">
                <a:solidFill>
                  <a:srgbClr val="00B0F0"/>
                </a:solidFill>
              </a:rPr>
              <a:t>Placer</a:t>
            </a:r>
          </a:p>
        </p:txBody>
      </p:sp>
      <p:sp>
        <p:nvSpPr>
          <p:cNvPr id="12" name="5 CuadroTexto"/>
          <p:cNvSpPr txBox="1"/>
          <p:nvPr/>
        </p:nvSpPr>
        <p:spPr>
          <a:xfrm>
            <a:off x="1906478" y="2254997"/>
            <a:ext cx="201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200" dirty="0">
                <a:solidFill>
                  <a:srgbClr val="7030A0"/>
                </a:solidFill>
              </a:rPr>
              <a:t>Necesidad</a:t>
            </a:r>
          </a:p>
        </p:txBody>
      </p:sp>
      <p:sp>
        <p:nvSpPr>
          <p:cNvPr id="13" name="5 CuadroTexto"/>
          <p:cNvSpPr txBox="1"/>
          <p:nvPr/>
        </p:nvSpPr>
        <p:spPr>
          <a:xfrm>
            <a:off x="7203642" y="2254996"/>
            <a:ext cx="2345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200" dirty="0">
                <a:solidFill>
                  <a:schemeClr val="accent2"/>
                </a:solidFill>
              </a:rPr>
              <a:t>Estimulación</a:t>
            </a:r>
          </a:p>
        </p:txBody>
      </p:sp>
      <p:sp>
        <p:nvSpPr>
          <p:cNvPr id="14" name="5 CuadroTexto"/>
          <p:cNvSpPr txBox="1"/>
          <p:nvPr/>
        </p:nvSpPr>
        <p:spPr>
          <a:xfrm>
            <a:off x="4748826" y="5661780"/>
            <a:ext cx="1624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200" dirty="0">
                <a:solidFill>
                  <a:srgbClr val="FF0000"/>
                </a:solidFill>
              </a:rPr>
              <a:t>Adicción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159" y="2643830"/>
            <a:ext cx="3285484" cy="2119667"/>
          </a:xfrm>
          <a:prstGeom prst="rect">
            <a:avLst/>
          </a:prstGeom>
        </p:spPr>
      </p:pic>
      <p:sp>
        <p:nvSpPr>
          <p:cNvPr id="17" name="5 CuadroTexto"/>
          <p:cNvSpPr txBox="1"/>
          <p:nvPr/>
        </p:nvSpPr>
        <p:spPr>
          <a:xfrm>
            <a:off x="7203643" y="4518082"/>
            <a:ext cx="1757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200" dirty="0">
                <a:solidFill>
                  <a:srgbClr val="00B050"/>
                </a:solidFill>
              </a:rPr>
              <a:t>Alimento</a:t>
            </a:r>
          </a:p>
        </p:txBody>
      </p:sp>
      <p:sp>
        <p:nvSpPr>
          <p:cNvPr id="6" name="Corazón 5"/>
          <p:cNvSpPr/>
          <p:nvPr/>
        </p:nvSpPr>
        <p:spPr>
          <a:xfrm>
            <a:off x="2142881" y="4303242"/>
            <a:ext cx="1538875" cy="1327965"/>
          </a:xfrm>
          <a:prstGeom prst="hear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/>
      <p:bldP spid="12" grpId="0"/>
      <p:bldP spid="13" grpId="0"/>
      <p:bldP spid="14" grpId="0"/>
      <p:bldP spid="17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28572" y="653143"/>
            <a:ext cx="4232365" cy="653142"/>
          </a:xfrm>
        </p:spPr>
        <p:txBody>
          <a:bodyPr/>
          <a:lstStyle/>
          <a:p>
            <a:pPr algn="ctr"/>
            <a:r>
              <a:rPr lang="es-ES" sz="3600" dirty="0">
                <a:solidFill>
                  <a:srgbClr val="00B0F0"/>
                </a:solidFill>
              </a:rPr>
              <a:t>¿Qué es una adicción?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4" y="2149877"/>
            <a:ext cx="3934552" cy="3289463"/>
          </a:xfrm>
          <a:prstGeom prst="rect">
            <a:avLst/>
          </a:prstGeom>
        </p:spPr>
      </p:pic>
      <p:sp>
        <p:nvSpPr>
          <p:cNvPr id="8" name="5 CuadroTexto"/>
          <p:cNvSpPr txBox="1"/>
          <p:nvPr/>
        </p:nvSpPr>
        <p:spPr>
          <a:xfrm>
            <a:off x="5075645" y="2149877"/>
            <a:ext cx="55705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Diccionario:</a:t>
            </a:r>
          </a:p>
          <a:p>
            <a:pPr algn="just"/>
            <a:endParaRPr lang="es-E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Hábito de conductas peligrosas o de consumo de determinados productos, en especial drogas, y del que no se puede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prescindir o resulta muy difícil hacerlo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razones de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dependencia psicológica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incluso fisiológica.</a:t>
            </a:r>
            <a:endParaRPr lang="es-CO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53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71704" y="2022480"/>
            <a:ext cx="10146256" cy="36276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 algn="l">
              <a:buFont typeface="Arial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¿Quién o que nos lleva a comer?</a:t>
            </a:r>
          </a:p>
          <a:p>
            <a:pPr algn="l">
              <a:lnSpc>
                <a:spcPct val="150000"/>
              </a:lnSpc>
            </a:pPr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ES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Nuestros puntos de referencia - </a:t>
            </a:r>
            <a:r>
              <a:rPr lang="es-ES" sz="2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Mamá y Papá.</a:t>
            </a:r>
          </a:p>
          <a:p>
            <a:pPr algn="l">
              <a:lnSpc>
                <a:spcPct val="150000"/>
              </a:lnSpc>
            </a:pPr>
            <a:r>
              <a:rPr lang="es-ES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 Nos educaron a comer.</a:t>
            </a:r>
          </a:p>
          <a:p>
            <a:pPr algn="l">
              <a:lnSpc>
                <a:spcPct val="150000"/>
              </a:lnSpc>
            </a:pPr>
            <a:r>
              <a:rPr lang="es-ES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- Hasta nos forzaron para que comiéramos.</a:t>
            </a:r>
          </a:p>
          <a:p>
            <a:pPr algn="l">
              <a:lnSpc>
                <a:spcPct val="150000"/>
              </a:lnSpc>
            </a:pPr>
            <a:r>
              <a:rPr lang="es-ES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s-E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s-E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buFont typeface="Arial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¿Por qué seguimos comiendo cuando ya podemos decidir nosotros mismos?</a:t>
            </a:r>
          </a:p>
          <a:p>
            <a:pPr algn="l"/>
            <a:endParaRPr lang="es-ES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¡Copiamos los hábitos de los Papas, para ser aceptado y reconocido!</a:t>
            </a:r>
          </a:p>
          <a:p>
            <a:pPr algn="ctr"/>
            <a:endParaRPr lang="es-ES" sz="2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72650" y="544821"/>
            <a:ext cx="3676688" cy="682580"/>
          </a:xfrm>
        </p:spPr>
        <p:txBody>
          <a:bodyPr anchor="ctr"/>
          <a:lstStyle/>
          <a:p>
            <a:pPr algn="ctr"/>
            <a:r>
              <a:rPr lang="es-CO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¿Por qué comemos?</a:t>
            </a:r>
            <a:endParaRPr lang="en-US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97" y="2102777"/>
            <a:ext cx="3953765" cy="214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5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130" y="1456097"/>
            <a:ext cx="5609025" cy="4896942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692421" y="613060"/>
            <a:ext cx="3864442" cy="64253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¿¡Comida = Amor?!</a:t>
            </a:r>
            <a:endParaRPr lang="en-US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11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02" y="1197453"/>
            <a:ext cx="7577180" cy="4868930"/>
          </a:xfrm>
          <a:prstGeom prst="rect">
            <a:avLst/>
          </a:prstGeom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6260" y="221868"/>
            <a:ext cx="4702664" cy="626772"/>
          </a:xfrm>
        </p:spPr>
        <p:txBody>
          <a:bodyPr>
            <a:normAutofit fontScale="90000"/>
          </a:bodyPr>
          <a:lstStyle/>
          <a:p>
            <a:pPr algn="ctr"/>
            <a:r>
              <a:rPr lang="es-CO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¿Alimento o Estimulante?</a:t>
            </a:r>
            <a:endParaRPr lang="en-US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39002" y="6066383"/>
            <a:ext cx="7577180" cy="50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sz="24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¡La comida es nuestro estimulante, nuestra droga!</a:t>
            </a:r>
            <a:endParaRPr lang="es-CO" sz="2400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39002" y="1907137"/>
            <a:ext cx="3682799" cy="348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dirty="0">
                <a:latin typeface="Times New Roman" charset="0"/>
                <a:ea typeface="Times New Roman" charset="0"/>
                <a:cs typeface="Times New Roman" charset="0"/>
              </a:rPr>
              <a:t>Hambre Real (Creencia):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Aparece poco a poco.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Puede ser cualquier alimento.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Puede esperar.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Dejas de comer cuando estas satisfecho.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Te sientes bien cuando terminas de comer.</a:t>
            </a:r>
            <a:endParaRPr kumimoji="0" lang="es-CO" b="1" i="0" u="none" strike="noStrike" cap="none" normalizeH="0" baseline="0" dirty="0">
              <a:ln>
                <a:noFill/>
              </a:ln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itchFamily="34" charset="0"/>
              <a:buChar char="•"/>
            </a:pPr>
            <a:endParaRPr kumimoji="0" lang="es-CO" sz="2800" b="1" i="0" u="none" strike="noStrike" cap="none" normalizeH="0" baseline="0" dirty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755106" y="1907136"/>
            <a:ext cx="3561076" cy="348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s-ES" dirty="0">
                <a:latin typeface="Times New Roman" charset="0"/>
                <a:ea typeface="Times New Roman" charset="0"/>
                <a:cs typeface="Times New Roman" charset="0"/>
              </a:rPr>
              <a:t>Hambre Emocional: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ts val="800"/>
              </a:spcAft>
            </a:pPr>
            <a:endParaRPr lang="es-ES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Aparece de repente.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Debe ser exactamente el “antojo” que se presenta.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Debe comerse ”ahora”.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Sigues comiendo aún estando satisfecho.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latin typeface="Times New Roman" charset="0"/>
                <a:ea typeface="Times New Roman" charset="0"/>
                <a:cs typeface="Times New Roman" charset="0"/>
              </a:rPr>
              <a:t>Te sientes indigesto con culpa y pensando que no debes comerlo.</a:t>
            </a:r>
            <a:endParaRPr kumimoji="0" lang="es-CO" sz="2800" b="1" i="0" u="none" strike="noStrike" cap="none" normalizeH="0" baseline="0" dirty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74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3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4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3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4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0" descr="Resultado de imagen para cosido de comida"/>
          <p:cNvSpPr>
            <a:spLocks noChangeAspect="1" noChangeArrowheads="1"/>
          </p:cNvSpPr>
          <p:nvPr/>
        </p:nvSpPr>
        <p:spPr bwMode="auto">
          <a:xfrm>
            <a:off x="30797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971904" y="652374"/>
            <a:ext cx="9379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¡Transformación de un estimulante a un alimento!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018" y="2137168"/>
            <a:ext cx="4788901" cy="274773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889496" y="5041275"/>
            <a:ext cx="354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Masaru Emoto – Mensaje del Agua</a:t>
            </a:r>
            <a:endParaRPr lang="en-US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68" y="1857961"/>
            <a:ext cx="6359400" cy="390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0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86893" y="280056"/>
            <a:ext cx="5421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¿Es comer una necesidades?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84" y="1738897"/>
            <a:ext cx="3745502" cy="39036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960" y="1409481"/>
            <a:ext cx="6076950" cy="4562475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103812" y="1194635"/>
            <a:ext cx="9500498" cy="499216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ES" sz="3200" dirty="0">
                <a:solidFill>
                  <a:schemeClr val="tx1"/>
                </a:solidFill>
              </a:rPr>
              <a:t>¡Yo digo, no!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es-ES" sz="2800" dirty="0">
                <a:solidFill>
                  <a:schemeClr val="tx1"/>
                </a:solidFill>
              </a:rPr>
              <a:t>¡Si no, entonces debería ser válida para todos humanos sin excepción, una </a:t>
            </a:r>
            <a:r>
              <a:rPr lang="es-ES" sz="2800" b="1" dirty="0">
                <a:solidFill>
                  <a:schemeClr val="tx1"/>
                </a:solidFill>
              </a:rPr>
              <a:t>ley terrenal</a:t>
            </a:r>
            <a:r>
              <a:rPr lang="es-ES" sz="2800" dirty="0">
                <a:solidFill>
                  <a:schemeClr val="tx1"/>
                </a:solidFill>
              </a:rPr>
              <a:t>!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s-ES" sz="2800" dirty="0">
                <a:solidFill>
                  <a:schemeClr val="tx1"/>
                </a:solidFill>
              </a:rPr>
              <a:t>Lo que necesita el cuerpo se regula automáticamente; p.e.: Corazón, Respiración, Células.</a:t>
            </a:r>
          </a:p>
          <a:p>
            <a:pPr algn="l">
              <a:lnSpc>
                <a:spcPct val="150000"/>
              </a:lnSpc>
            </a:pPr>
            <a:endParaRPr lang="es-ES" sz="28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s-ES" sz="3200" dirty="0">
                <a:solidFill>
                  <a:schemeClr val="tx1"/>
                </a:solidFill>
              </a:rPr>
              <a:t>Frase de Lao-Tse: </a:t>
            </a:r>
            <a:r>
              <a:rPr lang="es-ES" sz="3200" b="1" dirty="0">
                <a:solidFill>
                  <a:schemeClr val="tx1"/>
                </a:solidFill>
              </a:rPr>
              <a:t>“En el no hacer todo esta hecho”.</a:t>
            </a:r>
          </a:p>
          <a:p>
            <a:pPr algn="l"/>
            <a:endParaRPr lang="es-ES" sz="2000" dirty="0">
              <a:solidFill>
                <a:schemeClr val="accent4">
                  <a:lumMod val="50000"/>
                </a:schemeClr>
              </a:solidFill>
            </a:endParaRPr>
          </a:p>
          <a:p>
            <a:pPr algn="l"/>
            <a:endParaRPr lang="es-ES" sz="2000" dirty="0">
              <a:solidFill>
                <a:schemeClr val="accent6"/>
              </a:solidFill>
            </a:endParaRPr>
          </a:p>
          <a:p>
            <a:pPr marL="514350" indent="-514350" algn="l">
              <a:buFont typeface="Arial" pitchFamily="34" charset="0"/>
              <a:buChar char="•"/>
            </a:pPr>
            <a:endParaRPr lang="es-ES" sz="2000" dirty="0">
              <a:solidFill>
                <a:schemeClr val="accent6"/>
              </a:solidFill>
            </a:endParaRPr>
          </a:p>
          <a:p>
            <a:pPr algn="l"/>
            <a:endParaRPr lang="es-CO" sz="2000" dirty="0"/>
          </a:p>
          <a:p>
            <a:pPr marL="514350" indent="-514350" algn="l">
              <a:buAutoNum type="arabicPeriod"/>
            </a:pPr>
            <a:endParaRPr lang="es-CO" sz="2800" dirty="0"/>
          </a:p>
          <a:p>
            <a:pPr marL="514350" indent="-514350" algn="l">
              <a:buAutoNum type="arabicPeriod"/>
            </a:pPr>
            <a:endParaRPr lang="es-CO" sz="2800" dirty="0"/>
          </a:p>
          <a:p>
            <a:pPr marL="514350" indent="-514350" algn="l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355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926079" y="424699"/>
            <a:ext cx="5708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Alegoría de la caverna, Platón</a:t>
            </a: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7191314" y="2021484"/>
            <a:ext cx="3899052" cy="2305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400" dirty="0">
                <a:solidFill>
                  <a:schemeClr val="tx1"/>
                </a:solidFill>
              </a:rPr>
              <a:t>Platón nos dice:</a:t>
            </a:r>
          </a:p>
          <a:p>
            <a:pPr marL="342900" indent="-342900" algn="l">
              <a:buFontTx/>
              <a:buChar char="-"/>
            </a:pPr>
            <a:r>
              <a:rPr lang="es-ES" sz="2400" dirty="0">
                <a:solidFill>
                  <a:schemeClr val="tx1"/>
                </a:solidFill>
              </a:rPr>
              <a:t>Lo que vemos es solo un imagen de una realidad superior.</a:t>
            </a:r>
          </a:p>
          <a:p>
            <a:pPr marL="342900" indent="-342900" algn="l">
              <a:buFontTx/>
              <a:buChar char="-"/>
            </a:pPr>
            <a:r>
              <a:rPr lang="es-ES" sz="2400" dirty="0">
                <a:solidFill>
                  <a:schemeClr val="tx1"/>
                </a:solidFill>
              </a:rPr>
              <a:t>La realidad es una idea en el más allá.</a:t>
            </a:r>
          </a:p>
          <a:p>
            <a:pPr algn="l"/>
            <a:endParaRPr lang="es-ES" sz="2800" dirty="0"/>
          </a:p>
          <a:p>
            <a:pPr algn="l"/>
            <a:endParaRPr lang="en-U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5" y="1449977"/>
            <a:ext cx="6568750" cy="3448594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645134" y="5277642"/>
            <a:ext cx="4270360" cy="692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3200" dirty="0">
                <a:solidFill>
                  <a:srgbClr val="FF0000"/>
                </a:solidFill>
              </a:rPr>
              <a:t>Mentiras, yo se que veo</a:t>
            </a:r>
          </a:p>
          <a:p>
            <a:pPr algn="l"/>
            <a:endParaRPr lang="es-ES" sz="2800" dirty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968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427" y="685302"/>
            <a:ext cx="2143125" cy="2143125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559242" y="1692501"/>
            <a:ext cx="6808209" cy="44992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 algn="l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Pensamientos se dividen:</a:t>
            </a:r>
          </a:p>
          <a:p>
            <a:pPr algn="l">
              <a:spcBef>
                <a:spcPts val="600"/>
              </a:spcBef>
              <a:spcAft>
                <a:spcPts val="1200"/>
              </a:spcAft>
            </a:pPr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5% Consciencia    </a:t>
            </a:r>
            <a:r>
              <a:rPr lang="es-E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95% Subconsciencia</a:t>
            </a:r>
          </a:p>
          <a:p>
            <a:pPr marL="514350" indent="-514350" algn="l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Que pensamos lo </a:t>
            </a:r>
            <a:r>
              <a:rPr lang="es-E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estamos creando </a:t>
            </a:r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s-E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ponemos en forma </a:t>
            </a: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consciente e inconscientemente </a:t>
            </a:r>
            <a:r>
              <a:rPr lang="es-E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s-ES" sz="2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¡Somos Creadores!</a:t>
            </a:r>
          </a:p>
          <a:p>
            <a:pPr marL="514350" indent="-514350" algn="l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400" dirty="0">
                <a:solidFill>
                  <a:schemeClr val="tx1"/>
                </a:solidFill>
              </a:rPr>
              <a:t>Nuestro cuerpo es un imagen de nuestros emociones </a:t>
            </a:r>
            <a:r>
              <a:rPr lang="es-ES" sz="2400" dirty="0">
                <a:solidFill>
                  <a:srgbClr val="0070C0"/>
                </a:solidFill>
              </a:rPr>
              <a:t>conscientes e inconscientes.</a:t>
            </a:r>
          </a:p>
          <a:p>
            <a:pPr marL="514350" indent="-514350" algn="l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Entonces, ¿por qué mueren personas de hambre? Ellos mueren porque </a:t>
            </a:r>
            <a:r>
              <a:rPr lang="es-E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creen </a:t>
            </a: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que tienen que morir.	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66981" y="368908"/>
            <a:ext cx="4296859" cy="632789"/>
          </a:xfrm>
        </p:spPr>
        <p:txBody>
          <a:bodyPr anchor="ctr"/>
          <a:lstStyle/>
          <a:p>
            <a:pPr algn="ctr"/>
            <a:r>
              <a:rPr lang="es-CO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La Mente o el Pensador</a:t>
            </a:r>
          </a:p>
        </p:txBody>
      </p:sp>
      <p:pic>
        <p:nvPicPr>
          <p:cNvPr id="9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427" y="3691934"/>
            <a:ext cx="3044703" cy="249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5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361905" y="3130911"/>
            <a:ext cx="1319858" cy="1295647"/>
            <a:chOff x="1361905" y="3130911"/>
            <a:chExt cx="1319858" cy="1295647"/>
          </a:xfrm>
        </p:grpSpPr>
        <p:pic>
          <p:nvPicPr>
            <p:cNvPr id="5" name="Picture 6" descr="Pran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1817" y="3130911"/>
              <a:ext cx="1280034" cy="1295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361905" y="3527650"/>
              <a:ext cx="1319858" cy="521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DE" sz="120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Energía de la Vida</a:t>
              </a:r>
            </a:p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120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(Prana, Dios)</a:t>
              </a:r>
              <a:endParaRPr lang="es-ES" sz="1350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7" name="Conector recto de flecha 7"/>
          <p:cNvCxnSpPr/>
          <p:nvPr/>
        </p:nvCxnSpPr>
        <p:spPr>
          <a:xfrm flipV="1">
            <a:off x="2783252" y="3785824"/>
            <a:ext cx="335476" cy="2586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 descr="Son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82" y="1243648"/>
            <a:ext cx="1190906" cy="120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0" descr="Er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89" y="5113851"/>
            <a:ext cx="1194699" cy="120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upo 17"/>
          <p:cNvGrpSpPr/>
          <p:nvPr/>
        </p:nvGrpSpPr>
        <p:grpSpPr>
          <a:xfrm>
            <a:off x="3205724" y="2966659"/>
            <a:ext cx="811947" cy="1604682"/>
            <a:chOff x="3140409" y="2953596"/>
            <a:chExt cx="811947" cy="1604682"/>
          </a:xfrm>
        </p:grpSpPr>
        <p:pic>
          <p:nvPicPr>
            <p:cNvPr id="10" name="Picture 7" descr="Körper2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6500" y="2953596"/>
              <a:ext cx="705441" cy="1604682"/>
            </a:xfrm>
            <a:prstGeom prst="rect">
              <a:avLst/>
            </a:prstGeom>
          </p:spPr>
        </p:pic>
        <p:sp>
          <p:nvSpPr>
            <p:cNvPr id="11" name="Text Box 51"/>
            <p:cNvSpPr txBox="1">
              <a:spLocks noChangeArrowheads="1"/>
            </p:cNvSpPr>
            <p:nvPr/>
          </p:nvSpPr>
          <p:spPr bwMode="auto">
            <a:xfrm>
              <a:off x="3140409" y="3375548"/>
              <a:ext cx="811947" cy="514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DE" sz="1350" dirty="0">
                  <a:solidFill>
                    <a:schemeClr val="accent1"/>
                  </a:solidFill>
                  <a:latin typeface="Arial" panose="020B0604020202020204" pitchFamily="34" charset="0"/>
                </a:rPr>
                <a:t>Cuerpo Vital</a:t>
              </a:r>
            </a:p>
          </p:txBody>
        </p:sp>
      </p:grpSp>
      <p:sp>
        <p:nvSpPr>
          <p:cNvPr id="13" name="Flecha izquierda y derecha 27"/>
          <p:cNvSpPr/>
          <p:nvPr/>
        </p:nvSpPr>
        <p:spPr>
          <a:xfrm>
            <a:off x="4350067" y="3587895"/>
            <a:ext cx="749798" cy="3478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4" name="Conector angular 31"/>
          <p:cNvCxnSpPr/>
          <p:nvPr/>
        </p:nvCxnSpPr>
        <p:spPr>
          <a:xfrm rot="16200000" flipH="1">
            <a:off x="3081425" y="3790897"/>
            <a:ext cx="870565" cy="2954653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47"/>
          <p:cNvCxnSpPr/>
          <p:nvPr/>
        </p:nvCxnSpPr>
        <p:spPr>
          <a:xfrm rot="5400000" flipH="1" flipV="1">
            <a:off x="3100524" y="837884"/>
            <a:ext cx="870565" cy="2866917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o 20"/>
          <p:cNvGrpSpPr/>
          <p:nvPr/>
        </p:nvGrpSpPr>
        <p:grpSpPr>
          <a:xfrm>
            <a:off x="5413556" y="3069520"/>
            <a:ext cx="705682" cy="1466479"/>
            <a:chOff x="5413556" y="3069520"/>
            <a:chExt cx="705682" cy="1466479"/>
          </a:xfrm>
        </p:grpSpPr>
        <p:pic>
          <p:nvPicPr>
            <p:cNvPr id="16" name="Picture 1" descr="Bildergebnis für Körpe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523" y="3069520"/>
              <a:ext cx="553734" cy="1466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5413556" y="3375548"/>
              <a:ext cx="705682" cy="51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DE" sz="15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Cuerpo Físico</a:t>
              </a:r>
              <a:endParaRPr lang="de-DE" sz="1500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20" name="Conector recto de flecha 54"/>
          <p:cNvCxnSpPr/>
          <p:nvPr/>
        </p:nvCxnSpPr>
        <p:spPr>
          <a:xfrm flipH="1">
            <a:off x="5795389" y="2401308"/>
            <a:ext cx="2541" cy="405352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43" descr="Quell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556" y="4073522"/>
            <a:ext cx="1228833" cy="92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3" descr="Nahru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75" y="2518258"/>
            <a:ext cx="1215179" cy="87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Conector angular 84"/>
          <p:cNvCxnSpPr>
            <a:stCxn id="27" idx="0"/>
          </p:cNvCxnSpPr>
          <p:nvPr/>
        </p:nvCxnSpPr>
        <p:spPr>
          <a:xfrm rot="16200000" flipV="1">
            <a:off x="7568934" y="888626"/>
            <a:ext cx="682198" cy="2577066"/>
          </a:xfrm>
          <a:prstGeom prst="bentConnector2">
            <a:avLst/>
          </a:prstGeom>
          <a:ln w="381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69"/>
          <p:cNvSpPr>
            <a:spLocks noChangeArrowheads="1"/>
          </p:cNvSpPr>
          <p:nvPr/>
        </p:nvSpPr>
        <p:spPr bwMode="auto">
          <a:xfrm>
            <a:off x="8096425" y="581998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cxnSp>
        <p:nvCxnSpPr>
          <p:cNvPr id="33" name="Conector angular 125"/>
          <p:cNvCxnSpPr/>
          <p:nvPr/>
        </p:nvCxnSpPr>
        <p:spPr>
          <a:xfrm flipV="1">
            <a:off x="6603986" y="5148132"/>
            <a:ext cx="2572157" cy="555374"/>
          </a:xfrm>
          <a:prstGeom prst="bentConnector3">
            <a:avLst>
              <a:gd name="adj1" fmla="val 10012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58"/>
          <p:cNvCxnSpPr/>
          <p:nvPr/>
        </p:nvCxnSpPr>
        <p:spPr>
          <a:xfrm flipH="1" flipV="1">
            <a:off x="6534203" y="3967871"/>
            <a:ext cx="1979573" cy="49700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61"/>
          <p:cNvCxnSpPr/>
          <p:nvPr/>
        </p:nvCxnSpPr>
        <p:spPr>
          <a:xfrm flipH="1" flipV="1">
            <a:off x="9228471" y="3441292"/>
            <a:ext cx="2805" cy="576751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utoShape 28"/>
          <p:cNvSpPr>
            <a:spLocks noChangeShapeType="1"/>
          </p:cNvSpPr>
          <p:nvPr/>
        </p:nvSpPr>
        <p:spPr bwMode="auto">
          <a:xfrm flipV="1">
            <a:off x="6545331" y="2912239"/>
            <a:ext cx="1968445" cy="463309"/>
          </a:xfrm>
          <a:prstGeom prst="straightConnector1">
            <a:avLst/>
          </a:prstGeom>
          <a:noFill/>
          <a:ln w="34925">
            <a:solidFill>
              <a:schemeClr val="accent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cxnSp>
        <p:nvCxnSpPr>
          <p:cNvPr id="61" name="Conector recto de flecha 54"/>
          <p:cNvCxnSpPr/>
          <p:nvPr/>
        </p:nvCxnSpPr>
        <p:spPr>
          <a:xfrm flipH="1" flipV="1">
            <a:off x="5758669" y="4734110"/>
            <a:ext cx="0" cy="36000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 txBox="1">
            <a:spLocks/>
          </p:cNvSpPr>
          <p:nvPr/>
        </p:nvSpPr>
        <p:spPr>
          <a:xfrm>
            <a:off x="3554762" y="354129"/>
            <a:ext cx="4325137" cy="677159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Nuestro aislamiento</a:t>
            </a: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Conector recto 57"/>
          <p:cNvCxnSpPr/>
          <p:nvPr/>
        </p:nvCxnSpPr>
        <p:spPr>
          <a:xfrm>
            <a:off x="4893974" y="2832979"/>
            <a:ext cx="0" cy="1872000"/>
          </a:xfrm>
          <a:prstGeom prst="line">
            <a:avLst/>
          </a:prstGeom>
          <a:ln w="3492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ítulo 1"/>
          <p:cNvSpPr txBox="1">
            <a:spLocks/>
          </p:cNvSpPr>
          <p:nvPr/>
        </p:nvSpPr>
        <p:spPr>
          <a:xfrm>
            <a:off x="809772" y="2898731"/>
            <a:ext cx="3375436" cy="167645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rgbClr val="0070C0"/>
                </a:solidFill>
              </a:rPr>
              <a:t>¡Nosotros creemos que estamos separados de Dios, del Universo, de la fuente de la vida!</a:t>
            </a:r>
          </a:p>
          <a:p>
            <a:pPr algn="l"/>
            <a:endParaRPr lang="es-ES" sz="2000" dirty="0">
              <a:solidFill>
                <a:srgbClr val="0070C0"/>
              </a:solidFill>
            </a:endParaRPr>
          </a:p>
          <a:p>
            <a:pPr algn="ctr"/>
            <a:endParaRPr lang="es-ES" sz="2000" dirty="0"/>
          </a:p>
          <a:p>
            <a:pPr algn="ctr"/>
            <a:endParaRPr lang="en-US" sz="2800" dirty="0"/>
          </a:p>
        </p:txBody>
      </p:sp>
      <p:cxnSp>
        <p:nvCxnSpPr>
          <p:cNvPr id="37" name="Conector recto 36"/>
          <p:cNvCxnSpPr/>
          <p:nvPr/>
        </p:nvCxnSpPr>
        <p:spPr>
          <a:xfrm>
            <a:off x="4891479" y="2843060"/>
            <a:ext cx="1656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5018903" y="4436179"/>
            <a:ext cx="1505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Aislando con zapatos</a:t>
            </a:r>
            <a:endParaRPr lang="es-PE" sz="1200" dirty="0"/>
          </a:p>
        </p:txBody>
      </p:sp>
      <p:sp>
        <p:nvSpPr>
          <p:cNvPr id="45" name="CuadroTexto 44"/>
          <p:cNvSpPr txBox="1"/>
          <p:nvPr/>
        </p:nvSpPr>
        <p:spPr>
          <a:xfrm>
            <a:off x="4867841" y="2859542"/>
            <a:ext cx="18093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Aislando con ropa y lentes</a:t>
            </a:r>
            <a:endParaRPr lang="es-PE" sz="1200" dirty="0"/>
          </a:p>
        </p:txBody>
      </p:sp>
      <p:cxnSp>
        <p:nvCxnSpPr>
          <p:cNvPr id="39" name="Conector recto 38"/>
          <p:cNvCxnSpPr/>
          <p:nvPr/>
        </p:nvCxnSpPr>
        <p:spPr>
          <a:xfrm>
            <a:off x="4889331" y="4708349"/>
            <a:ext cx="16560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11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6" grpId="0" animBg="1"/>
      <p:bldP spid="2" grpId="0"/>
      <p:bldP spid="71" grpId="0" animBg="1"/>
      <p:bldP spid="31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986763" y="1279162"/>
            <a:ext cx="6945093" cy="3579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Tenemos 3 partes del cerebro que procesan la información entrante para almacenarlas en la corteza (base de datos).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Hipocampos, que es responsable de organizar la información entrante en un sistema no contradictorio (experiencias).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Cuerpo estriado, almacena actividades repetitivas.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Amígdala, procesa los sentimientos.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 se repite mil veces una declaración, entonces el hipocampos se desactiva y la información pasará por el cuerpo estriado casi directamente a la corteza.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21926" y="281739"/>
            <a:ext cx="5617029" cy="632789"/>
          </a:xfrm>
        </p:spPr>
        <p:txBody>
          <a:bodyPr anchor="ctr"/>
          <a:lstStyle/>
          <a:p>
            <a:pPr algn="ctr"/>
            <a:r>
              <a:rPr lang="es-CO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¿Por qué creemos una mentira?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279418" y="1698073"/>
            <a:ext cx="3275465" cy="2812775"/>
            <a:chOff x="313898" y="1178024"/>
            <a:chExt cx="3275465" cy="2812775"/>
          </a:xfrm>
        </p:grpSpPr>
        <p:grpSp>
          <p:nvGrpSpPr>
            <p:cNvPr id="17" name="Grupo 16"/>
            <p:cNvGrpSpPr/>
            <p:nvPr/>
          </p:nvGrpSpPr>
          <p:grpSpPr>
            <a:xfrm>
              <a:off x="313898" y="1178024"/>
              <a:ext cx="3275465" cy="2812775"/>
              <a:chOff x="564654" y="1254259"/>
              <a:chExt cx="4025395" cy="3928398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654" y="1254259"/>
                <a:ext cx="4025395" cy="3928398"/>
              </a:xfrm>
              <a:prstGeom prst="rect">
                <a:avLst/>
              </a:prstGeom>
            </p:spPr>
          </p:pic>
          <p:grpSp>
            <p:nvGrpSpPr>
              <p:cNvPr id="14" name="Grupo 13"/>
              <p:cNvGrpSpPr/>
              <p:nvPr/>
            </p:nvGrpSpPr>
            <p:grpSpPr>
              <a:xfrm>
                <a:off x="3411120" y="1329484"/>
                <a:ext cx="1178929" cy="668739"/>
                <a:chOff x="9080002" y="717999"/>
                <a:chExt cx="1178929" cy="668739"/>
              </a:xfrm>
            </p:grpSpPr>
            <p:sp>
              <p:nvSpPr>
                <p:cNvPr id="12" name="Elipse 11"/>
                <p:cNvSpPr/>
                <p:nvPr/>
              </p:nvSpPr>
              <p:spPr>
                <a:xfrm>
                  <a:off x="9080002" y="717999"/>
                  <a:ext cx="1174741" cy="66873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CuadroTexto 12"/>
                <p:cNvSpPr txBox="1"/>
                <p:nvPr/>
              </p:nvSpPr>
              <p:spPr>
                <a:xfrm>
                  <a:off x="9080002" y="895580"/>
                  <a:ext cx="1178929" cy="300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dirty="0">
                      <a:latin typeface="Arial Black" panose="020B0A04020102020204" pitchFamily="34" charset="0"/>
                      <a:cs typeface="Arial" panose="020B0604020202020204" pitchFamily="34" charset="0"/>
                    </a:rPr>
                    <a:t>STRIATUM</a:t>
                  </a:r>
                </a:p>
              </p:txBody>
            </p:sp>
          </p:grpSp>
        </p:grpSp>
        <p:cxnSp>
          <p:nvCxnSpPr>
            <p:cNvPr id="16" name="Conector recto 15"/>
            <p:cNvCxnSpPr>
              <a:stCxn id="12" idx="3"/>
            </p:cNvCxnSpPr>
            <p:nvPr/>
          </p:nvCxnSpPr>
          <p:spPr>
            <a:xfrm flipH="1">
              <a:off x="1937084" y="1640588"/>
              <a:ext cx="832970" cy="416812"/>
            </a:xfrm>
            <a:prstGeom prst="line">
              <a:avLst/>
            </a:prstGeom>
            <a:ln w="317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uadroTexto 23"/>
          <p:cNvSpPr txBox="1"/>
          <p:nvPr/>
        </p:nvSpPr>
        <p:spPr>
          <a:xfrm>
            <a:off x="2425151" y="5223237"/>
            <a:ext cx="6210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Una mentira se hace realidad, si solo se repite con la suficiente frecuencia.</a:t>
            </a:r>
          </a:p>
        </p:txBody>
      </p:sp>
    </p:spTree>
    <p:extLst>
      <p:ext uri="{BB962C8B-B14F-4D97-AF65-F5344CB8AC3E}">
        <p14:creationId xmlns:p14="http://schemas.microsoft.com/office/powerpoint/2010/main" val="319865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26833" y="392199"/>
            <a:ext cx="4642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es la enfermedad?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91" y="1577302"/>
            <a:ext cx="6071799" cy="3319250"/>
          </a:xfrm>
          <a:prstGeom prst="rect">
            <a:avLst/>
          </a:prstGeom>
        </p:spPr>
      </p:pic>
      <p:sp>
        <p:nvSpPr>
          <p:cNvPr id="17" name="5 CuadroTexto"/>
          <p:cNvSpPr txBox="1"/>
          <p:nvPr/>
        </p:nvSpPr>
        <p:spPr>
          <a:xfrm>
            <a:off x="3081669" y="5435324"/>
            <a:ext cx="5133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¡Creer la mentira personal!</a:t>
            </a:r>
          </a:p>
        </p:txBody>
      </p:sp>
    </p:spTree>
    <p:extLst>
      <p:ext uri="{BB962C8B-B14F-4D97-AF65-F5344CB8AC3E}">
        <p14:creationId xmlns:p14="http://schemas.microsoft.com/office/powerpoint/2010/main" val="413937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06686" y="422384"/>
            <a:ext cx="2179693" cy="622646"/>
          </a:xfrm>
        </p:spPr>
        <p:txBody>
          <a:bodyPr anchor="ctr"/>
          <a:lstStyle/>
          <a:p>
            <a:pPr algn="ctr"/>
            <a:r>
              <a:rPr lang="es-E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Conclusión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83620" y="1257790"/>
            <a:ext cx="10625823" cy="5062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CO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Ciencia nos muestra: </a:t>
            </a:r>
            <a:r>
              <a:rPr lang="es-CO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¡La Información es la materia prima del universo! </a:t>
            </a:r>
            <a:r>
              <a:rPr lang="es-CO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CO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¡El hombre es un transformador de energía!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EC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¡Así que comemos, no porque tenemos que comer, sino porque seguimos un </a:t>
            </a:r>
            <a:r>
              <a:rPr lang="es-EC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placer </a:t>
            </a:r>
            <a:r>
              <a:rPr lang="es-EC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un </a:t>
            </a:r>
            <a:r>
              <a:rPr lang="es-EC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conocimiento</a:t>
            </a:r>
            <a:r>
              <a:rPr lang="es-EC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s-EC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 han educado </a:t>
            </a:r>
            <a:r>
              <a:rPr lang="es-EC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que </a:t>
            </a:r>
            <a:r>
              <a:rPr lang="es-EC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hemos observado</a:t>
            </a:r>
            <a:r>
              <a:rPr lang="es-EC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s-ES" sz="2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E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 que </a:t>
            </a:r>
            <a:r>
              <a:rPr lang="es-ES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creemos manifestamos, </a:t>
            </a:r>
            <a:r>
              <a:rPr lang="es-E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entonces si creo necesito meterme algo en la boca, manifiesto la necesitad en mi cuerpo.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ES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¡Entonces comemos en realidad por las </a:t>
            </a:r>
            <a:r>
              <a:rPr lang="es-ES" sz="22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emociones </a:t>
            </a:r>
            <a:r>
              <a:rPr lang="es-ES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que generamos, en búsqueda de </a:t>
            </a:r>
            <a:r>
              <a:rPr lang="es-ES" sz="22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amor</a:t>
            </a:r>
            <a:r>
              <a:rPr lang="es-ES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!</a:t>
            </a:r>
            <a:endParaRPr lang="es-E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E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¡Solamente cuando entendemos, que somos </a:t>
            </a:r>
            <a:r>
              <a:rPr lang="es-ES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creadores, </a:t>
            </a:r>
            <a:r>
              <a:rPr lang="es-E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podemos realizar un cambio en nuestras vida!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CO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¡Nos </a:t>
            </a:r>
            <a:r>
              <a:rPr lang="es-CO" sz="22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enfermamos</a:t>
            </a:r>
            <a:r>
              <a:rPr lang="es-CO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cada vez que comemos de más y nos </a:t>
            </a:r>
            <a:r>
              <a:rPr lang="es-CO" sz="22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sanamos </a:t>
            </a:r>
            <a:r>
              <a:rPr lang="es-CO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cuando ayunamos!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r>
              <a:rPr lang="es-CO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¡Quien </a:t>
            </a:r>
            <a:r>
              <a:rPr lang="es-ES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siempre diga lo mismo tiene razón! - Dudar es la verdadera sabiduría </a:t>
            </a:r>
            <a:endParaRPr lang="es-CO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endParaRPr lang="es-CO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Wingdings" charset="2"/>
              <a:buChar char="Ø"/>
            </a:pPr>
            <a:endParaRPr lang="es-CO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7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20038" y="445026"/>
            <a:ext cx="1968719" cy="769734"/>
          </a:xfrm>
        </p:spPr>
        <p:txBody>
          <a:bodyPr>
            <a:normAutofit/>
          </a:bodyPr>
          <a:lstStyle/>
          <a:p>
            <a:pPr algn="ctr"/>
            <a:r>
              <a:rPr lang="es-CO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 Azúcar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202092" y="1515077"/>
            <a:ext cx="8604609" cy="9608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2400" dirty="0">
                <a:solidFill>
                  <a:schemeClr val="tx1"/>
                </a:solidFill>
              </a:rPr>
              <a:t>Azúcar (carbohidratos), la fórmula empírica se llama </a:t>
            </a:r>
            <a:r>
              <a:rPr lang="de-DE" sz="2400" dirty="0" err="1">
                <a:solidFill>
                  <a:schemeClr val="tx1"/>
                </a:solidFill>
              </a:rPr>
              <a:t>C</a:t>
            </a:r>
            <a:r>
              <a:rPr lang="de-DE" sz="2400" baseline="-25000" dirty="0" err="1">
                <a:solidFill>
                  <a:schemeClr val="tx1"/>
                </a:solidFill>
              </a:rPr>
              <a:t>n</a:t>
            </a:r>
            <a:r>
              <a:rPr lang="de-DE" sz="2400" dirty="0">
                <a:solidFill>
                  <a:schemeClr val="tx1"/>
                </a:solidFill>
              </a:rPr>
              <a:t>(H</a:t>
            </a:r>
            <a:r>
              <a:rPr lang="de-DE" sz="2400" baseline="-25000" dirty="0">
                <a:solidFill>
                  <a:schemeClr val="tx1"/>
                </a:solidFill>
              </a:rPr>
              <a:t>2</a:t>
            </a:r>
            <a:r>
              <a:rPr lang="de-DE" sz="2400" dirty="0">
                <a:solidFill>
                  <a:schemeClr val="tx1"/>
                </a:solidFill>
              </a:rPr>
              <a:t>O)</a:t>
            </a:r>
            <a:r>
              <a:rPr lang="de-DE" sz="2400" baseline="-25000" dirty="0">
                <a:solidFill>
                  <a:schemeClr val="tx1"/>
                </a:solidFill>
              </a:rPr>
              <a:t>m</a:t>
            </a:r>
            <a:r>
              <a:rPr lang="es-CO" sz="2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s-CO" sz="2400" dirty="0">
                <a:solidFill>
                  <a:schemeClr val="tx1"/>
                </a:solidFill>
              </a:rPr>
              <a:t>¿Que ocurre con los carbohidratos en el cuerpo?</a:t>
            </a:r>
          </a:p>
          <a:p>
            <a:pPr algn="ctr"/>
            <a:endParaRPr lang="es-CO" sz="2400" dirty="0">
              <a:solidFill>
                <a:schemeClr val="tx1"/>
              </a:solidFill>
            </a:endParaRPr>
          </a:p>
          <a:p>
            <a:pPr algn="ctr"/>
            <a:endParaRPr lang="es-CO" sz="2400" dirty="0">
              <a:solidFill>
                <a:schemeClr val="tx1"/>
              </a:solidFill>
            </a:endParaRPr>
          </a:p>
          <a:p>
            <a:pPr algn="ctr"/>
            <a:endParaRPr lang="es-CO" sz="2400" dirty="0">
              <a:solidFill>
                <a:schemeClr val="tx1"/>
              </a:solidFill>
            </a:endParaRPr>
          </a:p>
          <a:p>
            <a:pPr marL="457200" indent="-457200" algn="ctr">
              <a:buFont typeface="Arial" pitchFamily="34" charset="0"/>
              <a:buChar char="•"/>
            </a:pPr>
            <a:endParaRPr lang="es-CO" sz="2400" dirty="0">
              <a:solidFill>
                <a:schemeClr val="tx1"/>
              </a:solidFill>
            </a:endParaRPr>
          </a:p>
          <a:p>
            <a:pPr algn="ctr"/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24" y="2948466"/>
            <a:ext cx="1019175" cy="1724025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202580" y="5353704"/>
            <a:ext cx="4603631" cy="12386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dirty="0">
                <a:solidFill>
                  <a:schemeClr val="tx1"/>
                </a:solidFill>
              </a:rPr>
              <a:t>¿Entonces qué resta en el cuerpo? </a:t>
            </a:r>
          </a:p>
          <a:p>
            <a:pPr algn="ctr"/>
            <a:endParaRPr lang="es-ES" sz="2400" dirty="0">
              <a:solidFill>
                <a:schemeClr val="tx1"/>
              </a:solidFill>
            </a:endParaRPr>
          </a:p>
          <a:p>
            <a:pPr algn="ctr"/>
            <a:r>
              <a:rPr lang="es-ES" sz="2400" dirty="0">
                <a:solidFill>
                  <a:srgbClr val="FF0000"/>
                </a:solidFill>
              </a:rPr>
              <a:t>¡Exactamente – Nada!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55" y="2658658"/>
            <a:ext cx="1524000" cy="1014153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55" y="4296275"/>
            <a:ext cx="1524000" cy="762000"/>
          </a:xfrm>
          <a:prstGeom prst="rect">
            <a:avLst/>
          </a:prstGeom>
        </p:spPr>
      </p:pic>
      <p:cxnSp>
        <p:nvCxnSpPr>
          <p:cNvPr id="10" name="9 Conector recto de flecha"/>
          <p:cNvCxnSpPr/>
          <p:nvPr/>
        </p:nvCxnSpPr>
        <p:spPr>
          <a:xfrm flipV="1">
            <a:off x="4569098" y="3133731"/>
            <a:ext cx="1243584" cy="1926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4569098" y="4315948"/>
            <a:ext cx="1243584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98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96655" y="2044464"/>
            <a:ext cx="3995858" cy="2297311"/>
          </a:xfrm>
        </p:spPr>
        <p:txBody>
          <a:bodyPr anchor="t" anchorCtr="0"/>
          <a:lstStyle/>
          <a:p>
            <a:r>
              <a:rPr lang="es-E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Premio Nobel 2016:</a:t>
            </a:r>
            <a:b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palabra autofagia, que proviene del griego, significa "comerse a sí mismo". Se trata de un proceso esencial para la renovación celular.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542790" y="289371"/>
            <a:ext cx="5956662" cy="10194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el no comer, está la vida</a:t>
            </a:r>
          </a:p>
          <a:p>
            <a:pPr algn="ctr"/>
            <a:r>
              <a:rPr lang="es-CO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(Autofagia)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05" y="2116523"/>
            <a:ext cx="2153194" cy="21531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419" y="2021390"/>
            <a:ext cx="2482580" cy="2343458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208505" y="4269716"/>
            <a:ext cx="2011678" cy="4228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Yoshinori</a:t>
            </a:r>
            <a:r>
              <a:rPr lang="es-CO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Osumi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3024374" y="5268433"/>
            <a:ext cx="4993494" cy="8540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¡Ayunar es vida, hasta rejuvenecerse y</a:t>
            </a:r>
          </a:p>
          <a:p>
            <a:pPr algn="ctr"/>
            <a:r>
              <a:rPr lang="es-CO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comer es la muerte programada!</a:t>
            </a:r>
          </a:p>
        </p:txBody>
      </p:sp>
    </p:spTree>
    <p:extLst>
      <p:ext uri="{BB962C8B-B14F-4D97-AF65-F5344CB8AC3E}">
        <p14:creationId xmlns:p14="http://schemas.microsoft.com/office/powerpoint/2010/main" val="135840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42" y="2074087"/>
            <a:ext cx="4073249" cy="3200410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077717" y="563007"/>
            <a:ext cx="5063024" cy="6467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Destrucción del mito “Kcal”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90490" y="3034806"/>
            <a:ext cx="4918739" cy="12789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Font typeface="Arial" pitchFamily="34" charset="0"/>
              <a:buNone/>
            </a:pPr>
            <a:r>
              <a:rPr lang="es-C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Recomendación de los Nutriólogos:</a:t>
            </a:r>
          </a:p>
          <a:p>
            <a:pPr marL="0" lvl="1" indent="0" algn="ctr">
              <a:buFont typeface="Arial" pitchFamily="34" charset="0"/>
              <a:buNone/>
            </a:pP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>
              <a:buFont typeface="Arial" pitchFamily="34" charset="0"/>
              <a:buNone/>
            </a:pPr>
            <a:r>
              <a:rPr lang="es-CO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 – 2500 Kcal/día </a:t>
            </a:r>
          </a:p>
          <a:p>
            <a:pPr marL="11430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8674" y="500833"/>
            <a:ext cx="7837714" cy="610246"/>
          </a:xfrm>
        </p:spPr>
        <p:txBody>
          <a:bodyPr>
            <a:noAutofit/>
          </a:bodyPr>
          <a:lstStyle/>
          <a:p>
            <a:pPr algn="ctr"/>
            <a:r>
              <a:rPr lang="es-CO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Transferencia de calor en el cuerpo humano</a:t>
            </a:r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410475" y="1687377"/>
            <a:ext cx="6471588" cy="3513816"/>
          </a:xfrm>
        </p:spPr>
        <p:txBody>
          <a:bodyPr>
            <a:normAutofit lnSpcReduction="10000"/>
          </a:bodyPr>
          <a:lstStyle/>
          <a:p>
            <a:pPr marL="0" lvl="1" indent="0" algn="just">
              <a:buNone/>
            </a:pPr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Usando la siguiente fórmula para la transferencia de calor.</a:t>
            </a:r>
          </a:p>
          <a:p>
            <a:pPr marL="0" lvl="1" indent="0" algn="just">
              <a:buNone/>
            </a:pPr>
            <a:endParaRPr lang="es-C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297180" algn="ctr">
              <a:buNone/>
            </a:pPr>
            <a:r>
              <a:rPr lang="es-CO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«Newton: Q. = k • A • (</a:t>
            </a:r>
            <a:r>
              <a:rPr lang="de-DE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s-CO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Piel – </a:t>
            </a:r>
            <a:r>
              <a:rPr lang="de-DE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s-CO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Ambiente)» </a:t>
            </a:r>
          </a:p>
          <a:p>
            <a:pPr marL="70866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CO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s-CO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Emisión de calor de una </a:t>
            </a:r>
            <a:r>
              <a:rPr lang="es-CO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 dormida aprox. 5 W/ m²x K (</a:t>
            </a:r>
            <a:r>
              <a:rPr lang="en-US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UNE-EN ISO 7730:2006)</a:t>
            </a:r>
          </a:p>
          <a:p>
            <a:pPr marL="70866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CO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CO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el área de la piel aprox. 2m²</a:t>
            </a:r>
          </a:p>
          <a:p>
            <a:pPr marL="70866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s-CO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Piel – </a:t>
            </a:r>
            <a:r>
              <a:rPr lang="de-DE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s-CO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Ambiente </a:t>
            </a:r>
            <a:r>
              <a:rPr lang="es-CO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Diferencia de la temperatura, aprox. 10 K </a:t>
            </a:r>
          </a:p>
          <a:p>
            <a:pPr marL="70866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 = </a:t>
            </a:r>
            <a:r>
              <a:rPr lang="es-CO" sz="15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 Kcal/Día</a:t>
            </a:r>
          </a:p>
          <a:p>
            <a:pPr marL="70866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600"/>
              </a:spcBef>
              <a:buNone/>
            </a:pPr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Pero nuestro cuerpo es como una máquina, comparando con un automóvil, solamente 20% se usa, el resto es </a:t>
            </a:r>
            <a:r>
              <a:rPr lang="es-CO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 (emisión) de calor</a:t>
            </a:r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59" y="1425987"/>
            <a:ext cx="3539296" cy="4184760"/>
          </a:xfrm>
          <a:prstGeom prst="rect">
            <a:avLst/>
          </a:prstGeom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869194" y="5175794"/>
            <a:ext cx="6664369" cy="1211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600"/>
              </a:spcBef>
              <a:buFont typeface="Arial" pitchFamily="34" charset="0"/>
              <a:buNone/>
            </a:pPr>
            <a:r>
              <a:rPr lang="es-CO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¡2500 Kcal (persona dormida)!</a:t>
            </a:r>
          </a:p>
          <a:p>
            <a:pPr marL="0" lvl="1" indent="0" algn="ctr">
              <a:spcBef>
                <a:spcPts val="600"/>
              </a:spcBef>
              <a:buFont typeface="Arial" pitchFamily="34" charset="0"/>
              <a:buNone/>
            </a:pPr>
            <a:endParaRPr lang="es-CO" sz="24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>
              <a:spcBef>
                <a:spcPts val="600"/>
              </a:spcBef>
              <a:buFont typeface="Arial" pitchFamily="34" charset="0"/>
              <a:buNone/>
            </a:pPr>
            <a:r>
              <a:rPr lang="es-CO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¡¿¡Estado normal serán </a:t>
            </a:r>
            <a:r>
              <a:rPr lang="es-CO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7500 Kcal! </a:t>
            </a:r>
            <a:r>
              <a:rPr lang="es-CO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(aprox. 3 veces más)!?!</a:t>
            </a:r>
            <a:endParaRPr lang="es-CO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624082" y="224048"/>
            <a:ext cx="8074467" cy="12325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>
              <a:spcBef>
                <a:spcPct val="0"/>
              </a:spcBef>
            </a:pPr>
            <a:r>
              <a:rPr lang="es-CO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¡Estudio Real!</a:t>
            </a:r>
          </a:p>
          <a:p>
            <a:pPr marL="0" lvl="1" algn="ctr" defTabSz="914400">
              <a:spcBef>
                <a:spcPct val="0"/>
              </a:spcBef>
            </a:pPr>
            <a:r>
              <a:rPr lang="es-CO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3600" dirty="0">
                <a:latin typeface="Times New Roman" pitchFamily="18" charset="0"/>
                <a:cs typeface="Times New Roman" pitchFamily="18" charset="0"/>
              </a:rPr>
              <a:t>Universidad de </a:t>
            </a:r>
            <a:r>
              <a:rPr lang="es-CO" sz="3600" dirty="0" err="1">
                <a:latin typeface="Times New Roman" pitchFamily="18" charset="0"/>
                <a:cs typeface="Times New Roman" pitchFamily="18" charset="0"/>
              </a:rPr>
              <a:t>Saarbrücken</a:t>
            </a:r>
            <a:r>
              <a:rPr lang="es-CO" sz="3600" dirty="0">
                <a:latin typeface="Times New Roman" pitchFamily="18" charset="0"/>
                <a:cs typeface="Times New Roman" pitchFamily="18" charset="0"/>
              </a:rPr>
              <a:t> en Alemania</a:t>
            </a:r>
          </a:p>
          <a:p>
            <a:pPr algn="ctr"/>
            <a:endParaRPr lang="es-CO" sz="36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2870174" y="5095268"/>
            <a:ext cx="5582279" cy="123257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600"/>
              </a:spcBef>
              <a:buNone/>
            </a:pPr>
            <a:r>
              <a:rPr lang="es-CO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¡25000 kcal/día!</a:t>
            </a:r>
          </a:p>
          <a:p>
            <a:pPr marL="0" lvl="1" indent="0" algn="ctr">
              <a:spcBef>
                <a:spcPts val="600"/>
              </a:spcBef>
              <a:buNone/>
            </a:pPr>
            <a:r>
              <a:rPr lang="es-CO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x mas de la recomendación</a:t>
            </a:r>
          </a:p>
          <a:p>
            <a:pPr marL="0" lvl="1" indent="0" algn="ctr">
              <a:spcBef>
                <a:spcPts val="0"/>
              </a:spcBef>
              <a:buNone/>
            </a:pPr>
            <a:endParaRPr lang="es-CO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4E2C9B-4CCE-478B-9501-03FBCF13F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133" y="1829767"/>
            <a:ext cx="3868363" cy="289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8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8F8A5BC-528D-447C-90C6-7F0DF89F30DA}"/>
              </a:ext>
            </a:extLst>
          </p:cNvPr>
          <p:cNvSpPr txBox="1">
            <a:spLocks/>
          </p:cNvSpPr>
          <p:nvPr/>
        </p:nvSpPr>
        <p:spPr>
          <a:xfrm>
            <a:off x="2951600" y="1077260"/>
            <a:ext cx="5132919" cy="9694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>
              <a:spcBef>
                <a:spcPct val="0"/>
              </a:spcBef>
            </a:pPr>
            <a:r>
              <a:rPr lang="es-CO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¡Mito Nutrición!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89FB23-F880-4F74-BE7C-B36FD480C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36" y="2401633"/>
            <a:ext cx="4073249" cy="320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4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49965" y="388044"/>
            <a:ext cx="4135497" cy="670048"/>
          </a:xfrm>
        </p:spPr>
        <p:txBody>
          <a:bodyPr/>
          <a:lstStyle/>
          <a:p>
            <a:r>
              <a:rPr lang="es-419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debo hacer ahora?</a:t>
            </a:r>
            <a:endParaRPr lang="es-PE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49" y="1613666"/>
            <a:ext cx="4392928" cy="36833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80" y="1521688"/>
            <a:ext cx="8079266" cy="38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0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166" y="260531"/>
            <a:ext cx="6522595" cy="6318182"/>
          </a:xfrm>
          <a:prstGeom prst="rect">
            <a:avLst/>
          </a:prstGeom>
        </p:spPr>
      </p:pic>
      <p:sp>
        <p:nvSpPr>
          <p:cNvPr id="4" name="Cuadro de texto 2"/>
          <p:cNvSpPr txBox="1">
            <a:spLocks noChangeArrowheads="1"/>
          </p:cNvSpPr>
          <p:nvPr/>
        </p:nvSpPr>
        <p:spPr bwMode="auto">
          <a:xfrm>
            <a:off x="2325131" y="4885895"/>
            <a:ext cx="6518630" cy="186974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s-EC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"Para encontrar la verdad, duda de todas las escrituras, tradiciones y doctrinas, duda de todo el contenido de tu mente y finalmente duda de tus sentidos.“ - </a:t>
            </a:r>
            <a:r>
              <a:rPr kumimoji="0" lang="es-EC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Buddha</a:t>
            </a:r>
          </a:p>
        </p:txBody>
      </p:sp>
    </p:spTree>
    <p:extLst>
      <p:ext uri="{BB962C8B-B14F-4D97-AF65-F5344CB8AC3E}">
        <p14:creationId xmlns:p14="http://schemas.microsoft.com/office/powerpoint/2010/main" val="170116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893932" y="451681"/>
            <a:ext cx="5685640" cy="769734"/>
          </a:xfrm>
        </p:spPr>
        <p:txBody>
          <a:bodyPr/>
          <a:lstStyle/>
          <a:p>
            <a:pPr algn="ctr"/>
            <a:r>
              <a:rPr lang="es-CO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Gracias por su atención</a:t>
            </a:r>
            <a:endParaRPr lang="en-US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250" y="1565753"/>
            <a:ext cx="3197003" cy="3197003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419169" y="5107094"/>
            <a:ext cx="6635164" cy="13590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s-CO" sz="2800" b="1" dirty="0">
                <a:solidFill>
                  <a:schemeClr val="accent6"/>
                </a:solidFill>
              </a:rPr>
              <a:t>Correo:</a:t>
            </a:r>
            <a:r>
              <a:rPr lang="es-CO" sz="2800" dirty="0">
                <a:solidFill>
                  <a:srgbClr val="FF0000"/>
                </a:solidFill>
              </a:rPr>
              <a:t> 		</a:t>
            </a:r>
            <a:r>
              <a:rPr lang="es-CO" sz="2800" dirty="0">
                <a:solidFill>
                  <a:schemeClr val="accent6"/>
                </a:solidFill>
              </a:rPr>
              <a:t>witte_markus@hotmail.com</a:t>
            </a:r>
            <a:endParaRPr lang="es-CO" sz="2800" dirty="0">
              <a:solidFill>
                <a:schemeClr val="accent6"/>
              </a:solidFill>
              <a:hlinkClick r:id="rId3"/>
            </a:endParaRPr>
          </a:p>
          <a:p>
            <a:pPr>
              <a:spcAft>
                <a:spcPts val="600"/>
              </a:spcAft>
            </a:pPr>
            <a:r>
              <a:rPr lang="es-CO" sz="2800" b="1" dirty="0">
                <a:solidFill>
                  <a:schemeClr val="accent6"/>
                </a:solidFill>
              </a:rPr>
              <a:t>WhatsApp:</a:t>
            </a:r>
            <a:r>
              <a:rPr lang="es-CO" sz="2800" dirty="0">
                <a:solidFill>
                  <a:srgbClr val="FF0000"/>
                </a:solidFill>
              </a:rPr>
              <a:t> 	</a:t>
            </a:r>
            <a:r>
              <a:rPr lang="es-CO" sz="2800" dirty="0">
                <a:solidFill>
                  <a:schemeClr val="accent6"/>
                </a:solidFill>
              </a:rPr>
              <a:t>+57 310 351 9269</a:t>
            </a:r>
          </a:p>
          <a:p>
            <a:pPr>
              <a:spcAft>
                <a:spcPts val="600"/>
              </a:spcAft>
            </a:pPr>
            <a:r>
              <a:rPr lang="es-CO" sz="2800" b="1" dirty="0">
                <a:solidFill>
                  <a:schemeClr val="accent6"/>
                </a:solidFill>
              </a:rPr>
              <a:t>Facebook: 	</a:t>
            </a:r>
            <a:r>
              <a:rPr lang="es-CO" sz="2800" dirty="0" err="1">
                <a:solidFill>
                  <a:schemeClr val="accent6"/>
                </a:solidFill>
              </a:rPr>
              <a:t>Markus</a:t>
            </a:r>
            <a:r>
              <a:rPr lang="es-CO" sz="2800" dirty="0">
                <a:solidFill>
                  <a:schemeClr val="accent6"/>
                </a:solidFill>
              </a:rPr>
              <a:t> </a:t>
            </a:r>
            <a:r>
              <a:rPr lang="es-CO" sz="2800" dirty="0" err="1">
                <a:solidFill>
                  <a:schemeClr val="accent6"/>
                </a:solidFill>
              </a:rPr>
              <a:t>Witte</a:t>
            </a:r>
            <a:r>
              <a:rPr lang="es-CO" sz="2800" dirty="0">
                <a:solidFill>
                  <a:schemeClr val="accent6"/>
                </a:solidFill>
              </a:rPr>
              <a:t> (Seminarios/Retiros)</a:t>
            </a:r>
          </a:p>
        </p:txBody>
      </p:sp>
    </p:spTree>
    <p:extLst>
      <p:ext uri="{BB962C8B-B14F-4D97-AF65-F5344CB8AC3E}">
        <p14:creationId xmlns:p14="http://schemas.microsoft.com/office/powerpoint/2010/main" val="152290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11953</TotalTime>
  <Words>1338</Words>
  <Application>Microsoft Office PowerPoint</Application>
  <PresentationFormat>Panorámica</PresentationFormat>
  <Paragraphs>205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8" baseType="lpstr">
      <vt:lpstr>Arial</vt:lpstr>
      <vt:lpstr>Arial Black</vt:lpstr>
      <vt:lpstr>Calibri</vt:lpstr>
      <vt:lpstr>Cambria</vt:lpstr>
      <vt:lpstr>Times New Roman</vt:lpstr>
      <vt:lpstr>Wingdings</vt:lpstr>
      <vt:lpstr>Adyacencia</vt:lpstr>
      <vt:lpstr>Alimento del Alma (La adicción de comer)</vt:lpstr>
      <vt:lpstr>Presentación de PowerPoint</vt:lpstr>
      <vt:lpstr>Presentación</vt:lpstr>
      <vt:lpstr>Cuerpo Entero (Humano)</vt:lpstr>
      <vt:lpstr>Distancia entre el Núcleo y los Electronos</vt:lpstr>
      <vt:lpstr>Investigaciones del químico Klaus Volkamer sobre el área sutil a base de experimentos de peso.</vt:lpstr>
      <vt:lpstr>Presentación de PowerPoint</vt:lpstr>
      <vt:lpstr>La Muerte o dejar el vestido llamado cuerpo</vt:lpstr>
      <vt:lpstr>¿Quien o que mantiene vivo al cuerpo?</vt:lpstr>
      <vt:lpstr>¿Qué es el aliento de la vida?</vt:lpstr>
      <vt:lpstr>Presentación de PowerPoint</vt:lpstr>
      <vt:lpstr>“Como es arriba es abajo”  Hermes Trismegisto</vt:lpstr>
      <vt:lpstr>Presentación de PowerPoint</vt:lpstr>
      <vt:lpstr>Energía = Información</vt:lpstr>
      <vt:lpstr>Presentación de PowerPoint</vt:lpstr>
      <vt:lpstr>Presentación de PowerPoint</vt:lpstr>
      <vt:lpstr>La Terapia remota a traves de la sangre (Dr. Dieter Schneider)</vt:lpstr>
      <vt:lpstr>Telecomunicación de fármacos con las ondas escalares (Prof. Konstantin Meyl)</vt:lpstr>
      <vt:lpstr>La Medicina Espacial  (INAKARB)</vt:lpstr>
      <vt:lpstr>Presentación de PowerPoint</vt:lpstr>
      <vt:lpstr>¿Qué es una adicción?</vt:lpstr>
      <vt:lpstr>¿Por qué comemos?</vt:lpstr>
      <vt:lpstr>Presentación de PowerPoint</vt:lpstr>
      <vt:lpstr>¿Alimento o Estimulante?</vt:lpstr>
      <vt:lpstr>Presentación de PowerPoint</vt:lpstr>
      <vt:lpstr>Presentación de PowerPoint</vt:lpstr>
      <vt:lpstr>Presentación de PowerPoint</vt:lpstr>
      <vt:lpstr>La Mente o el Pensador</vt:lpstr>
      <vt:lpstr>Presentación de PowerPoint</vt:lpstr>
      <vt:lpstr>¿Por qué creemos una mentira?</vt:lpstr>
      <vt:lpstr>Presentación de PowerPoint</vt:lpstr>
      <vt:lpstr>Conclusión</vt:lpstr>
      <vt:lpstr>El Azúcar</vt:lpstr>
      <vt:lpstr>Premio Nobel 2016:  La palabra autofagia, que proviene del griego, significa "comerse a sí mismo". Se trata de un proceso esencial para la renovación celular.</vt:lpstr>
      <vt:lpstr>Presentación de PowerPoint</vt:lpstr>
      <vt:lpstr>Transferencia de calor en el cuerpo humano</vt:lpstr>
      <vt:lpstr>Presentación de PowerPoint</vt:lpstr>
      <vt:lpstr>Presentación de PowerPoint</vt:lpstr>
      <vt:lpstr>Que debo hacer ahora?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Cual es la verdadera fuente de la vida!</dc:title>
  <dc:creator>Carmen</dc:creator>
  <cp:lastModifiedBy>ADMIN-PC</cp:lastModifiedBy>
  <cp:revision>590</cp:revision>
  <dcterms:created xsi:type="dcterms:W3CDTF">2016-09-16T00:53:45Z</dcterms:created>
  <dcterms:modified xsi:type="dcterms:W3CDTF">2019-08-15T13:39:31Z</dcterms:modified>
</cp:coreProperties>
</file>