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1" r:id="rId5"/>
    <p:sldId id="260" r:id="rId6"/>
    <p:sldId id="354" r:id="rId7"/>
    <p:sldId id="262" r:id="rId8"/>
    <p:sldId id="263" r:id="rId9"/>
    <p:sldId id="265" r:id="rId10"/>
    <p:sldId id="266" r:id="rId11"/>
    <p:sldId id="267" r:id="rId12"/>
    <p:sldId id="268" r:id="rId13"/>
    <p:sldId id="347" r:id="rId14"/>
    <p:sldId id="269" r:id="rId15"/>
    <p:sldId id="270" r:id="rId16"/>
    <p:sldId id="272" r:id="rId17"/>
    <p:sldId id="274" r:id="rId18"/>
    <p:sldId id="275" r:id="rId19"/>
    <p:sldId id="276" r:id="rId20"/>
    <p:sldId id="277" r:id="rId21"/>
    <p:sldId id="278" r:id="rId22"/>
    <p:sldId id="280" r:id="rId23"/>
    <p:sldId id="281" r:id="rId24"/>
    <p:sldId id="282" r:id="rId25"/>
    <p:sldId id="285" r:id="rId26"/>
    <p:sldId id="286" r:id="rId27"/>
    <p:sldId id="287" r:id="rId28"/>
    <p:sldId id="288" r:id="rId29"/>
    <p:sldId id="339" r:id="rId30"/>
    <p:sldId id="291" r:id="rId31"/>
    <p:sldId id="290" r:id="rId32"/>
    <p:sldId id="340" r:id="rId33"/>
    <p:sldId id="292" r:id="rId34"/>
    <p:sldId id="295" r:id="rId35"/>
    <p:sldId id="343" r:id="rId36"/>
    <p:sldId id="297" r:id="rId37"/>
    <p:sldId id="296" r:id="rId38"/>
    <p:sldId id="345" r:id="rId39"/>
    <p:sldId id="298" r:id="rId40"/>
    <p:sldId id="299" r:id="rId41"/>
    <p:sldId id="301" r:id="rId42"/>
    <p:sldId id="302" r:id="rId43"/>
    <p:sldId id="305" r:id="rId44"/>
    <p:sldId id="304" r:id="rId45"/>
    <p:sldId id="307" r:id="rId46"/>
    <p:sldId id="308" r:id="rId47"/>
    <p:sldId id="309" r:id="rId48"/>
    <p:sldId id="319" r:id="rId49"/>
    <p:sldId id="318" r:id="rId50"/>
    <p:sldId id="348" r:id="rId51"/>
    <p:sldId id="349" r:id="rId52"/>
    <p:sldId id="353" r:id="rId53"/>
    <p:sldId id="317" r:id="rId54"/>
    <p:sldId id="311" r:id="rId55"/>
    <p:sldId id="310" r:id="rId56"/>
    <p:sldId id="321" r:id="rId57"/>
    <p:sldId id="320" r:id="rId58"/>
    <p:sldId id="322" r:id="rId59"/>
    <p:sldId id="326" r:id="rId60"/>
    <p:sldId id="328" r:id="rId61"/>
    <p:sldId id="330" r:id="rId62"/>
    <p:sldId id="331" r:id="rId63"/>
    <p:sldId id="332" r:id="rId64"/>
    <p:sldId id="335" r:id="rId65"/>
    <p:sldId id="334" r:id="rId66"/>
    <p:sldId id="336" r:id="rId67"/>
    <p:sldId id="337" r:id="rId68"/>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77" d="100"/>
          <a:sy n="77" d="100"/>
        </p:scale>
        <p:origin x="49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6D99BA-2EF4-484F-817A-D2EFCF3D99E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20137176-0751-4A18-B1EE-70D725AFD9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03B7FA91-2B19-42BC-9FDB-07EBF5104F84}"/>
              </a:ext>
            </a:extLst>
          </p:cNvPr>
          <p:cNvSpPr>
            <a:spLocks noGrp="1"/>
          </p:cNvSpPr>
          <p:nvPr>
            <p:ph type="dt" sz="half" idx="10"/>
          </p:nvPr>
        </p:nvSpPr>
        <p:spPr/>
        <p:txBody>
          <a:bodyPr/>
          <a:lstStyle/>
          <a:p>
            <a:fld id="{8FF5695A-027D-47AF-A0E0-C27DA999A6EE}" type="datetimeFigureOut">
              <a:rPr lang="es-CO" smtClean="0"/>
              <a:t>29/03/2019</a:t>
            </a:fld>
            <a:endParaRPr lang="es-CO"/>
          </a:p>
        </p:txBody>
      </p:sp>
      <p:sp>
        <p:nvSpPr>
          <p:cNvPr id="5" name="Marcador de pie de página 4">
            <a:extLst>
              <a:ext uri="{FF2B5EF4-FFF2-40B4-BE49-F238E27FC236}">
                <a16:creationId xmlns:a16="http://schemas.microsoft.com/office/drawing/2014/main" id="{DAEDB7E4-A356-4A69-8AD2-05D86D0C88C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571D91F-BCA9-49E4-A3DC-F2063D987E05}"/>
              </a:ext>
            </a:extLst>
          </p:cNvPr>
          <p:cNvSpPr>
            <a:spLocks noGrp="1"/>
          </p:cNvSpPr>
          <p:nvPr>
            <p:ph type="sldNum" sz="quarter" idx="12"/>
          </p:nvPr>
        </p:nvSpPr>
        <p:spPr/>
        <p:txBody>
          <a:bodyPr/>
          <a:lstStyle/>
          <a:p>
            <a:fld id="{955592C9-38D2-4EB5-A709-752AAF6185E9}" type="slidenum">
              <a:rPr lang="es-CO" smtClean="0"/>
              <a:t>‹Nº›</a:t>
            </a:fld>
            <a:endParaRPr lang="es-CO"/>
          </a:p>
        </p:txBody>
      </p:sp>
    </p:spTree>
    <p:extLst>
      <p:ext uri="{BB962C8B-B14F-4D97-AF65-F5344CB8AC3E}">
        <p14:creationId xmlns:p14="http://schemas.microsoft.com/office/powerpoint/2010/main" val="3574951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8565F4-3A5F-4CF8-B932-20E6FAAAD53A}"/>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A5844C2-6125-403B-9862-8E7D4BA1770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7B03290-7206-492A-A218-78A57EB10388}"/>
              </a:ext>
            </a:extLst>
          </p:cNvPr>
          <p:cNvSpPr>
            <a:spLocks noGrp="1"/>
          </p:cNvSpPr>
          <p:nvPr>
            <p:ph type="dt" sz="half" idx="10"/>
          </p:nvPr>
        </p:nvSpPr>
        <p:spPr/>
        <p:txBody>
          <a:bodyPr/>
          <a:lstStyle/>
          <a:p>
            <a:fld id="{8FF5695A-027D-47AF-A0E0-C27DA999A6EE}" type="datetimeFigureOut">
              <a:rPr lang="es-CO" smtClean="0"/>
              <a:t>29/03/2019</a:t>
            </a:fld>
            <a:endParaRPr lang="es-CO"/>
          </a:p>
        </p:txBody>
      </p:sp>
      <p:sp>
        <p:nvSpPr>
          <p:cNvPr id="5" name="Marcador de pie de página 4">
            <a:extLst>
              <a:ext uri="{FF2B5EF4-FFF2-40B4-BE49-F238E27FC236}">
                <a16:creationId xmlns:a16="http://schemas.microsoft.com/office/drawing/2014/main" id="{BC16F2A6-C6A5-4D9E-B533-AAB6EEFE9FA2}"/>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ABC72DA-0F48-49F5-AF70-C757000082BD}"/>
              </a:ext>
            </a:extLst>
          </p:cNvPr>
          <p:cNvSpPr>
            <a:spLocks noGrp="1"/>
          </p:cNvSpPr>
          <p:nvPr>
            <p:ph type="sldNum" sz="quarter" idx="12"/>
          </p:nvPr>
        </p:nvSpPr>
        <p:spPr/>
        <p:txBody>
          <a:bodyPr/>
          <a:lstStyle/>
          <a:p>
            <a:fld id="{955592C9-38D2-4EB5-A709-752AAF6185E9}" type="slidenum">
              <a:rPr lang="es-CO" smtClean="0"/>
              <a:t>‹Nº›</a:t>
            </a:fld>
            <a:endParaRPr lang="es-CO"/>
          </a:p>
        </p:txBody>
      </p:sp>
    </p:spTree>
    <p:extLst>
      <p:ext uri="{BB962C8B-B14F-4D97-AF65-F5344CB8AC3E}">
        <p14:creationId xmlns:p14="http://schemas.microsoft.com/office/powerpoint/2010/main" val="71501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414406-E030-43EB-B047-6ECAC44E039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BE7177AC-28FB-4365-892F-D4E47E418C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6E4EA63-1980-4055-9580-71C0EEF09B32}"/>
              </a:ext>
            </a:extLst>
          </p:cNvPr>
          <p:cNvSpPr>
            <a:spLocks noGrp="1"/>
          </p:cNvSpPr>
          <p:nvPr>
            <p:ph type="dt" sz="half" idx="10"/>
          </p:nvPr>
        </p:nvSpPr>
        <p:spPr/>
        <p:txBody>
          <a:bodyPr/>
          <a:lstStyle/>
          <a:p>
            <a:fld id="{8FF5695A-027D-47AF-A0E0-C27DA999A6EE}" type="datetimeFigureOut">
              <a:rPr lang="es-CO" smtClean="0"/>
              <a:t>29/03/2019</a:t>
            </a:fld>
            <a:endParaRPr lang="es-CO"/>
          </a:p>
        </p:txBody>
      </p:sp>
      <p:sp>
        <p:nvSpPr>
          <p:cNvPr id="5" name="Marcador de pie de página 4">
            <a:extLst>
              <a:ext uri="{FF2B5EF4-FFF2-40B4-BE49-F238E27FC236}">
                <a16:creationId xmlns:a16="http://schemas.microsoft.com/office/drawing/2014/main" id="{C7F543F1-C52B-4CB0-A8E4-000CAC69636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B7E5956B-149B-45A6-9085-1310E6A21D85}"/>
              </a:ext>
            </a:extLst>
          </p:cNvPr>
          <p:cNvSpPr>
            <a:spLocks noGrp="1"/>
          </p:cNvSpPr>
          <p:nvPr>
            <p:ph type="sldNum" sz="quarter" idx="12"/>
          </p:nvPr>
        </p:nvSpPr>
        <p:spPr/>
        <p:txBody>
          <a:bodyPr/>
          <a:lstStyle/>
          <a:p>
            <a:fld id="{955592C9-38D2-4EB5-A709-752AAF6185E9}" type="slidenum">
              <a:rPr lang="es-CO" smtClean="0"/>
              <a:t>‹Nº›</a:t>
            </a:fld>
            <a:endParaRPr lang="es-CO"/>
          </a:p>
        </p:txBody>
      </p:sp>
    </p:spTree>
    <p:extLst>
      <p:ext uri="{BB962C8B-B14F-4D97-AF65-F5344CB8AC3E}">
        <p14:creationId xmlns:p14="http://schemas.microsoft.com/office/powerpoint/2010/main" val="2610464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73BF0C-D803-4384-9DE6-1498489E0F0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F30C06F1-BE3F-4248-ACC1-241FA87726B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1F7B41A6-86AB-49BF-9599-5FAF869D3D1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9FB1124E-A21F-4D96-B93D-809A407BBE6A}"/>
              </a:ext>
            </a:extLst>
          </p:cNvPr>
          <p:cNvSpPr>
            <a:spLocks noGrp="1"/>
          </p:cNvSpPr>
          <p:nvPr>
            <p:ph type="dt" sz="half" idx="10"/>
          </p:nvPr>
        </p:nvSpPr>
        <p:spPr/>
        <p:txBody>
          <a:bodyPr/>
          <a:lstStyle/>
          <a:p>
            <a:fld id="{8FF5695A-027D-47AF-A0E0-C27DA999A6EE}" type="datetimeFigureOut">
              <a:rPr lang="es-CO" smtClean="0"/>
              <a:t>29/03/2019</a:t>
            </a:fld>
            <a:endParaRPr lang="es-CO"/>
          </a:p>
        </p:txBody>
      </p:sp>
      <p:sp>
        <p:nvSpPr>
          <p:cNvPr id="6" name="Marcador de pie de página 5">
            <a:extLst>
              <a:ext uri="{FF2B5EF4-FFF2-40B4-BE49-F238E27FC236}">
                <a16:creationId xmlns:a16="http://schemas.microsoft.com/office/drawing/2014/main" id="{98DE29DE-6B5A-4421-A38C-FDADEF350F8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2B5ECCDC-4069-428D-9C2E-EA74262AEBA7}"/>
              </a:ext>
            </a:extLst>
          </p:cNvPr>
          <p:cNvSpPr>
            <a:spLocks noGrp="1"/>
          </p:cNvSpPr>
          <p:nvPr>
            <p:ph type="sldNum" sz="quarter" idx="12"/>
          </p:nvPr>
        </p:nvSpPr>
        <p:spPr/>
        <p:txBody>
          <a:bodyPr/>
          <a:lstStyle/>
          <a:p>
            <a:fld id="{955592C9-38D2-4EB5-A709-752AAF6185E9}" type="slidenum">
              <a:rPr lang="es-CO" smtClean="0"/>
              <a:t>‹Nº›</a:t>
            </a:fld>
            <a:endParaRPr lang="es-CO"/>
          </a:p>
        </p:txBody>
      </p:sp>
    </p:spTree>
    <p:extLst>
      <p:ext uri="{BB962C8B-B14F-4D97-AF65-F5344CB8AC3E}">
        <p14:creationId xmlns:p14="http://schemas.microsoft.com/office/powerpoint/2010/main" val="4085881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5B2933-FEF3-4015-B393-FBEDE2EF232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3CD0A0A6-86D8-4ECF-B3B5-2E69F8C94C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7F9C3E2-E283-4796-8776-C04E6B17F3F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C468AF74-EEBF-4C96-87AC-DC0B3CE0C4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1A2C792-7C72-498A-A90F-90A86D2FA07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E276C5D0-6520-4900-93AB-9396CAA8153F}"/>
              </a:ext>
            </a:extLst>
          </p:cNvPr>
          <p:cNvSpPr>
            <a:spLocks noGrp="1"/>
          </p:cNvSpPr>
          <p:nvPr>
            <p:ph type="dt" sz="half" idx="10"/>
          </p:nvPr>
        </p:nvSpPr>
        <p:spPr/>
        <p:txBody>
          <a:bodyPr/>
          <a:lstStyle/>
          <a:p>
            <a:fld id="{8FF5695A-027D-47AF-A0E0-C27DA999A6EE}" type="datetimeFigureOut">
              <a:rPr lang="es-CO" smtClean="0"/>
              <a:t>29/03/2019</a:t>
            </a:fld>
            <a:endParaRPr lang="es-CO"/>
          </a:p>
        </p:txBody>
      </p:sp>
      <p:sp>
        <p:nvSpPr>
          <p:cNvPr id="8" name="Marcador de pie de página 7">
            <a:extLst>
              <a:ext uri="{FF2B5EF4-FFF2-40B4-BE49-F238E27FC236}">
                <a16:creationId xmlns:a16="http://schemas.microsoft.com/office/drawing/2014/main" id="{EBC1BF21-B416-4D5A-9A50-13F1363E6149}"/>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A0A21192-132C-4A4F-8C5C-A94B3312230D}"/>
              </a:ext>
            </a:extLst>
          </p:cNvPr>
          <p:cNvSpPr>
            <a:spLocks noGrp="1"/>
          </p:cNvSpPr>
          <p:nvPr>
            <p:ph type="sldNum" sz="quarter" idx="12"/>
          </p:nvPr>
        </p:nvSpPr>
        <p:spPr/>
        <p:txBody>
          <a:bodyPr/>
          <a:lstStyle/>
          <a:p>
            <a:fld id="{955592C9-38D2-4EB5-A709-752AAF6185E9}" type="slidenum">
              <a:rPr lang="es-CO" smtClean="0"/>
              <a:t>‹Nº›</a:t>
            </a:fld>
            <a:endParaRPr lang="es-CO"/>
          </a:p>
        </p:txBody>
      </p:sp>
    </p:spTree>
    <p:extLst>
      <p:ext uri="{BB962C8B-B14F-4D97-AF65-F5344CB8AC3E}">
        <p14:creationId xmlns:p14="http://schemas.microsoft.com/office/powerpoint/2010/main" val="1811528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CD1A6D-A882-49B0-84FC-685BB1BA771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901188A5-E6FE-4C8F-98B3-F5B2FBB86254}"/>
              </a:ext>
            </a:extLst>
          </p:cNvPr>
          <p:cNvSpPr>
            <a:spLocks noGrp="1"/>
          </p:cNvSpPr>
          <p:nvPr>
            <p:ph type="dt" sz="half" idx="10"/>
          </p:nvPr>
        </p:nvSpPr>
        <p:spPr/>
        <p:txBody>
          <a:bodyPr/>
          <a:lstStyle/>
          <a:p>
            <a:fld id="{8FF5695A-027D-47AF-A0E0-C27DA999A6EE}" type="datetimeFigureOut">
              <a:rPr lang="es-CO" smtClean="0"/>
              <a:t>29/03/2019</a:t>
            </a:fld>
            <a:endParaRPr lang="es-CO"/>
          </a:p>
        </p:txBody>
      </p:sp>
      <p:sp>
        <p:nvSpPr>
          <p:cNvPr id="4" name="Marcador de pie de página 3">
            <a:extLst>
              <a:ext uri="{FF2B5EF4-FFF2-40B4-BE49-F238E27FC236}">
                <a16:creationId xmlns:a16="http://schemas.microsoft.com/office/drawing/2014/main" id="{A0F530B2-E431-423E-8667-D8A806C3FC4F}"/>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9D14928E-A8CB-44EA-BE09-89633BA70090}"/>
              </a:ext>
            </a:extLst>
          </p:cNvPr>
          <p:cNvSpPr>
            <a:spLocks noGrp="1"/>
          </p:cNvSpPr>
          <p:nvPr>
            <p:ph type="sldNum" sz="quarter" idx="12"/>
          </p:nvPr>
        </p:nvSpPr>
        <p:spPr/>
        <p:txBody>
          <a:bodyPr/>
          <a:lstStyle/>
          <a:p>
            <a:fld id="{955592C9-38D2-4EB5-A709-752AAF6185E9}" type="slidenum">
              <a:rPr lang="es-CO" smtClean="0"/>
              <a:t>‹Nº›</a:t>
            </a:fld>
            <a:endParaRPr lang="es-CO"/>
          </a:p>
        </p:txBody>
      </p:sp>
    </p:spTree>
    <p:extLst>
      <p:ext uri="{BB962C8B-B14F-4D97-AF65-F5344CB8AC3E}">
        <p14:creationId xmlns:p14="http://schemas.microsoft.com/office/powerpoint/2010/main" val="1140053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CE17EB5-C7FE-4BBB-A201-F2569FCF8200}"/>
              </a:ext>
            </a:extLst>
          </p:cNvPr>
          <p:cNvSpPr>
            <a:spLocks noGrp="1"/>
          </p:cNvSpPr>
          <p:nvPr>
            <p:ph type="dt" sz="half" idx="10"/>
          </p:nvPr>
        </p:nvSpPr>
        <p:spPr/>
        <p:txBody>
          <a:bodyPr/>
          <a:lstStyle/>
          <a:p>
            <a:fld id="{8FF5695A-027D-47AF-A0E0-C27DA999A6EE}" type="datetimeFigureOut">
              <a:rPr lang="es-CO" smtClean="0"/>
              <a:t>29/03/2019</a:t>
            </a:fld>
            <a:endParaRPr lang="es-CO"/>
          </a:p>
        </p:txBody>
      </p:sp>
      <p:sp>
        <p:nvSpPr>
          <p:cNvPr id="3" name="Marcador de pie de página 2">
            <a:extLst>
              <a:ext uri="{FF2B5EF4-FFF2-40B4-BE49-F238E27FC236}">
                <a16:creationId xmlns:a16="http://schemas.microsoft.com/office/drawing/2014/main" id="{296F2BDE-C041-4194-8470-C7CA152D58EA}"/>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477BC30C-936D-4662-811F-37305AAF9D65}"/>
              </a:ext>
            </a:extLst>
          </p:cNvPr>
          <p:cNvSpPr>
            <a:spLocks noGrp="1"/>
          </p:cNvSpPr>
          <p:nvPr>
            <p:ph type="sldNum" sz="quarter" idx="12"/>
          </p:nvPr>
        </p:nvSpPr>
        <p:spPr/>
        <p:txBody>
          <a:bodyPr/>
          <a:lstStyle/>
          <a:p>
            <a:fld id="{955592C9-38D2-4EB5-A709-752AAF6185E9}" type="slidenum">
              <a:rPr lang="es-CO" smtClean="0"/>
              <a:t>‹Nº›</a:t>
            </a:fld>
            <a:endParaRPr lang="es-CO"/>
          </a:p>
        </p:txBody>
      </p:sp>
    </p:spTree>
    <p:extLst>
      <p:ext uri="{BB962C8B-B14F-4D97-AF65-F5344CB8AC3E}">
        <p14:creationId xmlns:p14="http://schemas.microsoft.com/office/powerpoint/2010/main" val="2470577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57FC98-0BC6-450D-BD60-73EE7ADEE82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91985FC-A716-4016-8B43-9AFC0BE119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007347AE-91C3-4EA2-8CC4-E18E3077B6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8C9C753-23F5-4D52-9806-99C31592618E}"/>
              </a:ext>
            </a:extLst>
          </p:cNvPr>
          <p:cNvSpPr>
            <a:spLocks noGrp="1"/>
          </p:cNvSpPr>
          <p:nvPr>
            <p:ph type="dt" sz="half" idx="10"/>
          </p:nvPr>
        </p:nvSpPr>
        <p:spPr/>
        <p:txBody>
          <a:bodyPr/>
          <a:lstStyle/>
          <a:p>
            <a:fld id="{8FF5695A-027D-47AF-A0E0-C27DA999A6EE}" type="datetimeFigureOut">
              <a:rPr lang="es-CO" smtClean="0"/>
              <a:t>29/03/2019</a:t>
            </a:fld>
            <a:endParaRPr lang="es-CO"/>
          </a:p>
        </p:txBody>
      </p:sp>
      <p:sp>
        <p:nvSpPr>
          <p:cNvPr id="6" name="Marcador de pie de página 5">
            <a:extLst>
              <a:ext uri="{FF2B5EF4-FFF2-40B4-BE49-F238E27FC236}">
                <a16:creationId xmlns:a16="http://schemas.microsoft.com/office/drawing/2014/main" id="{B0698870-856E-4230-89DB-3B24E3B1FAC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E0E64A37-EFCC-4A84-90A5-A5C2A8ABE2D7}"/>
              </a:ext>
            </a:extLst>
          </p:cNvPr>
          <p:cNvSpPr>
            <a:spLocks noGrp="1"/>
          </p:cNvSpPr>
          <p:nvPr>
            <p:ph type="sldNum" sz="quarter" idx="12"/>
          </p:nvPr>
        </p:nvSpPr>
        <p:spPr/>
        <p:txBody>
          <a:bodyPr/>
          <a:lstStyle/>
          <a:p>
            <a:fld id="{955592C9-38D2-4EB5-A709-752AAF6185E9}" type="slidenum">
              <a:rPr lang="es-CO" smtClean="0"/>
              <a:t>‹Nº›</a:t>
            </a:fld>
            <a:endParaRPr lang="es-CO"/>
          </a:p>
        </p:txBody>
      </p:sp>
    </p:spTree>
    <p:extLst>
      <p:ext uri="{BB962C8B-B14F-4D97-AF65-F5344CB8AC3E}">
        <p14:creationId xmlns:p14="http://schemas.microsoft.com/office/powerpoint/2010/main" val="297329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E9B11F-A78B-4114-AACF-63E0A910832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58346742-8195-4708-BD78-9DEC07BEE6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786ACBE2-40CC-4553-B39A-3E573D85C9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2D754B7-1A6C-48A0-AFB6-E848E8F15F18}"/>
              </a:ext>
            </a:extLst>
          </p:cNvPr>
          <p:cNvSpPr>
            <a:spLocks noGrp="1"/>
          </p:cNvSpPr>
          <p:nvPr>
            <p:ph type="dt" sz="half" idx="10"/>
          </p:nvPr>
        </p:nvSpPr>
        <p:spPr/>
        <p:txBody>
          <a:bodyPr/>
          <a:lstStyle/>
          <a:p>
            <a:fld id="{8FF5695A-027D-47AF-A0E0-C27DA999A6EE}" type="datetimeFigureOut">
              <a:rPr lang="es-CO" smtClean="0"/>
              <a:t>29/03/2019</a:t>
            </a:fld>
            <a:endParaRPr lang="es-CO"/>
          </a:p>
        </p:txBody>
      </p:sp>
      <p:sp>
        <p:nvSpPr>
          <p:cNvPr id="6" name="Marcador de pie de página 5">
            <a:extLst>
              <a:ext uri="{FF2B5EF4-FFF2-40B4-BE49-F238E27FC236}">
                <a16:creationId xmlns:a16="http://schemas.microsoft.com/office/drawing/2014/main" id="{BA74C8A1-727E-46FC-8E7D-BFC58C949B10}"/>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889328FE-BCD6-4A3B-AD34-0936BFC3EC50}"/>
              </a:ext>
            </a:extLst>
          </p:cNvPr>
          <p:cNvSpPr>
            <a:spLocks noGrp="1"/>
          </p:cNvSpPr>
          <p:nvPr>
            <p:ph type="sldNum" sz="quarter" idx="12"/>
          </p:nvPr>
        </p:nvSpPr>
        <p:spPr/>
        <p:txBody>
          <a:bodyPr/>
          <a:lstStyle/>
          <a:p>
            <a:fld id="{955592C9-38D2-4EB5-A709-752AAF6185E9}" type="slidenum">
              <a:rPr lang="es-CO" smtClean="0"/>
              <a:t>‹Nº›</a:t>
            </a:fld>
            <a:endParaRPr lang="es-CO"/>
          </a:p>
        </p:txBody>
      </p:sp>
    </p:spTree>
    <p:extLst>
      <p:ext uri="{BB962C8B-B14F-4D97-AF65-F5344CB8AC3E}">
        <p14:creationId xmlns:p14="http://schemas.microsoft.com/office/powerpoint/2010/main" val="172039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84E758-634B-42E6-AB20-66CC976F242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BEBC1479-CC7D-4A73-A308-0BDDFDB3D7D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BA3B071-40BE-473E-AE14-2A3C33CD5046}"/>
              </a:ext>
            </a:extLst>
          </p:cNvPr>
          <p:cNvSpPr>
            <a:spLocks noGrp="1"/>
          </p:cNvSpPr>
          <p:nvPr>
            <p:ph type="dt" sz="half" idx="10"/>
          </p:nvPr>
        </p:nvSpPr>
        <p:spPr/>
        <p:txBody>
          <a:bodyPr/>
          <a:lstStyle/>
          <a:p>
            <a:fld id="{8FF5695A-027D-47AF-A0E0-C27DA999A6EE}" type="datetimeFigureOut">
              <a:rPr lang="es-CO" smtClean="0"/>
              <a:t>29/03/2019</a:t>
            </a:fld>
            <a:endParaRPr lang="es-CO"/>
          </a:p>
        </p:txBody>
      </p:sp>
      <p:sp>
        <p:nvSpPr>
          <p:cNvPr id="5" name="Marcador de pie de página 4">
            <a:extLst>
              <a:ext uri="{FF2B5EF4-FFF2-40B4-BE49-F238E27FC236}">
                <a16:creationId xmlns:a16="http://schemas.microsoft.com/office/drawing/2014/main" id="{C1D4924F-B477-4CA0-826B-DD81DD7709F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D561EA4-A0C8-48AE-A5B7-23F7EC53F541}"/>
              </a:ext>
            </a:extLst>
          </p:cNvPr>
          <p:cNvSpPr>
            <a:spLocks noGrp="1"/>
          </p:cNvSpPr>
          <p:nvPr>
            <p:ph type="sldNum" sz="quarter" idx="12"/>
          </p:nvPr>
        </p:nvSpPr>
        <p:spPr/>
        <p:txBody>
          <a:bodyPr/>
          <a:lstStyle/>
          <a:p>
            <a:fld id="{955592C9-38D2-4EB5-A709-752AAF6185E9}" type="slidenum">
              <a:rPr lang="es-CO" smtClean="0"/>
              <a:t>‹Nº›</a:t>
            </a:fld>
            <a:endParaRPr lang="es-CO"/>
          </a:p>
        </p:txBody>
      </p:sp>
    </p:spTree>
    <p:extLst>
      <p:ext uri="{BB962C8B-B14F-4D97-AF65-F5344CB8AC3E}">
        <p14:creationId xmlns:p14="http://schemas.microsoft.com/office/powerpoint/2010/main" val="3759852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CF76187-DA41-4E07-9212-FEBEA8079BC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86116D77-7805-4E4D-AE93-57F006A026F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1F379951-D019-41C6-972F-636EE1C212FD}"/>
              </a:ext>
            </a:extLst>
          </p:cNvPr>
          <p:cNvSpPr>
            <a:spLocks noGrp="1"/>
          </p:cNvSpPr>
          <p:nvPr>
            <p:ph type="dt" sz="half" idx="10"/>
          </p:nvPr>
        </p:nvSpPr>
        <p:spPr/>
        <p:txBody>
          <a:bodyPr/>
          <a:lstStyle/>
          <a:p>
            <a:fld id="{8FF5695A-027D-47AF-A0E0-C27DA999A6EE}" type="datetimeFigureOut">
              <a:rPr lang="es-CO" smtClean="0"/>
              <a:t>29/03/2019</a:t>
            </a:fld>
            <a:endParaRPr lang="es-CO"/>
          </a:p>
        </p:txBody>
      </p:sp>
      <p:sp>
        <p:nvSpPr>
          <p:cNvPr id="5" name="Marcador de pie de página 4">
            <a:extLst>
              <a:ext uri="{FF2B5EF4-FFF2-40B4-BE49-F238E27FC236}">
                <a16:creationId xmlns:a16="http://schemas.microsoft.com/office/drawing/2014/main" id="{C30E502B-EEA8-43DF-A4D0-E6E71FC61E0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1DCD3BA-F819-4B8D-9608-2D85ECAA662A}"/>
              </a:ext>
            </a:extLst>
          </p:cNvPr>
          <p:cNvSpPr>
            <a:spLocks noGrp="1"/>
          </p:cNvSpPr>
          <p:nvPr>
            <p:ph type="sldNum" sz="quarter" idx="12"/>
          </p:nvPr>
        </p:nvSpPr>
        <p:spPr/>
        <p:txBody>
          <a:bodyPr/>
          <a:lstStyle/>
          <a:p>
            <a:fld id="{955592C9-38D2-4EB5-A709-752AAF6185E9}" type="slidenum">
              <a:rPr lang="es-CO" smtClean="0"/>
              <a:t>‹Nº›</a:t>
            </a:fld>
            <a:endParaRPr lang="es-CO"/>
          </a:p>
        </p:txBody>
      </p:sp>
    </p:spTree>
    <p:extLst>
      <p:ext uri="{BB962C8B-B14F-4D97-AF65-F5344CB8AC3E}">
        <p14:creationId xmlns:p14="http://schemas.microsoft.com/office/powerpoint/2010/main" val="1251470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E5068D8-C84E-4B42-B60B-8E66CE303B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61299FDA-A48E-428F-B66E-BB9C9788DE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F760425B-AB6C-4DE3-931C-38298219F6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F5695A-027D-47AF-A0E0-C27DA999A6EE}" type="datetimeFigureOut">
              <a:rPr lang="es-CO" smtClean="0"/>
              <a:t>29/03/2019</a:t>
            </a:fld>
            <a:endParaRPr lang="es-CO"/>
          </a:p>
        </p:txBody>
      </p:sp>
      <p:sp>
        <p:nvSpPr>
          <p:cNvPr id="5" name="Marcador de pie de página 4">
            <a:extLst>
              <a:ext uri="{FF2B5EF4-FFF2-40B4-BE49-F238E27FC236}">
                <a16:creationId xmlns:a16="http://schemas.microsoft.com/office/drawing/2014/main" id="{CA2F27CE-AADF-45BD-8322-1D1B731318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8FFAF102-7D59-4329-B7D8-5AD033AD00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5592C9-38D2-4EB5-A709-752AAF6185E9}" type="slidenum">
              <a:rPr lang="es-CO" smtClean="0"/>
              <a:t>‹Nº›</a:t>
            </a:fld>
            <a:endParaRPr lang="es-CO"/>
          </a:p>
        </p:txBody>
      </p:sp>
    </p:spTree>
    <p:extLst>
      <p:ext uri="{BB962C8B-B14F-4D97-AF65-F5344CB8AC3E}">
        <p14:creationId xmlns:p14="http://schemas.microsoft.com/office/powerpoint/2010/main" val="2193083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02017C-6C60-4764-A11C-9F71BE287CD7}"/>
              </a:ext>
            </a:extLst>
          </p:cNvPr>
          <p:cNvSpPr>
            <a:spLocks noGrp="1"/>
          </p:cNvSpPr>
          <p:nvPr>
            <p:ph type="ctrTitle"/>
          </p:nvPr>
        </p:nvSpPr>
        <p:spPr>
          <a:xfrm>
            <a:off x="6746627" y="1713620"/>
            <a:ext cx="4645250" cy="2889114"/>
          </a:xfrm>
        </p:spPr>
        <p:txBody>
          <a:bodyPr anchor="b">
            <a:normAutofit/>
          </a:bodyPr>
          <a:lstStyle/>
          <a:p>
            <a:pPr algn="l"/>
            <a:br>
              <a:rPr lang="es-CO" sz="2900" b="1" dirty="0"/>
            </a:br>
            <a:br>
              <a:rPr lang="es-CO" sz="2900" b="1" dirty="0"/>
            </a:br>
            <a:br>
              <a:rPr lang="es-CO" sz="2900" b="1" dirty="0"/>
            </a:br>
            <a:br>
              <a:rPr lang="es-CO" sz="2900" b="1" dirty="0"/>
            </a:br>
            <a:r>
              <a:rPr lang="es-CO" sz="2900" b="1" dirty="0"/>
              <a:t>TALLER CONDIMENTA TU VIDA</a:t>
            </a:r>
            <a:br>
              <a:rPr lang="es-CO" sz="2900" dirty="0"/>
            </a:br>
            <a:endParaRPr lang="es-CO" sz="2900" dirty="0"/>
          </a:p>
        </p:txBody>
      </p:sp>
      <p:sp>
        <p:nvSpPr>
          <p:cNvPr id="3" name="Subtítulo 2">
            <a:extLst>
              <a:ext uri="{FF2B5EF4-FFF2-40B4-BE49-F238E27FC236}">
                <a16:creationId xmlns:a16="http://schemas.microsoft.com/office/drawing/2014/main" id="{AA75D878-7C95-47A3-A68C-B36962181328}"/>
              </a:ext>
            </a:extLst>
          </p:cNvPr>
          <p:cNvSpPr>
            <a:spLocks noGrp="1"/>
          </p:cNvSpPr>
          <p:nvPr>
            <p:ph type="subTitle" idx="1"/>
          </p:nvPr>
        </p:nvSpPr>
        <p:spPr>
          <a:xfrm>
            <a:off x="6746627" y="4750893"/>
            <a:ext cx="4645250" cy="1147863"/>
          </a:xfrm>
        </p:spPr>
        <p:txBody>
          <a:bodyPr anchor="t">
            <a:normAutofit/>
          </a:bodyPr>
          <a:lstStyle/>
          <a:p>
            <a:pPr algn="l"/>
            <a:r>
              <a:rPr lang="es-CO" sz="1900" b="1" dirty="0">
                <a:latin typeface="+mj-lt"/>
              </a:rPr>
              <a:t>BAÑO DE HIERBAS AMARGAS Y HIERBAS DULCES</a:t>
            </a:r>
            <a:br>
              <a:rPr lang="es-CO" sz="1900" dirty="0"/>
            </a:br>
            <a:r>
              <a:rPr lang="es-CO" sz="1900" dirty="0"/>
              <a:t> </a:t>
            </a:r>
            <a:br>
              <a:rPr lang="es-CO" sz="1900" dirty="0"/>
            </a:br>
            <a:endParaRPr lang="es-CO" sz="1900" dirty="0"/>
          </a:p>
        </p:txBody>
      </p:sp>
      <p:sp>
        <p:nvSpPr>
          <p:cNvPr id="61" name="Freeform: Shape 60">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 name="Imagen 50">
            <a:extLst>
              <a:ext uri="{FF2B5EF4-FFF2-40B4-BE49-F238E27FC236}">
                <a16:creationId xmlns:a16="http://schemas.microsoft.com/office/drawing/2014/main" id="{B5ADFB62-2C99-4925-A5CF-65B4DDB20D86}"/>
              </a:ext>
            </a:extLst>
          </p:cNvPr>
          <p:cNvPicPr/>
          <p:nvPr/>
        </p:nvPicPr>
        <p:blipFill rotWithShape="1">
          <a:blip r:embed="rId2" cstate="print">
            <a:extLst>
              <a:ext uri="{28A0092B-C50C-407E-A947-70E740481C1C}">
                <a14:useLocalDpi xmlns:a14="http://schemas.microsoft.com/office/drawing/2010/main" val="0"/>
              </a:ext>
            </a:extLst>
          </a:blip>
          <a:srcRect l="18937" r="22649"/>
          <a:stretch/>
        </p:blipFill>
        <p:spPr bwMode="auto">
          <a:xfrm>
            <a:off x="20" y="13865"/>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p:spPr>
      </p:pic>
    </p:spTree>
    <p:extLst>
      <p:ext uri="{BB962C8B-B14F-4D97-AF65-F5344CB8AC3E}">
        <p14:creationId xmlns:p14="http://schemas.microsoft.com/office/powerpoint/2010/main" val="265129847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8" name="Rectangle 137">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385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5D7CAC8-E11F-49D0-86F9-C77FB43675A8}"/>
              </a:ext>
            </a:extLst>
          </p:cNvPr>
          <p:cNvSpPr>
            <a:spLocks noGrp="1"/>
          </p:cNvSpPr>
          <p:nvPr>
            <p:ph type="title"/>
          </p:nvPr>
        </p:nvSpPr>
        <p:spPr>
          <a:xfrm>
            <a:off x="251791" y="1510749"/>
            <a:ext cx="3140643" cy="3272890"/>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dirty="0">
                <a:solidFill>
                  <a:srgbClr val="FFFFFF"/>
                </a:solidFill>
                <a:ea typeface="+mj-ea"/>
                <a:cs typeface="+mj-cs"/>
              </a:rPr>
              <a:t>El baño te invita a hacer magia en tu cocina.  Experiencia sensorial</a:t>
            </a:r>
          </a:p>
        </p:txBody>
      </p:sp>
      <p:pic>
        <p:nvPicPr>
          <p:cNvPr id="1042" name="Picture 2" descr="Resultado de imagen para baÃ±o de hierbas">
            <a:extLst>
              <a:ext uri="{FF2B5EF4-FFF2-40B4-BE49-F238E27FC236}">
                <a16:creationId xmlns:a16="http://schemas.microsoft.com/office/drawing/2014/main" id="{7CB8E28A-39B2-4074-9EA5-3A84C0450A0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223"/>
          <a:stretch/>
        </p:blipFill>
        <p:spPr bwMode="auto">
          <a:xfrm>
            <a:off x="4038600" y="1014756"/>
            <a:ext cx="7188199" cy="4825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89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450B44-7DC4-4056-861D-F203C8B009D2}"/>
              </a:ext>
            </a:extLst>
          </p:cNvPr>
          <p:cNvSpPr>
            <a:spLocks noGrp="1"/>
          </p:cNvSpPr>
          <p:nvPr>
            <p:ph type="title"/>
          </p:nvPr>
        </p:nvSpPr>
        <p:spPr>
          <a:xfrm>
            <a:off x="6940295" y="1396289"/>
            <a:ext cx="4668257" cy="1325563"/>
          </a:xfrm>
        </p:spPr>
        <p:txBody>
          <a:bodyPr>
            <a:normAutofit/>
          </a:bodyPr>
          <a:lstStyle/>
          <a:p>
            <a:r>
              <a:rPr lang="en-US" sz="2100" dirty="0"/>
              <a:t>Cada elemento y cada paso hacen parte de un ritual de bienestar.</a:t>
            </a:r>
            <a:endParaRPr lang="es-CO" sz="2100" dirty="0"/>
          </a:p>
        </p:txBody>
      </p:sp>
      <p:sp>
        <p:nvSpPr>
          <p:cNvPr id="11" name="Freeform: Shape 10">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12">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14">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Resultado de imagen para baÃ±o de hierbas">
            <a:extLst>
              <a:ext uri="{FF2B5EF4-FFF2-40B4-BE49-F238E27FC236}">
                <a16:creationId xmlns:a16="http://schemas.microsoft.com/office/drawing/2014/main" id="{4E024302-FD46-4ED6-87A9-AA131A80A8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385" r="16111" b="-5"/>
          <a:stretch/>
        </p:blipFill>
        <p:spPr bwMode="auto">
          <a:xfrm>
            <a:off x="3559122" y="2661260"/>
            <a:ext cx="2788920" cy="2788920"/>
          </a:xfrm>
          <a:custGeom>
            <a:avLst/>
            <a:gdLst>
              <a:gd name="connsiteX0" fmla="*/ 1440180 w 2880360"/>
              <a:gd name="connsiteY0" fmla="*/ 0 h 2880360"/>
              <a:gd name="connsiteX1" fmla="*/ 2880360 w 2880360"/>
              <a:gd name="connsiteY1" fmla="*/ 1440180 h 2880360"/>
              <a:gd name="connsiteX2" fmla="*/ 1440180 w 2880360"/>
              <a:gd name="connsiteY2" fmla="*/ 2880360 h 2880360"/>
              <a:gd name="connsiteX3" fmla="*/ 0 w 2880360"/>
              <a:gd name="connsiteY3" fmla="*/ 1440180 h 2880360"/>
              <a:gd name="connsiteX4" fmla="*/ 1440180 w 2880360"/>
              <a:gd name="connsiteY4" fmla="*/ 0 h 2880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a:noFill/>
          <a:extLst>
            <a:ext uri="{909E8E84-426E-40DD-AFC4-6F175D3DCCD1}">
              <a14:hiddenFill xmlns:a14="http://schemas.microsoft.com/office/drawing/2010/main">
                <a:solidFill>
                  <a:srgbClr val="FFFFFF"/>
                </a:solidFill>
              </a14:hiddenFill>
            </a:ext>
          </a:extLst>
        </p:spPr>
      </p:pic>
      <p:pic>
        <p:nvPicPr>
          <p:cNvPr id="6" name="Picture 2" descr="Resultado de imagen para baÃ±o de hierbas">
            <a:extLst>
              <a:ext uri="{FF2B5EF4-FFF2-40B4-BE49-F238E27FC236}">
                <a16:creationId xmlns:a16="http://schemas.microsoft.com/office/drawing/2014/main" id="{5BF373C4-D3E0-4F0B-9A77-28FACA63D1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891" r="2496"/>
          <a:stretch/>
        </p:blipFill>
        <p:spPr bwMode="auto">
          <a:xfrm>
            <a:off x="20" y="10"/>
            <a:ext cx="3967953" cy="3383270"/>
          </a:xfrm>
          <a:custGeom>
            <a:avLst/>
            <a:gdLst>
              <a:gd name="connsiteX0" fmla="*/ 0 w 3967973"/>
              <a:gd name="connsiteY0" fmla="*/ 0 h 3383280"/>
              <a:gd name="connsiteX1" fmla="*/ 3605273 w 3967973"/>
              <a:gd name="connsiteY1" fmla="*/ 0 h 3383280"/>
              <a:gd name="connsiteX2" fmla="*/ 3704836 w 3967973"/>
              <a:gd name="connsiteY2" fmla="*/ 163887 h 3383280"/>
              <a:gd name="connsiteX3" fmla="*/ 3967973 w 3967973"/>
              <a:gd name="connsiteY3" fmla="*/ 1203093 h 3383280"/>
              <a:gd name="connsiteX4" fmla="*/ 1787786 w 3967973"/>
              <a:gd name="connsiteY4" fmla="*/ 3383280 h 3383280"/>
              <a:gd name="connsiteX5" fmla="*/ 105448 w 3967973"/>
              <a:gd name="connsiteY5" fmla="*/ 2589894 h 3383280"/>
              <a:gd name="connsiteX6" fmla="*/ 0 w 3967973"/>
              <a:gd name="connsiteY6" fmla="*/ 2448881 h 338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noFill/>
          <a:extLst>
            <a:ext uri="{909E8E84-426E-40DD-AFC4-6F175D3DCCD1}">
              <a14:hiddenFill xmlns:a14="http://schemas.microsoft.com/office/drawing/2010/main">
                <a:solidFill>
                  <a:srgbClr val="FFFFFF"/>
                </a:solidFill>
              </a14:hiddenFill>
            </a:ext>
          </a:extLst>
        </p:spPr>
      </p:pic>
      <p:pic>
        <p:nvPicPr>
          <p:cNvPr id="4" name="Picture 6" descr="Resultado de imagen para baÃ±o de hierbas">
            <a:extLst>
              <a:ext uri="{FF2B5EF4-FFF2-40B4-BE49-F238E27FC236}">
                <a16:creationId xmlns:a16="http://schemas.microsoft.com/office/drawing/2014/main" id="{B23BE89A-10E7-4784-AA02-DF9FE690878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256" r="12503" b="-2"/>
          <a:stretch/>
        </p:blipFill>
        <p:spPr bwMode="auto">
          <a:xfrm>
            <a:off x="4825" y="4007260"/>
            <a:ext cx="3155071" cy="2850749"/>
          </a:xfrm>
          <a:custGeom>
            <a:avLst/>
            <a:gdLst>
              <a:gd name="connsiteX0" fmla="*/ 1358746 w 3155071"/>
              <a:gd name="connsiteY0" fmla="*/ 0 h 2850749"/>
              <a:gd name="connsiteX1" fmla="*/ 3155071 w 3155071"/>
              <a:gd name="connsiteY1" fmla="*/ 1796325 h 2850749"/>
              <a:gd name="connsiteX2" fmla="*/ 2848287 w 3155071"/>
              <a:gd name="connsiteY2" fmla="*/ 2800668 h 2850749"/>
              <a:gd name="connsiteX3" fmla="*/ 2810837 w 3155071"/>
              <a:gd name="connsiteY3" fmla="*/ 2850749 h 2850749"/>
              <a:gd name="connsiteX4" fmla="*/ 0 w 3155071"/>
              <a:gd name="connsiteY4" fmla="*/ 2850749 h 2850749"/>
              <a:gd name="connsiteX5" fmla="*/ 0 w 3155071"/>
              <a:gd name="connsiteY5" fmla="*/ 623564 h 2850749"/>
              <a:gd name="connsiteX6" fmla="*/ 88552 w 3155071"/>
              <a:gd name="connsiteY6" fmla="*/ 526132 h 2850749"/>
              <a:gd name="connsiteX7" fmla="*/ 1358746 w 3155071"/>
              <a:gd name="connsiteY7" fmla="*/ 0 h 285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AE93B6A9-CA41-4A60-8455-8D6B7862755B}"/>
              </a:ext>
            </a:extLst>
          </p:cNvPr>
          <p:cNvSpPr>
            <a:spLocks noGrp="1"/>
          </p:cNvSpPr>
          <p:nvPr>
            <p:ph idx="1"/>
          </p:nvPr>
        </p:nvSpPr>
        <p:spPr>
          <a:xfrm>
            <a:off x="6940296" y="2871982"/>
            <a:ext cx="4668256" cy="3181684"/>
          </a:xfrm>
        </p:spPr>
        <p:txBody>
          <a:bodyPr anchor="t">
            <a:normAutofit/>
          </a:bodyPr>
          <a:lstStyle/>
          <a:p>
            <a:pPr marL="0" indent="0">
              <a:buNone/>
            </a:pPr>
            <a:r>
              <a:rPr lang="es-ES" sz="2000" dirty="0">
                <a:latin typeface="+mj-lt"/>
              </a:rPr>
              <a:t>Sal marina</a:t>
            </a:r>
          </a:p>
          <a:p>
            <a:pPr marL="0" indent="0">
              <a:buNone/>
            </a:pPr>
            <a:r>
              <a:rPr lang="es-ES" sz="2000" dirty="0">
                <a:latin typeface="+mj-lt"/>
              </a:rPr>
              <a:t>Hierbas Amargas</a:t>
            </a:r>
          </a:p>
          <a:p>
            <a:pPr marL="0" indent="0">
              <a:buNone/>
            </a:pPr>
            <a:r>
              <a:rPr lang="es-ES" sz="2000" dirty="0">
                <a:latin typeface="+mj-lt"/>
              </a:rPr>
              <a:t>Hierbas Dulces</a:t>
            </a:r>
          </a:p>
          <a:p>
            <a:pPr marL="0" indent="0">
              <a:buNone/>
            </a:pPr>
            <a:r>
              <a:rPr lang="es-ES" sz="2000" dirty="0">
                <a:latin typeface="+mj-lt"/>
              </a:rPr>
              <a:t>Velas</a:t>
            </a:r>
          </a:p>
          <a:p>
            <a:pPr marL="0" indent="0">
              <a:buNone/>
            </a:pPr>
            <a:r>
              <a:rPr lang="es-ES" sz="2000" dirty="0">
                <a:latin typeface="+mj-lt"/>
              </a:rPr>
              <a:t>Incienso</a:t>
            </a:r>
          </a:p>
          <a:p>
            <a:pPr marL="0" indent="0">
              <a:buNone/>
            </a:pPr>
            <a:r>
              <a:rPr lang="es-ES" sz="2000" dirty="0">
                <a:latin typeface="+mj-lt"/>
              </a:rPr>
              <a:t>Música </a:t>
            </a:r>
          </a:p>
          <a:p>
            <a:pPr marL="0" indent="0">
              <a:buNone/>
            </a:pPr>
            <a:r>
              <a:rPr lang="es-ES" sz="2000" dirty="0">
                <a:latin typeface="+mj-lt"/>
              </a:rPr>
              <a:t>Agua caliente</a:t>
            </a:r>
          </a:p>
          <a:p>
            <a:pPr marL="0" indent="0">
              <a:buNone/>
            </a:pPr>
            <a:endParaRPr lang="es-ES" sz="1800" dirty="0"/>
          </a:p>
          <a:p>
            <a:pPr marL="0" indent="0">
              <a:buNone/>
            </a:pPr>
            <a:endParaRPr lang="es-CO" sz="1800" dirty="0"/>
          </a:p>
        </p:txBody>
      </p:sp>
    </p:spTree>
    <p:extLst>
      <p:ext uri="{BB962C8B-B14F-4D97-AF65-F5344CB8AC3E}">
        <p14:creationId xmlns:p14="http://schemas.microsoft.com/office/powerpoint/2010/main" val="282127345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80" name="Picture 8" descr="https://attachment.outlook.live.net/owa/micatalinamartinez@hotmail.com/service.svc/s/GetAttachmentThumbnail?id=AQMkADAwATE2ZjcxLTM2ZWUALWNlOWItMDACLTAwCgBGAAADfH0H7jm0FkK%2FljhZc81jZQcAuyxV6YyWnk2fXN2piG7KJAAAAgEMAAAAXwTou%2FqOZE6dBnRuw2NJ2AABvS9dewAAAAESABAADZ8PSXh0kUmRr6SkAFQOv14%3D&amp;thumbnailType=2&amp;owa=outlook.live.com&amp;scriptVer=2019031102.10&amp;isc=1&amp;X-OWA-CANARY=sP7RsDVJy0qyZQDpO_dH6BCtsokYtNYYvHf4biQpXZVk9BrO5bEdOXrNy3d13NsLEtJNfm-eLZA.&amp;token=eyJhbGciOiJSUzI1NiIsImtpZCI6IjA2MDBGOUY2NzQ2MjA3MzdFNzM0MDRFMjg3QzQ1QTgxOENCN0NFQjgiLCJ4NXQiOiJCZ0Q1OW5SaUJ6Zm5OQVRpaDhSYWdZeTN6cmciLCJ0eXAiOiJKV1QifQ.eyJ2ZXIiOiJFeGNoYW5nZS5DYWxsYmFjay5WMSIsImFwcGN0eHNlbmRlciI6Ik93YURvd25sb2FkQDg0ZGY5ZTdmLWU5ZjYtNDBhZi1iNDM1LWFhYWFhYWFhYWFhYSIsImFwcGN0eCI6IntcIm1zZXhjaHByb3RcIjpcIm93YVwiLFwicHJpbWFyeXNpZFwiOlwiUy0xLTI4MjctOTQwNjUtOTIxNjIwMTIzXCIsXCJwdWlkXCI6XCI0MDQwMDcwMjAzMTgzNjNcIixcIm9pZFwiOlwiMDAwMTZmNzEtMzZlZS1jZTliLTAwMDAtMDAwMDAwMDAwMDAwXCIsXCJzY29wZVwiOlwiT3dhRG93bmxvYWRcIn0iLCJuYmYiOjE1NTM4NDQ0MjUsImV4cCI6MTU1Mzg0NTAyNSwiaXNzIjoiMDAwMDAwMDItMDAwMC0wZmYxLWNlMDAtMDAwMDAwMDAwMDAwQDg0ZGY5ZTdmLWU5ZjYtNDBhZi1iNDM1LWFhYWFhYWFhYWFhYSIsImF1ZCI6IjAwMDAwMDAyLTAwMDAtMGZmMS1jZTAwLTAwMDAwMDAwMDAwMC9hdHRhY2htZW50Lm91dGxvb2subGl2ZS5uZXRAODRkZjllN2YtZTlmNi00MGFmLWI0MzUtYWFhYWFhYWFhYWFhIn0.d4EL1yGqKJDj4eE4hbeE1vF4tOo_Hr9FPxv4TBAfzNdOr-FRu8cy63UCKMSZULpsgfIFsUV0jwqQXRT8zXSLYBLxQrpbe8TEBtwJySiXMc7RnjZDbmnR96lM0emrqm87kllqqh7jdATFAQNFfyb-8bysUrLo9mCV2Cj64hronnaEOLWrlqkYWCnpV2MQOVlcNqSQqzYBEicGG4OfuPe2cYaRZOBAjg0i7f_fAUo7gJNM5HMJx9EF3yycqLDcTSL_W_f8RLZCu-nTTW39a32ENsDCsSgwKWHo23SWIQs-oM3EKh2ckhvlxlxSnQnCZ7HfhC6F9zjtnjoKaR0x_ilY3A&amp;animation=true">
            <a:extLst>
              <a:ext uri="{FF2B5EF4-FFF2-40B4-BE49-F238E27FC236}">
                <a16:creationId xmlns:a16="http://schemas.microsoft.com/office/drawing/2014/main" id="{D70EF36E-D0E3-48FB-82EB-650AB4CA0BB4}"/>
              </a:ext>
            </a:extLst>
          </p:cNvPr>
          <p:cNvPicPr>
            <a:picLocks noChangeAspect="1" noChangeArrowheads="1"/>
          </p:cNvPicPr>
          <p:nvPr/>
        </p:nvPicPr>
        <p:blipFill rotWithShape="1">
          <a:blip r:embed="rId2">
            <a:duotone>
              <a:prstClr val="black"/>
              <a:schemeClr val="tx2">
                <a:tint val="45000"/>
                <a:satMod val="400000"/>
              </a:schemeClr>
            </a:duotone>
            <a:alphaModFix amt="35000"/>
            <a:extLst>
              <a:ext uri="{28A0092B-C50C-407E-A947-70E740481C1C}">
                <a14:useLocalDpi xmlns:a14="http://schemas.microsoft.com/office/drawing/2010/main" val="0"/>
              </a:ext>
            </a:extLst>
          </a:blip>
          <a:srcRect b="15756"/>
          <a:stretch/>
        </p:blipFill>
        <p:spPr bwMode="auto">
          <a:xfrm>
            <a:off x="-17" y="10"/>
            <a:ext cx="12192000" cy="6855948"/>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8DAD2BC5-602F-4904-8BDD-1BA9579BCAE8}"/>
              </a:ext>
            </a:extLst>
          </p:cNvPr>
          <p:cNvSpPr>
            <a:spLocks noGrp="1"/>
          </p:cNvSpPr>
          <p:nvPr>
            <p:ph type="title"/>
          </p:nvPr>
        </p:nvSpPr>
        <p:spPr>
          <a:xfrm>
            <a:off x="801098" y="1396289"/>
            <a:ext cx="5277333" cy="1325563"/>
          </a:xfrm>
        </p:spPr>
        <p:txBody>
          <a:bodyPr>
            <a:normAutofit/>
          </a:bodyPr>
          <a:lstStyle/>
          <a:p>
            <a:r>
              <a:rPr lang="es-CO" sz="3700" dirty="0"/>
              <a:t>El color de las velas tiene un propósito específico. </a:t>
            </a:r>
          </a:p>
        </p:txBody>
      </p:sp>
      <p:sp>
        <p:nvSpPr>
          <p:cNvPr id="3079" name="Content Placeholder 3078">
            <a:extLst>
              <a:ext uri="{FF2B5EF4-FFF2-40B4-BE49-F238E27FC236}">
                <a16:creationId xmlns:a16="http://schemas.microsoft.com/office/drawing/2014/main" id="{6F4564E9-5512-4213-A4B2-8F73B2196D4F}"/>
              </a:ext>
            </a:extLst>
          </p:cNvPr>
          <p:cNvSpPr>
            <a:spLocks noGrp="1"/>
          </p:cNvSpPr>
          <p:nvPr>
            <p:ph idx="1"/>
          </p:nvPr>
        </p:nvSpPr>
        <p:spPr>
          <a:xfrm>
            <a:off x="805543" y="2871982"/>
            <a:ext cx="5272888" cy="3181684"/>
          </a:xfrm>
        </p:spPr>
        <p:txBody>
          <a:bodyPr anchor="t">
            <a:normAutofit/>
          </a:bodyPr>
          <a:lstStyle/>
          <a:p>
            <a:pPr marL="0" indent="0">
              <a:buNone/>
            </a:pPr>
            <a:r>
              <a:rPr lang="en-US" sz="2400" dirty="0">
                <a:latin typeface="+mj-lt"/>
              </a:rPr>
              <a:t>Violeta</a:t>
            </a:r>
          </a:p>
          <a:p>
            <a:pPr marL="0" indent="0">
              <a:buNone/>
            </a:pPr>
            <a:r>
              <a:rPr lang="en-US" sz="2400" dirty="0">
                <a:latin typeface="+mj-lt"/>
              </a:rPr>
              <a:t>Azul</a:t>
            </a:r>
          </a:p>
          <a:p>
            <a:pPr marL="0" indent="0">
              <a:buNone/>
            </a:pPr>
            <a:r>
              <a:rPr lang="en-US" sz="2400" dirty="0">
                <a:latin typeface="+mj-lt"/>
              </a:rPr>
              <a:t>Verde</a:t>
            </a:r>
          </a:p>
          <a:p>
            <a:pPr marL="0" indent="0">
              <a:buNone/>
            </a:pPr>
            <a:r>
              <a:rPr lang="en-US" sz="2400" dirty="0">
                <a:latin typeface="+mj-lt"/>
              </a:rPr>
              <a:t>Amarillo</a:t>
            </a:r>
          </a:p>
          <a:p>
            <a:pPr marL="0" indent="0">
              <a:buNone/>
            </a:pPr>
            <a:r>
              <a:rPr lang="en-US" sz="2400" dirty="0" err="1">
                <a:latin typeface="+mj-lt"/>
              </a:rPr>
              <a:t>Rojo</a:t>
            </a:r>
            <a:endParaRPr lang="en-US" sz="2400" dirty="0">
              <a:latin typeface="+mj-lt"/>
            </a:endParaRPr>
          </a:p>
          <a:p>
            <a:pPr marL="0" indent="0">
              <a:buNone/>
            </a:pPr>
            <a:r>
              <a:rPr lang="en-US" sz="2400" dirty="0">
                <a:latin typeface="+mj-lt"/>
              </a:rPr>
              <a:t>Blanco</a:t>
            </a:r>
          </a:p>
          <a:p>
            <a:pPr marL="0" indent="0">
              <a:buNone/>
            </a:pPr>
            <a:endParaRPr lang="en-US" sz="1800" dirty="0"/>
          </a:p>
        </p:txBody>
      </p:sp>
      <p:sp>
        <p:nvSpPr>
          <p:cNvPr id="3087"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6" name="Picture 4" descr="https://attachment.outlook.live.net/owa/micatalinamartinez@hotmail.com/service.svc/s/GetAttachmentThumbnail?id=AQMkADAwATE2ZjcxLTM2ZWUALWNlOWItMDACLTAwCgBGAAADfH0H7jm0FkK%2FljhZc81jZQcAuyxV6YyWnk2fXN2piG7KJAAAAgEMAAAAXwTou%2FqOZE6dBnRuw2NJ2AABvS9degAAAAESABAAaKNaJj6UYkKo2t8Um3FIuQ%3D%3D&amp;thumbnailType=2&amp;owa=outlook.live.com&amp;scriptVer=2019031102.10&amp;isc=1&amp;X-OWA-CANARY=6y4H-ems9kGG7rQ9eIyfKFBzdwcYtNYYEnPr9z7sLDsv2ay32DGNM8qnn0iaK58IlCRfLryO6z0.&amp;token=eyJhbGciOiJSUzI1NiIsImtpZCI6IjA2MDBGOUY2NzQ2MjA3MzdFNzM0MDRFMjg3QzQ1QTgxOENCN0NFQjgiLCJ4NXQiOiJCZ0Q1OW5SaUJ6Zm5OQVRpaDhSYWdZeTN6cmciLCJ0eXAiOiJKV1QifQ.eyJ2ZXIiOiJFeGNoYW5nZS5DYWxsYmFjay5WMSIsImFwcGN0eHNlbmRlciI6Ik93YURvd25sb2FkQDg0ZGY5ZTdmLWU5ZjYtNDBhZi1iNDM1LWFhYWFhYWFhYWFhYSIsImFwcGN0eCI6IntcIm1zZXhjaHByb3RcIjpcIm93YVwiLFwicHJpbWFyeXNpZFwiOlwiUy0xLTI4MjctOTQwNjUtOTIxNjIwMTIzXCIsXCJwdWlkXCI6XCI0MDQwMDcwMjAzMTgzNjNcIixcIm9pZFwiOlwiMDAwMTZmNzEtMzZlZS1jZTliLTAwMDAtMDAwMDAwMDAwMDAwXCIsXCJzY29wZVwiOlwiT3dhRG93bmxvYWRcIn0iLCJuYmYiOjE1NTM4NDQ0MjUsImV4cCI6MTU1Mzg0NTAyNSwiaXNzIjoiMDAwMDAwMDItMDAwMC0wZmYxLWNlMDAtMDAwMDAwMDAwMDAwQDg0ZGY5ZTdmLWU5ZjYtNDBhZi1iNDM1LWFhYWFhYWFhYWFhYSIsImF1ZCI6IjAwMDAwMDAyLTAwMDAtMGZmMS1jZTAwLTAwMDAwMDAwMDAwMC9hdHRhY2htZW50Lm91dGxvb2subGl2ZS5uZXRAODRkZjllN2YtZTlmNi00MGFmLWI0MzUtYWFhYWFhYWFhYWFhIn0.d4EL1yGqKJDj4eE4hbeE1vF4tOo_Hr9FPxv4TBAfzNdOr-FRu8cy63UCKMSZULpsgfIFsUV0jwqQXRT8zXSLYBLxQrpbe8TEBtwJySiXMc7RnjZDbmnR96lM0emrqm87kllqqh7jdATFAQNFfyb-8bysUrLo9mCV2Cj64hronnaEOLWrlqkYWCnpV2MQOVlcNqSQqzYBEicGG4OfuPe2cYaRZOBAjg0i7f_fAUo7gJNM5HMJx9EF3yycqLDcTSL_W_f8RLZCu-nTTW39a32ENsDCsSgwKWHo23SWIQs-oM3EKh2ckhvlxlxSnQnCZ7HfhC6F9zjtnjoKaR0x_ilY3A&amp;animation=true">
            <a:extLst>
              <a:ext uri="{FF2B5EF4-FFF2-40B4-BE49-F238E27FC236}">
                <a16:creationId xmlns:a16="http://schemas.microsoft.com/office/drawing/2014/main" id="{4AB013BB-BCA9-4467-A6C1-EFB2551A98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365" r="3" b="3"/>
          <a:stretch/>
        </p:blipFill>
        <p:spPr bwMode="auto">
          <a:xfrm>
            <a:off x="6893342" y="760562"/>
            <a:ext cx="5298683" cy="6097438"/>
          </a:xfrm>
          <a:custGeom>
            <a:avLst/>
            <a:gdLst>
              <a:gd name="connsiteX0" fmla="*/ 3120528 w 5298683"/>
              <a:gd name="connsiteY0" fmla="*/ 0 h 6097438"/>
              <a:gd name="connsiteX1" fmla="*/ 5105473 w 5298683"/>
              <a:gd name="connsiteY1" fmla="*/ 712577 h 6097438"/>
              <a:gd name="connsiteX2" fmla="*/ 5298683 w 5298683"/>
              <a:gd name="connsiteY2" fmla="*/ 888178 h 6097438"/>
              <a:gd name="connsiteX3" fmla="*/ 5298683 w 5298683"/>
              <a:gd name="connsiteY3" fmla="*/ 5352876 h 6097438"/>
              <a:gd name="connsiteX4" fmla="*/ 5105473 w 5298683"/>
              <a:gd name="connsiteY4" fmla="*/ 5528477 h 6097438"/>
              <a:gd name="connsiteX5" fmla="*/ 4335177 w 5298683"/>
              <a:gd name="connsiteY5" fmla="*/ 5995828 h 6097438"/>
              <a:gd name="connsiteX6" fmla="*/ 4057556 w 5298683"/>
              <a:gd name="connsiteY6" fmla="*/ 6097438 h 6097438"/>
              <a:gd name="connsiteX7" fmla="*/ 2183499 w 5298683"/>
              <a:gd name="connsiteY7" fmla="*/ 6097438 h 6097438"/>
              <a:gd name="connsiteX8" fmla="*/ 1905878 w 5298683"/>
              <a:gd name="connsiteY8" fmla="*/ 5995828 h 6097438"/>
              <a:gd name="connsiteX9" fmla="*/ 0 w 5298683"/>
              <a:gd name="connsiteY9" fmla="*/ 3120527 h 6097438"/>
              <a:gd name="connsiteX10" fmla="*/ 3120528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2099358"/>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E33577-728A-4DED-9C70-E4014E196CED}"/>
              </a:ext>
            </a:extLst>
          </p:cNvPr>
          <p:cNvSpPr>
            <a:spLocks noGrp="1"/>
          </p:cNvSpPr>
          <p:nvPr>
            <p:ph type="title"/>
          </p:nvPr>
        </p:nvSpPr>
        <p:spPr>
          <a:xfrm>
            <a:off x="6940295" y="1396289"/>
            <a:ext cx="4668257" cy="1325563"/>
          </a:xfrm>
        </p:spPr>
        <p:txBody>
          <a:bodyPr>
            <a:noAutofit/>
          </a:bodyPr>
          <a:lstStyle/>
          <a:p>
            <a:r>
              <a:rPr lang="es-CO" sz="3200" dirty="0"/>
              <a:t>Dentro de las hierbas utilizadas en estos baños se encuentran:</a:t>
            </a:r>
          </a:p>
        </p:txBody>
      </p:sp>
      <p:sp>
        <p:nvSpPr>
          <p:cNvPr id="29" name="Freeform: Shape 28">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32">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Imagen 5" descr="Resultado de imagen para ALBAHACA">
            <a:extLst>
              <a:ext uri="{FF2B5EF4-FFF2-40B4-BE49-F238E27FC236}">
                <a16:creationId xmlns:a16="http://schemas.microsoft.com/office/drawing/2014/main" id="{6BC227A4-397C-4C5E-9A1F-0FA8D1F2635B}"/>
              </a:ext>
            </a:extLst>
          </p:cNvPr>
          <p:cNvPicPr/>
          <p:nvPr/>
        </p:nvPicPr>
        <p:blipFill rotWithShape="1">
          <a:blip r:embed="rId2">
            <a:extLst>
              <a:ext uri="{28A0092B-C50C-407E-A947-70E740481C1C}">
                <a14:useLocalDpi xmlns:a14="http://schemas.microsoft.com/office/drawing/2010/main" val="0"/>
              </a:ext>
            </a:extLst>
          </a:blip>
          <a:srcRect l="41035" r="2464" b="-3"/>
          <a:stretch/>
        </p:blipFill>
        <p:spPr bwMode="auto">
          <a:xfrm>
            <a:off x="3559122" y="2661260"/>
            <a:ext cx="2788920" cy="2788920"/>
          </a:xfrm>
          <a:custGeom>
            <a:avLst/>
            <a:gdLst>
              <a:gd name="connsiteX0" fmla="*/ 1440180 w 2880360"/>
              <a:gd name="connsiteY0" fmla="*/ 0 h 2880360"/>
              <a:gd name="connsiteX1" fmla="*/ 2880360 w 2880360"/>
              <a:gd name="connsiteY1" fmla="*/ 1440180 h 2880360"/>
              <a:gd name="connsiteX2" fmla="*/ 1440180 w 2880360"/>
              <a:gd name="connsiteY2" fmla="*/ 2880360 h 2880360"/>
              <a:gd name="connsiteX3" fmla="*/ 0 w 2880360"/>
              <a:gd name="connsiteY3" fmla="*/ 1440180 h 2880360"/>
              <a:gd name="connsiteX4" fmla="*/ 1440180 w 2880360"/>
              <a:gd name="connsiteY4" fmla="*/ 0 h 2880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a:noFill/>
        </p:spPr>
      </p:pic>
      <p:pic>
        <p:nvPicPr>
          <p:cNvPr id="5" name="Imagen 4" descr="Resultado de imagen para manzanilla">
            <a:extLst>
              <a:ext uri="{FF2B5EF4-FFF2-40B4-BE49-F238E27FC236}">
                <a16:creationId xmlns:a16="http://schemas.microsoft.com/office/drawing/2014/main" id="{44D39581-17E2-4DED-BC69-59B7B8893058}"/>
              </a:ext>
            </a:extLst>
          </p:cNvPr>
          <p:cNvPicPr/>
          <p:nvPr/>
        </p:nvPicPr>
        <p:blipFill rotWithShape="1">
          <a:blip r:embed="rId3">
            <a:extLst>
              <a:ext uri="{28A0092B-C50C-407E-A947-70E740481C1C}">
                <a14:useLocalDpi xmlns:a14="http://schemas.microsoft.com/office/drawing/2010/main" val="0"/>
              </a:ext>
            </a:extLst>
          </a:blip>
          <a:srcRect l="13356" r="20674" b="2"/>
          <a:stretch/>
        </p:blipFill>
        <p:spPr bwMode="auto">
          <a:xfrm>
            <a:off x="20" y="10"/>
            <a:ext cx="3967953" cy="3383270"/>
          </a:xfrm>
          <a:custGeom>
            <a:avLst/>
            <a:gdLst>
              <a:gd name="connsiteX0" fmla="*/ 0 w 3967973"/>
              <a:gd name="connsiteY0" fmla="*/ 0 h 3383280"/>
              <a:gd name="connsiteX1" fmla="*/ 3605273 w 3967973"/>
              <a:gd name="connsiteY1" fmla="*/ 0 h 3383280"/>
              <a:gd name="connsiteX2" fmla="*/ 3704836 w 3967973"/>
              <a:gd name="connsiteY2" fmla="*/ 163887 h 3383280"/>
              <a:gd name="connsiteX3" fmla="*/ 3967973 w 3967973"/>
              <a:gd name="connsiteY3" fmla="*/ 1203093 h 3383280"/>
              <a:gd name="connsiteX4" fmla="*/ 1787786 w 3967973"/>
              <a:gd name="connsiteY4" fmla="*/ 3383280 h 3383280"/>
              <a:gd name="connsiteX5" fmla="*/ 105448 w 3967973"/>
              <a:gd name="connsiteY5" fmla="*/ 2589894 h 3383280"/>
              <a:gd name="connsiteX6" fmla="*/ 0 w 3967973"/>
              <a:gd name="connsiteY6" fmla="*/ 2448881 h 338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noFill/>
        </p:spPr>
      </p:pic>
      <p:pic>
        <p:nvPicPr>
          <p:cNvPr id="4" name="Imagen 3" descr="C:\Users\Martin\AppData\Local\Microsoft\Windows\INetCache\Content.MSO\CC5E1007.tmp">
            <a:extLst>
              <a:ext uri="{FF2B5EF4-FFF2-40B4-BE49-F238E27FC236}">
                <a16:creationId xmlns:a16="http://schemas.microsoft.com/office/drawing/2014/main" id="{934767E3-A691-44AB-B661-6E912377A1A7}"/>
              </a:ext>
            </a:extLst>
          </p:cNvPr>
          <p:cNvPicPr/>
          <p:nvPr/>
        </p:nvPicPr>
        <p:blipFill rotWithShape="1">
          <a:blip r:embed="rId4">
            <a:extLst>
              <a:ext uri="{28A0092B-C50C-407E-A947-70E740481C1C}">
                <a14:useLocalDpi xmlns:a14="http://schemas.microsoft.com/office/drawing/2010/main" val="0"/>
              </a:ext>
            </a:extLst>
          </a:blip>
          <a:srcRect l="4629" r="21048" b="-1"/>
          <a:stretch/>
        </p:blipFill>
        <p:spPr bwMode="auto">
          <a:xfrm>
            <a:off x="4825" y="4007260"/>
            <a:ext cx="3155071" cy="2850749"/>
          </a:xfrm>
          <a:custGeom>
            <a:avLst/>
            <a:gdLst>
              <a:gd name="connsiteX0" fmla="*/ 1358746 w 3155071"/>
              <a:gd name="connsiteY0" fmla="*/ 0 h 2850749"/>
              <a:gd name="connsiteX1" fmla="*/ 3155071 w 3155071"/>
              <a:gd name="connsiteY1" fmla="*/ 1796325 h 2850749"/>
              <a:gd name="connsiteX2" fmla="*/ 2848287 w 3155071"/>
              <a:gd name="connsiteY2" fmla="*/ 2800668 h 2850749"/>
              <a:gd name="connsiteX3" fmla="*/ 2810837 w 3155071"/>
              <a:gd name="connsiteY3" fmla="*/ 2850749 h 2850749"/>
              <a:gd name="connsiteX4" fmla="*/ 0 w 3155071"/>
              <a:gd name="connsiteY4" fmla="*/ 2850749 h 2850749"/>
              <a:gd name="connsiteX5" fmla="*/ 0 w 3155071"/>
              <a:gd name="connsiteY5" fmla="*/ 623564 h 2850749"/>
              <a:gd name="connsiteX6" fmla="*/ 88552 w 3155071"/>
              <a:gd name="connsiteY6" fmla="*/ 526132 h 2850749"/>
              <a:gd name="connsiteX7" fmla="*/ 1358746 w 3155071"/>
              <a:gd name="connsiteY7" fmla="*/ 0 h 285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p:spPr>
      </p:pic>
      <p:sp>
        <p:nvSpPr>
          <p:cNvPr id="3" name="Marcador de contenido 2">
            <a:extLst>
              <a:ext uri="{FF2B5EF4-FFF2-40B4-BE49-F238E27FC236}">
                <a16:creationId xmlns:a16="http://schemas.microsoft.com/office/drawing/2014/main" id="{DE73FEC8-284B-4F3A-BAEC-F8BCC690A19C}"/>
              </a:ext>
            </a:extLst>
          </p:cNvPr>
          <p:cNvSpPr>
            <a:spLocks noGrp="1"/>
          </p:cNvSpPr>
          <p:nvPr>
            <p:ph idx="1"/>
          </p:nvPr>
        </p:nvSpPr>
        <p:spPr>
          <a:xfrm>
            <a:off x="6940296" y="2871982"/>
            <a:ext cx="4668256" cy="3181684"/>
          </a:xfrm>
        </p:spPr>
        <p:txBody>
          <a:bodyPr anchor="t">
            <a:normAutofit/>
          </a:bodyPr>
          <a:lstStyle/>
          <a:p>
            <a:pPr marL="0" indent="0">
              <a:buNone/>
            </a:pPr>
            <a:r>
              <a:rPr lang="es-CO" dirty="0">
                <a:latin typeface="+mj-lt"/>
              </a:rPr>
              <a:t>Manzanilla, Albahaca, Menta, Romero, Hierbabuena, Canela, Cidron, Clavo, Abrecaminos, Ajenjo, Laurel, Lavanda, Eucalipto, Ajo macho, Artemisa, Verbena, Ruda, Hinojo, Mirto, Salvia, Destrancadera y Rosas.</a:t>
            </a:r>
          </a:p>
          <a:p>
            <a:pPr marL="0" indent="0">
              <a:buNone/>
            </a:pPr>
            <a:endParaRPr lang="es-CO" sz="1800" dirty="0"/>
          </a:p>
        </p:txBody>
      </p:sp>
    </p:spTree>
    <p:extLst>
      <p:ext uri="{BB962C8B-B14F-4D97-AF65-F5344CB8AC3E}">
        <p14:creationId xmlns:p14="http://schemas.microsoft.com/office/powerpoint/2010/main" val="178465130"/>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Resultado de imagen para PLANTA DE QUEREME">
            <a:extLst>
              <a:ext uri="{FF2B5EF4-FFF2-40B4-BE49-F238E27FC236}">
                <a16:creationId xmlns:a16="http://schemas.microsoft.com/office/drawing/2014/main" id="{9FA78F3F-4E80-4881-A635-0EFA7FFFE080}"/>
              </a:ext>
            </a:extLst>
          </p:cNvPr>
          <p:cNvPicPr/>
          <p:nvPr/>
        </p:nvPicPr>
        <p:blipFill rotWithShape="1">
          <a:blip r:embed="rId2">
            <a:extLst>
              <a:ext uri="{28A0092B-C50C-407E-A947-70E740481C1C}">
                <a14:useLocalDpi xmlns:a14="http://schemas.microsoft.com/office/drawing/2010/main" val="0"/>
              </a:ext>
            </a:extLst>
          </a:blip>
          <a:srcRect/>
          <a:stretch/>
        </p:blipFill>
        <p:spPr bwMode="auto">
          <a:xfrm>
            <a:off x="0" y="21145"/>
            <a:ext cx="12192000" cy="6857990"/>
          </a:xfrm>
          <a:prstGeom prst="rect">
            <a:avLst/>
          </a:prstGeom>
          <a:noFill/>
        </p:spPr>
      </p:pic>
      <p:sp>
        <p:nvSpPr>
          <p:cNvPr id="9"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BE25B155-72BA-4E4F-BCBA-3F1973A4B5FE}"/>
              </a:ext>
            </a:extLst>
          </p:cNvPr>
          <p:cNvSpPr>
            <a:spLocks noGrp="1"/>
          </p:cNvSpPr>
          <p:nvPr>
            <p:ph type="title"/>
          </p:nvPr>
        </p:nvSpPr>
        <p:spPr>
          <a:xfrm>
            <a:off x="709448" y="1913950"/>
            <a:ext cx="4204137" cy="1342754"/>
          </a:xfrm>
        </p:spPr>
        <p:txBody>
          <a:bodyPr>
            <a:normAutofit/>
          </a:bodyPr>
          <a:lstStyle/>
          <a:p>
            <a:pPr algn="ctr"/>
            <a:r>
              <a:rPr lang="es-CO" sz="3100"/>
              <a:t>Se usa en rituales de manifestación y atracción</a:t>
            </a:r>
          </a:p>
        </p:txBody>
      </p:sp>
      <p:cxnSp>
        <p:nvCxnSpPr>
          <p:cNvPr id="11" name="Straight Connector 1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98AB5B2-5D54-4261-9FE5-A5E8562AEDC3}"/>
              </a:ext>
            </a:extLst>
          </p:cNvPr>
          <p:cNvSpPr>
            <a:spLocks noGrp="1"/>
          </p:cNvSpPr>
          <p:nvPr>
            <p:ph idx="1"/>
          </p:nvPr>
        </p:nvSpPr>
        <p:spPr>
          <a:xfrm>
            <a:off x="525516" y="3417573"/>
            <a:ext cx="4593021" cy="2619839"/>
          </a:xfrm>
        </p:spPr>
        <p:txBody>
          <a:bodyPr anchor="ctr">
            <a:normAutofit fontScale="92500" lnSpcReduction="20000"/>
          </a:bodyPr>
          <a:lstStyle/>
          <a:p>
            <a:pPr marL="0" indent="0">
              <a:buNone/>
            </a:pPr>
            <a:r>
              <a:rPr lang="es-CO" sz="1800" dirty="0"/>
              <a:t>Ten un estado de ánimo positivo y tranquilo dedicando un tiempo a la meditación y visualización, y toma las plantas en sus manos mientras afirmas lo que quiere manifestar. Confía en que esto sucederá. Agradece a la planta</a:t>
            </a:r>
          </a:p>
          <a:p>
            <a:pPr marL="0" indent="0">
              <a:buNone/>
            </a:pPr>
            <a:r>
              <a:rPr lang="es-CO" sz="1800" dirty="0"/>
              <a:t>Los ingredientes son económicos y accesibles, no se precisa de mucho tiempo ni de grandes esfuerzos para llevarlo a cabo.</a:t>
            </a:r>
          </a:p>
          <a:p>
            <a:pPr marL="0" indent="0">
              <a:buNone/>
            </a:pPr>
            <a:r>
              <a:rPr lang="es-CO" sz="1800" dirty="0"/>
              <a:t>Sin embargo, sí que es cierto que vas a tener que emplear la máxima ilusión, fe y sensibilidad a la hora de hacerlo.</a:t>
            </a:r>
          </a:p>
          <a:p>
            <a:pPr marL="0" indent="0">
              <a:buNone/>
            </a:pPr>
            <a:endParaRPr lang="es-CO" sz="1800" dirty="0"/>
          </a:p>
        </p:txBody>
      </p:sp>
    </p:spTree>
    <p:extLst>
      <p:ext uri="{BB962C8B-B14F-4D97-AF65-F5344CB8AC3E}">
        <p14:creationId xmlns:p14="http://schemas.microsoft.com/office/powerpoint/2010/main" val="260520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DC407B-F7EA-4B23-BFF6-41E92D511BFB}"/>
              </a:ext>
            </a:extLst>
          </p:cNvPr>
          <p:cNvSpPr>
            <a:spLocks noGrp="1"/>
          </p:cNvSpPr>
          <p:nvPr>
            <p:ph type="title"/>
          </p:nvPr>
        </p:nvSpPr>
        <p:spPr>
          <a:xfrm>
            <a:off x="762001" y="803325"/>
            <a:ext cx="5314536" cy="1325563"/>
          </a:xfrm>
        </p:spPr>
        <p:txBody>
          <a:bodyPr>
            <a:normAutofit fontScale="90000"/>
          </a:bodyPr>
          <a:lstStyle/>
          <a:p>
            <a:r>
              <a:rPr lang="es-CO" sz="4000" b="1" dirty="0"/>
              <a:t>Instrucciones de preparación y uso:</a:t>
            </a:r>
            <a:br>
              <a:rPr lang="es-CO" sz="2800" dirty="0"/>
            </a:br>
            <a:endParaRPr lang="es-CO" sz="2800" dirty="0"/>
          </a:p>
        </p:txBody>
      </p:sp>
      <p:sp>
        <p:nvSpPr>
          <p:cNvPr id="3" name="Marcador de contenido 2">
            <a:extLst>
              <a:ext uri="{FF2B5EF4-FFF2-40B4-BE49-F238E27FC236}">
                <a16:creationId xmlns:a16="http://schemas.microsoft.com/office/drawing/2014/main" id="{48446B94-AE3C-4BF1-9C55-9C4790202DA5}"/>
              </a:ext>
            </a:extLst>
          </p:cNvPr>
          <p:cNvSpPr>
            <a:spLocks noGrp="1"/>
          </p:cNvSpPr>
          <p:nvPr>
            <p:ph idx="1"/>
          </p:nvPr>
        </p:nvSpPr>
        <p:spPr>
          <a:xfrm>
            <a:off x="762000" y="2128888"/>
            <a:ext cx="5314543" cy="3925786"/>
          </a:xfrm>
        </p:spPr>
        <p:txBody>
          <a:bodyPr anchor="t">
            <a:noAutofit/>
          </a:bodyPr>
          <a:lstStyle/>
          <a:p>
            <a:pPr lvl="0"/>
            <a:r>
              <a:rPr lang="es-CO" sz="2400" dirty="0">
                <a:latin typeface="+mj-lt"/>
              </a:rPr>
              <a:t>Entra a tu cocina.</a:t>
            </a:r>
          </a:p>
          <a:p>
            <a:pPr lvl="0"/>
            <a:r>
              <a:rPr lang="es-CO" sz="2400" dirty="0">
                <a:latin typeface="+mj-lt"/>
              </a:rPr>
              <a:t>Reflexiona sobre los miedos, las inseguridades y las creencias limitantes que has experimentado en tu vida. </a:t>
            </a:r>
          </a:p>
          <a:p>
            <a:pPr lvl="0"/>
            <a:r>
              <a:rPr lang="es-CO" sz="2400" dirty="0">
                <a:latin typeface="+mj-lt"/>
              </a:rPr>
              <a:t>Agrega las hierbas amargas en una olla.  Pídele al poder de las plantas que te permitan trabajar para superar los obstáculos que identificas en tu vida. </a:t>
            </a:r>
          </a:p>
          <a:p>
            <a:pPr lvl="0"/>
            <a:r>
              <a:rPr lang="es-CO" sz="2400" dirty="0">
                <a:latin typeface="+mj-lt"/>
              </a:rPr>
              <a:t>Agrega las hierbas dulces en  otra olla, reflexiona sobre tu vida y agradece.</a:t>
            </a:r>
          </a:p>
        </p:txBody>
      </p:sp>
      <p:sp>
        <p:nvSpPr>
          <p:cNvPr id="71" name="Freeform: Shape 7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22" name="Picture 2" descr="Resultado de imagen para cocina">
            <a:extLst>
              <a:ext uri="{FF2B5EF4-FFF2-40B4-BE49-F238E27FC236}">
                <a16:creationId xmlns:a16="http://schemas.microsoft.com/office/drawing/2014/main" id="{2A1C85D0-D335-41AB-8BD8-6A5CEEE655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131" r="19129" b="-1"/>
          <a:stretch/>
        </p:blipFill>
        <p:spPr bwMode="auto">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3058664"/>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Resultado de imagen para sal marina">
            <a:extLst>
              <a:ext uri="{FF2B5EF4-FFF2-40B4-BE49-F238E27FC236}">
                <a16:creationId xmlns:a16="http://schemas.microsoft.com/office/drawing/2014/main" id="{0AF5E9B8-C4C8-4910-92BC-75597C6B4AF7}"/>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5877" b="9854"/>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FE0537D7-EC04-4838-ADFF-4C62CD76F0C5}"/>
              </a:ext>
            </a:extLst>
          </p:cNvPr>
          <p:cNvSpPr>
            <a:spLocks noGrp="1"/>
          </p:cNvSpPr>
          <p:nvPr>
            <p:ph type="title"/>
          </p:nvPr>
        </p:nvSpPr>
        <p:spPr>
          <a:xfrm>
            <a:off x="838199" y="1065862"/>
            <a:ext cx="6052955" cy="4726276"/>
          </a:xfrm>
        </p:spPr>
        <p:txBody>
          <a:bodyPr>
            <a:normAutofit/>
          </a:bodyPr>
          <a:lstStyle/>
          <a:p>
            <a:pPr algn="r"/>
            <a:r>
              <a:rPr lang="es-CO" sz="7400" b="1" dirty="0">
                <a:ln w="22225">
                  <a:solidFill>
                    <a:srgbClr val="FFFFFF"/>
                  </a:solidFill>
                </a:ln>
                <a:noFill/>
              </a:rPr>
              <a:t>Instrucciones de preparación y uso:</a:t>
            </a:r>
            <a:br>
              <a:rPr lang="es-CO" sz="7400" dirty="0">
                <a:ln w="22225">
                  <a:solidFill>
                    <a:srgbClr val="FFFFFF"/>
                  </a:solidFill>
                </a:ln>
                <a:noFill/>
              </a:rPr>
            </a:br>
            <a:endParaRPr lang="es-CO" sz="7400" dirty="0">
              <a:ln w="22225">
                <a:solidFill>
                  <a:srgbClr val="FFFFFF"/>
                </a:solidFill>
              </a:ln>
              <a:noFill/>
            </a:endParaRPr>
          </a:p>
        </p:txBody>
      </p:sp>
      <p:cxnSp>
        <p:nvCxnSpPr>
          <p:cNvPr id="139" name="Straight Connector 138">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1C5A319C-E5B4-4DDB-B86D-6CB5F9374623}"/>
              </a:ext>
            </a:extLst>
          </p:cNvPr>
          <p:cNvSpPr>
            <a:spLocks noGrp="1"/>
          </p:cNvSpPr>
          <p:nvPr>
            <p:ph idx="1"/>
          </p:nvPr>
        </p:nvSpPr>
        <p:spPr>
          <a:xfrm>
            <a:off x="7534641" y="1065862"/>
            <a:ext cx="3860002" cy="4726276"/>
          </a:xfrm>
        </p:spPr>
        <p:txBody>
          <a:bodyPr anchor="ctr">
            <a:normAutofit/>
          </a:bodyPr>
          <a:lstStyle/>
          <a:p>
            <a:pPr lvl="0"/>
            <a:r>
              <a:rPr lang="es-CO" sz="2000" dirty="0">
                <a:solidFill>
                  <a:srgbClr val="FFFFFF"/>
                </a:solidFill>
              </a:rPr>
              <a:t>Deja hervir a fuego lento .</a:t>
            </a:r>
          </a:p>
          <a:p>
            <a:pPr lvl="0"/>
            <a:r>
              <a:rPr lang="es-CO" sz="2000" dirty="0">
                <a:solidFill>
                  <a:srgbClr val="FFFFFF"/>
                </a:solidFill>
              </a:rPr>
              <a:t>Deja reposar las hierbas.</a:t>
            </a:r>
          </a:p>
          <a:p>
            <a:pPr lvl="0"/>
            <a:r>
              <a:rPr lang="es-CO" sz="2000" dirty="0">
                <a:solidFill>
                  <a:srgbClr val="FFFFFF"/>
                </a:solidFill>
              </a:rPr>
              <a:t>Prende las velas, el incienso.</a:t>
            </a:r>
          </a:p>
          <a:p>
            <a:pPr lvl="0"/>
            <a:r>
              <a:rPr lang="es-CO" sz="2000" dirty="0">
                <a:solidFill>
                  <a:srgbClr val="FFFFFF"/>
                </a:solidFill>
              </a:rPr>
              <a:t>Dúchate y disfruta del poder relajante del agua.</a:t>
            </a:r>
          </a:p>
          <a:p>
            <a:pPr lvl="0"/>
            <a:r>
              <a:rPr lang="es-CO" sz="2000" dirty="0">
                <a:solidFill>
                  <a:srgbClr val="FFFFFF"/>
                </a:solidFill>
              </a:rPr>
              <a:t>Reflexiona sobre los miedos.</a:t>
            </a:r>
          </a:p>
          <a:p>
            <a:pPr lvl="0"/>
            <a:r>
              <a:rPr lang="es-CO" sz="2000" dirty="0">
                <a:solidFill>
                  <a:srgbClr val="FFFFFF"/>
                </a:solidFill>
              </a:rPr>
              <a:t>Toma la sal marina y aplícala .</a:t>
            </a:r>
          </a:p>
          <a:p>
            <a:pPr lvl="0"/>
            <a:r>
              <a:rPr lang="es-CO" sz="2000" dirty="0">
                <a:solidFill>
                  <a:srgbClr val="FFFFFF"/>
                </a:solidFill>
              </a:rPr>
              <a:t>Enjuágate la sal marina bajo el torrente de agua. Siente como la sal marina limpia tu aura.</a:t>
            </a:r>
          </a:p>
          <a:p>
            <a:endParaRPr lang="es-CO" sz="2000" dirty="0">
              <a:solidFill>
                <a:srgbClr val="FFFFFF"/>
              </a:solidFill>
            </a:endParaRPr>
          </a:p>
        </p:txBody>
      </p:sp>
    </p:spTree>
    <p:extLst>
      <p:ext uri="{BB962C8B-B14F-4D97-AF65-F5344CB8AC3E}">
        <p14:creationId xmlns:p14="http://schemas.microsoft.com/office/powerpoint/2010/main" val="3343651880"/>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25" name="Picture 2" descr="Imagen relacionada">
            <a:extLst>
              <a:ext uri="{FF2B5EF4-FFF2-40B4-BE49-F238E27FC236}">
                <a16:creationId xmlns:a16="http://schemas.microsoft.com/office/drawing/2014/main" id="{60CB8124-2D7B-4918-ACF7-16AFD3712F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000"/>
          <a:stretch/>
        </p:blipFill>
        <p:spPr bwMode="auto">
          <a:xfrm>
            <a:off x="-1"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923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D168C259-3426-43D6-B86C-FCC613A4B2E1}"/>
              </a:ext>
            </a:extLst>
          </p:cNvPr>
          <p:cNvSpPr>
            <a:spLocks noGrp="1"/>
          </p:cNvSpPr>
          <p:nvPr>
            <p:ph type="title"/>
          </p:nvPr>
        </p:nvSpPr>
        <p:spPr>
          <a:xfrm>
            <a:off x="709448" y="1913950"/>
            <a:ext cx="4204137" cy="1342754"/>
          </a:xfrm>
        </p:spPr>
        <p:txBody>
          <a:bodyPr>
            <a:normAutofit/>
          </a:bodyPr>
          <a:lstStyle/>
          <a:p>
            <a:pPr lvl="0" algn="ctr"/>
            <a:r>
              <a:rPr lang="es-CO" sz="3600" b="1" dirty="0"/>
              <a:t>Instrucciones</a:t>
            </a:r>
            <a:r>
              <a:rPr lang="es-CO" sz="3600" dirty="0"/>
              <a:t> </a:t>
            </a:r>
            <a:br>
              <a:rPr lang="es-CO" sz="3600" dirty="0"/>
            </a:br>
            <a:r>
              <a:rPr lang="es-CO" sz="3600" b="1" dirty="0"/>
              <a:t> de preparación y uso</a:t>
            </a:r>
            <a:endParaRPr lang="es-CO" sz="3600" dirty="0"/>
          </a:p>
        </p:txBody>
      </p:sp>
      <p:cxnSp>
        <p:nvCxnSpPr>
          <p:cNvPr id="145" name="Straight Connector 14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9226" name="Content Placeholder 9222">
            <a:extLst>
              <a:ext uri="{FF2B5EF4-FFF2-40B4-BE49-F238E27FC236}">
                <a16:creationId xmlns:a16="http://schemas.microsoft.com/office/drawing/2014/main" id="{99617DDA-F2E7-4085-B780-A82AE1B65B9A}"/>
              </a:ext>
            </a:extLst>
          </p:cNvPr>
          <p:cNvSpPr>
            <a:spLocks noGrp="1"/>
          </p:cNvSpPr>
          <p:nvPr>
            <p:ph idx="1"/>
          </p:nvPr>
        </p:nvSpPr>
        <p:spPr>
          <a:xfrm>
            <a:off x="525516" y="3417573"/>
            <a:ext cx="4593021" cy="3264581"/>
          </a:xfrm>
        </p:spPr>
        <p:txBody>
          <a:bodyPr anchor="ctr">
            <a:normAutofit lnSpcReduction="10000"/>
          </a:bodyPr>
          <a:lstStyle/>
          <a:p>
            <a:pPr marL="0" indent="0">
              <a:buNone/>
            </a:pPr>
            <a:br>
              <a:rPr lang="es-CO" sz="1300" dirty="0"/>
            </a:br>
            <a:r>
              <a:rPr lang="es-CO" sz="1900" dirty="0">
                <a:latin typeface="+mj-lt"/>
              </a:rPr>
              <a:t>Abre tu corazón y solicita (a todo en lo que creas) la ayuda que necesitas para liberarte de las malas energías.</a:t>
            </a:r>
          </a:p>
          <a:p>
            <a:pPr marL="0" indent="0">
              <a:buNone/>
            </a:pPr>
            <a:r>
              <a:rPr lang="es-CO" sz="1900" dirty="0">
                <a:latin typeface="+mj-lt"/>
              </a:rPr>
              <a:t>Aplícate el baño de hierbas amargas desde la cabeza hasta los pies mientras decretas en voz alta todos los propósitos de sanación, curación y limpieza del alma. </a:t>
            </a:r>
          </a:p>
          <a:p>
            <a:pPr marL="0" indent="0">
              <a:buNone/>
            </a:pPr>
            <a:r>
              <a:rPr lang="es-CO" sz="1900" dirty="0">
                <a:latin typeface="+mj-lt"/>
              </a:rPr>
              <a:t>Disfruta de la sensación de paz que el baño brinda y agradece a las hierbas su poder para limpiar tu aura y espíritu.</a:t>
            </a:r>
            <a:br>
              <a:rPr lang="es-CO" sz="1900" dirty="0">
                <a:latin typeface="+mj-lt"/>
              </a:rPr>
            </a:br>
            <a:endParaRPr lang="en-US" sz="1900" dirty="0">
              <a:latin typeface="+mj-lt"/>
            </a:endParaRPr>
          </a:p>
        </p:txBody>
      </p:sp>
    </p:spTree>
    <p:extLst>
      <p:ext uri="{BB962C8B-B14F-4D97-AF65-F5344CB8AC3E}">
        <p14:creationId xmlns:p14="http://schemas.microsoft.com/office/powerpoint/2010/main" val="1478419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 name="Rectangle 13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5" name="Picture 2" descr="Imagen relacionada">
            <a:extLst>
              <a:ext uri="{FF2B5EF4-FFF2-40B4-BE49-F238E27FC236}">
                <a16:creationId xmlns:a16="http://schemas.microsoft.com/office/drawing/2014/main" id="{0B520D4F-D529-461C-9682-885BC0B5E008}"/>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10000"/>
          <a:stretch/>
        </p:blipFill>
        <p:spPr bwMode="auto">
          <a:xfrm>
            <a:off x="-1"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935379B6-902D-4463-BB64-F3D422DC1D3E}"/>
              </a:ext>
            </a:extLst>
          </p:cNvPr>
          <p:cNvSpPr>
            <a:spLocks noGrp="1"/>
          </p:cNvSpPr>
          <p:nvPr>
            <p:ph type="title"/>
          </p:nvPr>
        </p:nvSpPr>
        <p:spPr>
          <a:xfrm>
            <a:off x="838201" y="1065862"/>
            <a:ext cx="3313164" cy="4726276"/>
          </a:xfrm>
        </p:spPr>
        <p:txBody>
          <a:bodyPr>
            <a:normAutofit/>
          </a:bodyPr>
          <a:lstStyle/>
          <a:p>
            <a:pPr lvl="0" algn="r"/>
            <a:r>
              <a:rPr lang="es-CO" sz="4000" b="1" dirty="0">
                <a:solidFill>
                  <a:srgbClr val="FFFFFF"/>
                </a:solidFill>
              </a:rPr>
              <a:t>Instrucciones de preparación y uso:</a:t>
            </a:r>
            <a:br>
              <a:rPr lang="es-CO" sz="4000" b="1" dirty="0">
                <a:solidFill>
                  <a:srgbClr val="FFFFFF"/>
                </a:solidFill>
              </a:rPr>
            </a:br>
            <a:endParaRPr lang="es-CO" sz="4000" dirty="0">
              <a:solidFill>
                <a:srgbClr val="FFFFFF"/>
              </a:solidFill>
            </a:endParaRPr>
          </a:p>
        </p:txBody>
      </p:sp>
      <p:cxnSp>
        <p:nvCxnSpPr>
          <p:cNvPr id="142" name="Straight Connector 14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0247" name="Content Placeholder 10246">
            <a:extLst>
              <a:ext uri="{FF2B5EF4-FFF2-40B4-BE49-F238E27FC236}">
                <a16:creationId xmlns:a16="http://schemas.microsoft.com/office/drawing/2014/main" id="{CE80B7CD-BE69-4014-A18F-E73EDCD2A944}"/>
              </a:ext>
            </a:extLst>
          </p:cNvPr>
          <p:cNvSpPr>
            <a:spLocks noGrp="1"/>
          </p:cNvSpPr>
          <p:nvPr>
            <p:ph idx="1"/>
          </p:nvPr>
        </p:nvSpPr>
        <p:spPr>
          <a:xfrm>
            <a:off x="5155379" y="1065862"/>
            <a:ext cx="5744685" cy="4726276"/>
          </a:xfrm>
        </p:spPr>
        <p:txBody>
          <a:bodyPr anchor="ctr">
            <a:normAutofit/>
          </a:bodyPr>
          <a:lstStyle/>
          <a:p>
            <a:pPr marL="0" indent="0">
              <a:buNone/>
            </a:pPr>
            <a:r>
              <a:rPr lang="es-CO" sz="2000" dirty="0">
                <a:solidFill>
                  <a:srgbClr val="FFFFFF"/>
                </a:solidFill>
                <a:latin typeface="+mj-lt"/>
              </a:rPr>
              <a:t>Aplica el baño de hierbas dulces desde los pies hasta la cabeza.</a:t>
            </a:r>
            <a:br>
              <a:rPr lang="es-CO" sz="2000" dirty="0">
                <a:solidFill>
                  <a:srgbClr val="FFFFFF"/>
                </a:solidFill>
                <a:latin typeface="+mj-lt"/>
              </a:rPr>
            </a:br>
            <a:endParaRPr lang="es-CO" sz="2000" dirty="0">
              <a:solidFill>
                <a:srgbClr val="FFFFFF"/>
              </a:solidFill>
              <a:latin typeface="+mj-lt"/>
            </a:endParaRPr>
          </a:p>
          <a:p>
            <a:pPr marL="0" indent="0">
              <a:buNone/>
            </a:pPr>
            <a:r>
              <a:rPr lang="es-CO" sz="2000" dirty="0">
                <a:solidFill>
                  <a:srgbClr val="FFFFFF"/>
                </a:solidFill>
                <a:latin typeface="+mj-lt"/>
              </a:rPr>
              <a:t>Disfruta de la sensación de paz que el baño brinda. Abre el corazón y solicita (a todo en lo que creas) la ayuda que necesites para encontrar la plenitud, la felicidad y la nueva ventura. </a:t>
            </a:r>
          </a:p>
        </p:txBody>
      </p:sp>
    </p:spTree>
    <p:extLst>
      <p:ext uri="{BB962C8B-B14F-4D97-AF65-F5344CB8AC3E}">
        <p14:creationId xmlns:p14="http://schemas.microsoft.com/office/powerpoint/2010/main" val="383537502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269" name="Picture 2" descr="Imagen relacionada">
            <a:extLst>
              <a:ext uri="{FF2B5EF4-FFF2-40B4-BE49-F238E27FC236}">
                <a16:creationId xmlns:a16="http://schemas.microsoft.com/office/drawing/2014/main" id="{F508659D-B9C1-4794-963D-023E685E5C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000"/>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11273"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C27617C8-DCED-49CC-9722-2FA61ABFB365}"/>
              </a:ext>
            </a:extLst>
          </p:cNvPr>
          <p:cNvSpPr>
            <a:spLocks noGrp="1"/>
          </p:cNvSpPr>
          <p:nvPr>
            <p:ph type="title"/>
          </p:nvPr>
        </p:nvSpPr>
        <p:spPr>
          <a:xfrm>
            <a:off x="8022021" y="3231931"/>
            <a:ext cx="3852041" cy="1834056"/>
          </a:xfrm>
        </p:spPr>
        <p:txBody>
          <a:bodyPr vert="horz" lIns="91440" tIns="45720" rIns="91440" bIns="45720" rtlCol="0" anchor="b">
            <a:normAutofit/>
          </a:bodyPr>
          <a:lstStyle/>
          <a:p>
            <a:pPr algn="ctr"/>
            <a:r>
              <a:rPr lang="en-US" sz="3100" dirty="0"/>
              <a:t>Agradece a las hierbas su poder de transformar positivamente tu vida. </a:t>
            </a:r>
          </a:p>
        </p:txBody>
      </p:sp>
      <p:sp>
        <p:nvSpPr>
          <p:cNvPr id="11271" name="Content Placeholder 11270">
            <a:extLst>
              <a:ext uri="{FF2B5EF4-FFF2-40B4-BE49-F238E27FC236}">
                <a16:creationId xmlns:a16="http://schemas.microsoft.com/office/drawing/2014/main" id="{3251936C-8343-4BCF-BE24-808D7EB93919}"/>
              </a:ext>
            </a:extLst>
          </p:cNvPr>
          <p:cNvSpPr>
            <a:spLocks noGrp="1"/>
          </p:cNvSpPr>
          <p:nvPr>
            <p:ph idx="1"/>
          </p:nvPr>
        </p:nvSpPr>
        <p:spPr>
          <a:xfrm>
            <a:off x="7782910" y="5242675"/>
            <a:ext cx="4330262" cy="683284"/>
          </a:xfrm>
        </p:spPr>
        <p:txBody>
          <a:bodyPr vert="horz" lIns="91440" tIns="45720" rIns="91440" bIns="45720" rtlCol="0">
            <a:normAutofit/>
          </a:bodyPr>
          <a:lstStyle/>
          <a:p>
            <a:pPr marL="0" indent="0" algn="ctr">
              <a:buNone/>
            </a:pPr>
            <a:r>
              <a:rPr lang="en-US" sz="2000" dirty="0">
                <a:latin typeface="+mj-lt"/>
              </a:rPr>
              <a:t>Decreta en voz alta todas las bendiciones que quieres en tu vida.</a:t>
            </a:r>
          </a:p>
          <a:p>
            <a:pPr marL="0" indent="0" algn="ctr">
              <a:buNone/>
            </a:pPr>
            <a:endParaRPr lang="en-US" sz="1400" dirty="0"/>
          </a:p>
        </p:txBody>
      </p:sp>
      <p:cxnSp>
        <p:nvCxnSpPr>
          <p:cNvPr id="11274" name="Straight Connector 141">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010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5" name="Rectangle 73">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Imagen relacionada">
            <a:extLst>
              <a:ext uri="{FF2B5EF4-FFF2-40B4-BE49-F238E27FC236}">
                <a16:creationId xmlns:a16="http://schemas.microsoft.com/office/drawing/2014/main" id="{F1C5FE52-6E33-46BB-830C-A08A752B053E}"/>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10000"/>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9C389D04-BD66-48FA-BFA7-20DB8F6F3FAB}"/>
              </a:ext>
            </a:extLst>
          </p:cNvPr>
          <p:cNvSpPr>
            <a:spLocks noGrp="1"/>
          </p:cNvSpPr>
          <p:nvPr>
            <p:ph type="title"/>
          </p:nvPr>
        </p:nvSpPr>
        <p:spPr>
          <a:xfrm>
            <a:off x="838201" y="1065862"/>
            <a:ext cx="3313164" cy="4726276"/>
          </a:xfrm>
        </p:spPr>
        <p:txBody>
          <a:bodyPr>
            <a:normAutofit/>
          </a:bodyPr>
          <a:lstStyle/>
          <a:p>
            <a:pPr algn="r"/>
            <a:r>
              <a:rPr lang="es-CO" sz="4000" b="1" dirty="0">
                <a:solidFill>
                  <a:srgbClr val="FFFFFF"/>
                </a:solidFill>
              </a:rPr>
              <a:t>Instrucciones</a:t>
            </a:r>
            <a:r>
              <a:rPr lang="es-CO" sz="4000" dirty="0">
                <a:solidFill>
                  <a:srgbClr val="FFFFFF"/>
                </a:solidFill>
              </a:rPr>
              <a:t> </a:t>
            </a:r>
            <a:br>
              <a:rPr lang="es-CO" sz="4000" dirty="0">
                <a:solidFill>
                  <a:srgbClr val="FFFFFF"/>
                </a:solidFill>
              </a:rPr>
            </a:br>
            <a:r>
              <a:rPr lang="es-CO" sz="4000" b="1" dirty="0">
                <a:solidFill>
                  <a:srgbClr val="FFFFFF"/>
                </a:solidFill>
              </a:rPr>
              <a:t> de preparación y uso</a:t>
            </a:r>
            <a:endParaRPr lang="es-CO" sz="4000" dirty="0">
              <a:solidFill>
                <a:srgbClr val="FFFFFF"/>
              </a:solidFill>
            </a:endParaRPr>
          </a:p>
        </p:txBody>
      </p:sp>
      <p:cxnSp>
        <p:nvCxnSpPr>
          <p:cNvPr id="12296" name="Straight Connector 75">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E69AF2AE-C6F1-47A2-BC17-2D12E42614C8}"/>
              </a:ext>
            </a:extLst>
          </p:cNvPr>
          <p:cNvSpPr>
            <a:spLocks noGrp="1"/>
          </p:cNvSpPr>
          <p:nvPr>
            <p:ph idx="1"/>
          </p:nvPr>
        </p:nvSpPr>
        <p:spPr>
          <a:xfrm>
            <a:off x="5155379" y="1065862"/>
            <a:ext cx="5744685" cy="4726276"/>
          </a:xfrm>
        </p:spPr>
        <p:txBody>
          <a:bodyPr anchor="ctr">
            <a:normAutofit/>
          </a:bodyPr>
          <a:lstStyle/>
          <a:p>
            <a:pPr lvl="0"/>
            <a:r>
              <a:rPr lang="es-CO" sz="2000" dirty="0">
                <a:solidFill>
                  <a:srgbClr val="FFFFFF"/>
                </a:solidFill>
                <a:latin typeface="+mj-lt"/>
              </a:rPr>
              <a:t>Al salir del baño has una lista de los compromisos que deseas asumir para alcanzar los objetivos propuestos. </a:t>
            </a:r>
          </a:p>
          <a:p>
            <a:pPr lvl="0"/>
            <a:r>
              <a:rPr lang="es-CO" sz="2000" dirty="0">
                <a:solidFill>
                  <a:srgbClr val="FFFFFF"/>
                </a:solidFill>
                <a:latin typeface="+mj-lt"/>
              </a:rPr>
              <a:t>Recuerda tu propósito y mantente firme en su realización.</a:t>
            </a:r>
          </a:p>
          <a:p>
            <a:pPr lvl="0"/>
            <a:r>
              <a:rPr lang="es-CO" sz="2000" dirty="0">
                <a:solidFill>
                  <a:srgbClr val="FFFFFF"/>
                </a:solidFill>
                <a:latin typeface="+mj-lt"/>
              </a:rPr>
              <a:t>Agradece a las hierbas todo su poder  y  </a:t>
            </a:r>
            <a:r>
              <a:rPr lang="es-CO" sz="2000" dirty="0" err="1">
                <a:solidFill>
                  <a:srgbClr val="FFFFFF"/>
                </a:solidFill>
                <a:latin typeface="+mj-lt"/>
              </a:rPr>
              <a:t>regresalas</a:t>
            </a:r>
            <a:r>
              <a:rPr lang="es-CO" sz="2000" dirty="0">
                <a:solidFill>
                  <a:srgbClr val="FFFFFF"/>
                </a:solidFill>
                <a:latin typeface="+mj-lt"/>
              </a:rPr>
              <a:t> al ciclo de la vida.</a:t>
            </a:r>
          </a:p>
          <a:p>
            <a:pPr marL="0" indent="0">
              <a:buNone/>
            </a:pPr>
            <a:endParaRPr lang="es-CO" sz="2000" dirty="0">
              <a:solidFill>
                <a:srgbClr val="FFFFFF"/>
              </a:solidFill>
            </a:endParaRPr>
          </a:p>
        </p:txBody>
      </p:sp>
    </p:spTree>
    <p:extLst>
      <p:ext uri="{BB962C8B-B14F-4D97-AF65-F5344CB8AC3E}">
        <p14:creationId xmlns:p14="http://schemas.microsoft.com/office/powerpoint/2010/main" val="3646266861"/>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4EC4D9B8-4680-4291-9933-35DD15BB1D20}"/>
              </a:ext>
            </a:extLst>
          </p:cNvPr>
          <p:cNvSpPr>
            <a:spLocks noGrp="1"/>
          </p:cNvSpPr>
          <p:nvPr>
            <p:ph type="ctrTitle"/>
          </p:nvPr>
        </p:nvSpPr>
        <p:spPr>
          <a:xfrm>
            <a:off x="804673" y="2040835"/>
            <a:ext cx="4524973" cy="4177085"/>
          </a:xfrm>
        </p:spPr>
        <p:txBody>
          <a:bodyPr anchor="t">
            <a:normAutofit fontScale="90000"/>
          </a:bodyPr>
          <a:lstStyle/>
          <a:p>
            <a:pPr algn="l"/>
            <a:r>
              <a:rPr lang="es-CO" sz="2200" dirty="0"/>
              <a:t>Siento Paz, Calma, Seguridad y Amor</a:t>
            </a:r>
            <a:br>
              <a:rPr lang="es-CO" sz="2200" dirty="0"/>
            </a:br>
            <a:r>
              <a:rPr lang="es-CO" sz="2200" dirty="0"/>
              <a:t>Me amo.</a:t>
            </a:r>
            <a:br>
              <a:rPr lang="es-CO" sz="2200" dirty="0"/>
            </a:br>
            <a:r>
              <a:rPr lang="es-CO" sz="2200" dirty="0"/>
              <a:t>Tengo poder sobre mis pensamientos. Mis pensamientos son renovados, limpios, frescos y luminosos</a:t>
            </a:r>
            <a:br>
              <a:rPr lang="es-CO" sz="2200" dirty="0"/>
            </a:br>
            <a:r>
              <a:rPr lang="es-CO" sz="2200" dirty="0"/>
              <a:t>Estoy segura: mi individualidad se expande libremente</a:t>
            </a:r>
            <a:br>
              <a:rPr lang="es-CO" sz="2200" dirty="0"/>
            </a:br>
            <a:r>
              <a:rPr lang="es-CO" sz="2200" dirty="0"/>
              <a:t>Miro la vida con amor y gratitud. </a:t>
            </a:r>
            <a:br>
              <a:rPr lang="es-CO" sz="2200" dirty="0"/>
            </a:br>
            <a:r>
              <a:rPr lang="es-CO" sz="2200" dirty="0"/>
              <a:t>Amo y Acepto mi vida.</a:t>
            </a:r>
            <a:br>
              <a:rPr lang="es-CO" sz="2200" dirty="0"/>
            </a:br>
            <a:r>
              <a:rPr lang="es-CO" sz="2200" dirty="0"/>
              <a:t>Soy alegre, abundante y amorosa.</a:t>
            </a:r>
            <a:br>
              <a:rPr lang="es-CO" sz="2200" dirty="0"/>
            </a:br>
            <a:r>
              <a:rPr lang="es-CO" sz="2200" dirty="0"/>
              <a:t>Acepto y perdono el pasado. </a:t>
            </a:r>
            <a:br>
              <a:rPr lang="es-CO" sz="2200" dirty="0"/>
            </a:br>
            <a:r>
              <a:rPr lang="es-CO" sz="2200" dirty="0"/>
              <a:t>Soy pacifica y armoniosa</a:t>
            </a:r>
            <a:br>
              <a:rPr lang="es-CO" sz="2200" dirty="0"/>
            </a:br>
            <a:r>
              <a:rPr lang="es-CO" sz="2200" dirty="0"/>
              <a:t>Doy la bienvenida a lo nuevo.</a:t>
            </a:r>
            <a:br>
              <a:rPr lang="es-CO" sz="2200" dirty="0"/>
            </a:br>
            <a:r>
              <a:rPr lang="es-CO" sz="2200" dirty="0"/>
              <a:t>Tomo decisiones correctas.</a:t>
            </a:r>
            <a:br>
              <a:rPr lang="es-CO" sz="1800" dirty="0"/>
            </a:br>
            <a:endParaRPr lang="es-CO" sz="1800" dirty="0"/>
          </a:p>
        </p:txBody>
      </p:sp>
      <p:sp>
        <p:nvSpPr>
          <p:cNvPr id="8" name="Subtítulo 7">
            <a:extLst>
              <a:ext uri="{FF2B5EF4-FFF2-40B4-BE49-F238E27FC236}">
                <a16:creationId xmlns:a16="http://schemas.microsoft.com/office/drawing/2014/main" id="{BA1253C9-4026-493A-ABCB-8DAE6870B507}"/>
              </a:ext>
            </a:extLst>
          </p:cNvPr>
          <p:cNvSpPr>
            <a:spLocks noGrp="1"/>
          </p:cNvSpPr>
          <p:nvPr>
            <p:ph type="subTitle" idx="1"/>
          </p:nvPr>
        </p:nvSpPr>
        <p:spPr>
          <a:xfrm>
            <a:off x="804673" y="755374"/>
            <a:ext cx="4524973" cy="2565486"/>
          </a:xfrm>
        </p:spPr>
        <p:txBody>
          <a:bodyPr anchor="b">
            <a:normAutofit/>
          </a:bodyPr>
          <a:lstStyle/>
          <a:p>
            <a:pPr algn="l"/>
            <a:r>
              <a:rPr lang="es-CO" sz="2800" dirty="0">
                <a:latin typeface="+mj-lt"/>
              </a:rPr>
              <a:t>MANTRAS</a:t>
            </a:r>
          </a:p>
          <a:p>
            <a:pPr algn="l"/>
            <a:br>
              <a:rPr lang="es-CO" sz="2000" dirty="0"/>
            </a:br>
            <a:br>
              <a:rPr lang="es-CO" sz="5400" dirty="0"/>
            </a:br>
            <a:endParaRPr lang="es-CO" sz="2000" dirty="0"/>
          </a:p>
        </p:txBody>
      </p:sp>
      <p:sp>
        <p:nvSpPr>
          <p:cNvPr id="23" name="Freeform: Shape 13">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4" descr="Resultado de imagen para PODER INTERIOR">
            <a:extLst>
              <a:ext uri="{FF2B5EF4-FFF2-40B4-BE49-F238E27FC236}">
                <a16:creationId xmlns:a16="http://schemas.microsoft.com/office/drawing/2014/main" id="{F78422F3-330E-4B97-9503-1E53EBAB593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573" b="-1"/>
          <a:stretch/>
        </p:blipFill>
        <p:spPr bwMode="auto">
          <a:xfrm>
            <a:off x="6021086" y="544777"/>
            <a:ext cx="6170914" cy="6313225"/>
          </a:xfrm>
          <a:custGeom>
            <a:avLst/>
            <a:gdLst>
              <a:gd name="connsiteX0" fmla="*/ 3397813 w 6170914"/>
              <a:gd name="connsiteY0" fmla="*/ 0 h 6313225"/>
              <a:gd name="connsiteX1" fmla="*/ 6019731 w 6170914"/>
              <a:gd name="connsiteY1" fmla="*/ 1236489 h 6313225"/>
              <a:gd name="connsiteX2" fmla="*/ 6170914 w 6170914"/>
              <a:gd name="connsiteY2" fmla="*/ 1438663 h 6313225"/>
              <a:gd name="connsiteX3" fmla="*/ 6170914 w 6170914"/>
              <a:gd name="connsiteY3" fmla="*/ 5356963 h 6313225"/>
              <a:gd name="connsiteX4" fmla="*/ 6019731 w 6170914"/>
              <a:gd name="connsiteY4" fmla="*/ 5559138 h 6313225"/>
              <a:gd name="connsiteX5" fmla="*/ 5194591 w 6170914"/>
              <a:gd name="connsiteY5" fmla="*/ 6282226 h 6313225"/>
              <a:gd name="connsiteX6" fmla="*/ 5141791 w 6170914"/>
              <a:gd name="connsiteY6" fmla="*/ 6313225 h 6313225"/>
              <a:gd name="connsiteX7" fmla="*/ 1659199 w 6170914"/>
              <a:gd name="connsiteY7" fmla="*/ 6313225 h 6313225"/>
              <a:gd name="connsiteX8" fmla="*/ 1498064 w 6170914"/>
              <a:gd name="connsiteY8" fmla="*/ 6215333 h 6313225"/>
              <a:gd name="connsiteX9" fmla="*/ 0 w 6170914"/>
              <a:gd name="connsiteY9" fmla="*/ 3397813 h 6313225"/>
              <a:gd name="connsiteX10" fmla="*/ 3397813 w 6170914"/>
              <a:gd name="connsiteY10" fmla="*/ 0 h 631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355029"/>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385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DADB4CA-628B-47B7-8984-1FE5F8593B19}"/>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Las hierbas dulces</a:t>
            </a:r>
          </a:p>
        </p:txBody>
      </p:sp>
      <p:pic>
        <p:nvPicPr>
          <p:cNvPr id="7" name="Picture 2" descr="Resultado de imagen para baÃ±o de hierbas">
            <a:extLst>
              <a:ext uri="{FF2B5EF4-FFF2-40B4-BE49-F238E27FC236}">
                <a16:creationId xmlns:a16="http://schemas.microsoft.com/office/drawing/2014/main" id="{9C70AED1-26AB-4413-89E4-62948C8CA25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3128" r="11904" b="-1"/>
          <a:stretch/>
        </p:blipFill>
        <p:spPr bwMode="auto">
          <a:xfrm>
            <a:off x="4845079" y="961812"/>
            <a:ext cx="5575240" cy="4930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4752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Marcador de contenido 3" descr="Resultado de imagen para ALBAHACA">
            <a:extLst>
              <a:ext uri="{FF2B5EF4-FFF2-40B4-BE49-F238E27FC236}">
                <a16:creationId xmlns:a16="http://schemas.microsoft.com/office/drawing/2014/main" id="{194EFD7B-C719-428F-8937-1559A162CE24}"/>
              </a:ext>
            </a:extLst>
          </p:cNvPr>
          <p:cNvPicPr>
            <a:picLocks noGrp="1"/>
          </p:cNvPicPr>
          <p:nvPr>
            <p:ph idx="1"/>
          </p:nvPr>
        </p:nvPicPr>
        <p:blipFill rotWithShape="1">
          <a:blip r:embed="rId2">
            <a:extLst>
              <a:ext uri="{28A0092B-C50C-407E-A947-70E740481C1C}">
                <a14:useLocalDpi xmlns:a14="http://schemas.microsoft.com/office/drawing/2010/main" val="0"/>
              </a:ext>
            </a:extLst>
          </a:blip>
          <a:srcRect b="443"/>
          <a:stretch/>
        </p:blipFill>
        <p:spPr bwMode="auto">
          <a:xfrm>
            <a:off x="20" y="10"/>
            <a:ext cx="12191980" cy="6857990"/>
          </a:xfrm>
          <a:prstGeom prst="rect">
            <a:avLst/>
          </a:prstGeom>
          <a:noFill/>
        </p:spPr>
      </p:pic>
      <p:sp>
        <p:nvSpPr>
          <p:cNvPr id="2" name="Título 1">
            <a:extLst>
              <a:ext uri="{FF2B5EF4-FFF2-40B4-BE49-F238E27FC236}">
                <a16:creationId xmlns:a16="http://schemas.microsoft.com/office/drawing/2014/main" id="{09CF7169-9DD8-4255-8CB5-8CD1CDEA05C5}"/>
              </a:ext>
            </a:extLst>
          </p:cNvPr>
          <p:cNvSpPr>
            <a:spLocks noGrp="1"/>
          </p:cNvSpPr>
          <p:nvPr>
            <p:ph type="title"/>
          </p:nvPr>
        </p:nvSpPr>
        <p:spPr>
          <a:xfrm>
            <a:off x="640080" y="640080"/>
            <a:ext cx="2752354" cy="2709275"/>
          </a:xfrm>
          <a:prstGeom prst="ellipse">
            <a:avLst/>
          </a:prstGeom>
          <a:solidFill>
            <a:srgbClr val="231815"/>
          </a:solidFill>
          <a:ln w="174625" cmpd="thinThick">
            <a:solidFill>
              <a:srgbClr val="231815"/>
            </a:solidFill>
          </a:ln>
        </p:spPr>
        <p:txBody>
          <a:bodyPr vert="horz" lIns="91440" tIns="45720" rIns="91440" bIns="45720" rtlCol="0" anchor="ctr">
            <a:normAutofit/>
          </a:bodyPr>
          <a:lstStyle/>
          <a:p>
            <a:pPr algn="ctr"/>
            <a:r>
              <a:rPr lang="en-US" sz="2800">
                <a:solidFill>
                  <a:srgbClr val="FFFFFF"/>
                </a:solidFill>
              </a:rPr>
              <a:t>ALBAHACA</a:t>
            </a:r>
          </a:p>
        </p:txBody>
      </p:sp>
    </p:spTree>
    <p:extLst>
      <p:ext uri="{BB962C8B-B14F-4D97-AF65-F5344CB8AC3E}">
        <p14:creationId xmlns:p14="http://schemas.microsoft.com/office/powerpoint/2010/main" val="4204104028"/>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2">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Marcador de contenido 3" descr="Resultado de imagen para ALBAHACA">
            <a:extLst>
              <a:ext uri="{FF2B5EF4-FFF2-40B4-BE49-F238E27FC236}">
                <a16:creationId xmlns:a16="http://schemas.microsoft.com/office/drawing/2014/main" id="{5B70DCFF-675B-47C5-9ECF-88B34B6CCADF}"/>
              </a:ext>
            </a:extLst>
          </p:cNvPr>
          <p:cNvPicPr>
            <a:picLocks/>
          </p:cNvPicPr>
          <p:nvPr/>
        </p:nvPicPr>
        <p:blipFill rotWithShape="1">
          <a:blip r:embed="rId2">
            <a:alphaModFix amt="35000"/>
            <a:extLst>
              <a:ext uri="{28A0092B-C50C-407E-A947-70E740481C1C}">
                <a14:useLocalDpi xmlns:a14="http://schemas.microsoft.com/office/drawing/2010/main" val="0"/>
              </a:ext>
            </a:extLst>
          </a:blip>
          <a:srcRect t="13422" b="2308"/>
          <a:stretch/>
        </p:blipFill>
        <p:spPr bwMode="auto">
          <a:xfrm>
            <a:off x="-1" y="10"/>
            <a:ext cx="12192000" cy="6857990"/>
          </a:xfrm>
          <a:prstGeom prst="rect">
            <a:avLst/>
          </a:prstGeom>
          <a:noFill/>
        </p:spPr>
      </p:pic>
      <p:sp>
        <p:nvSpPr>
          <p:cNvPr id="2" name="Título 1">
            <a:extLst>
              <a:ext uri="{FF2B5EF4-FFF2-40B4-BE49-F238E27FC236}">
                <a16:creationId xmlns:a16="http://schemas.microsoft.com/office/drawing/2014/main" id="{C9BFD46E-58F8-4E0E-8FE6-2152EC5E97CF}"/>
              </a:ext>
            </a:extLst>
          </p:cNvPr>
          <p:cNvSpPr>
            <a:spLocks noGrp="1"/>
          </p:cNvSpPr>
          <p:nvPr>
            <p:ph type="title"/>
          </p:nvPr>
        </p:nvSpPr>
        <p:spPr>
          <a:xfrm>
            <a:off x="838199" y="1065862"/>
            <a:ext cx="6052955" cy="4726276"/>
          </a:xfrm>
        </p:spPr>
        <p:txBody>
          <a:bodyPr vert="horz" lIns="91440" tIns="45720" rIns="91440" bIns="45720" rtlCol="0">
            <a:normAutofit/>
          </a:bodyPr>
          <a:lstStyle/>
          <a:p>
            <a:pPr algn="r"/>
            <a:r>
              <a:rPr lang="en-US" sz="8000" dirty="0">
                <a:ln w="22225">
                  <a:solidFill>
                    <a:srgbClr val="FFFFFF"/>
                  </a:solidFill>
                </a:ln>
                <a:noFill/>
              </a:rPr>
              <a:t>ALBAHACA</a:t>
            </a:r>
            <a:br>
              <a:rPr lang="en-US" sz="8000" dirty="0">
                <a:ln w="22225">
                  <a:solidFill>
                    <a:srgbClr val="FFFFFF"/>
                  </a:solidFill>
                </a:ln>
                <a:noFill/>
              </a:rPr>
            </a:br>
            <a:endParaRPr lang="en-US" sz="8000" dirty="0">
              <a:ln w="22225">
                <a:solidFill>
                  <a:srgbClr val="FFFFFF"/>
                </a:solidFill>
              </a:ln>
              <a:noFill/>
            </a:endParaRPr>
          </a:p>
        </p:txBody>
      </p:sp>
      <p:cxnSp>
        <p:nvCxnSpPr>
          <p:cNvPr id="38" name="Straight Connector 34">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0ABE6278-54FE-41F4-94E5-17D651B476B8}"/>
              </a:ext>
            </a:extLst>
          </p:cNvPr>
          <p:cNvSpPr>
            <a:spLocks noGrp="1"/>
          </p:cNvSpPr>
          <p:nvPr>
            <p:ph idx="1"/>
          </p:nvPr>
        </p:nvSpPr>
        <p:spPr>
          <a:xfrm>
            <a:off x="7534641" y="1065862"/>
            <a:ext cx="3860002" cy="4726276"/>
          </a:xfrm>
        </p:spPr>
        <p:txBody>
          <a:bodyPr anchor="ctr">
            <a:normAutofit/>
          </a:bodyPr>
          <a:lstStyle/>
          <a:p>
            <a:pPr marL="0" indent="0">
              <a:buNone/>
            </a:pPr>
            <a:r>
              <a:rPr lang="en-US" sz="2400" dirty="0">
                <a:solidFill>
                  <a:srgbClr val="FFFFFF"/>
                </a:solidFill>
                <a:latin typeface="+mj-lt"/>
              </a:rPr>
              <a:t>-Riqueza</a:t>
            </a:r>
          </a:p>
          <a:p>
            <a:pPr marL="0" indent="0">
              <a:buNone/>
            </a:pPr>
            <a:r>
              <a:rPr lang="en-US" sz="2400" dirty="0">
                <a:solidFill>
                  <a:srgbClr val="FFFFFF"/>
                </a:solidFill>
                <a:latin typeface="+mj-lt"/>
              </a:rPr>
              <a:t>-Atrae Clientes</a:t>
            </a:r>
          </a:p>
          <a:p>
            <a:pPr marL="0" indent="0">
              <a:buNone/>
            </a:pPr>
            <a:r>
              <a:rPr lang="en-US" sz="2400" dirty="0">
                <a:solidFill>
                  <a:srgbClr val="FFFFFF"/>
                </a:solidFill>
                <a:latin typeface="+mj-lt"/>
              </a:rPr>
              <a:t>-Armonia</a:t>
            </a:r>
          </a:p>
          <a:p>
            <a:pPr marL="0" indent="0">
              <a:buNone/>
            </a:pPr>
            <a:r>
              <a:rPr lang="en-US" sz="2400" dirty="0">
                <a:solidFill>
                  <a:srgbClr val="FFFFFF"/>
                </a:solidFill>
                <a:latin typeface="+mj-lt"/>
              </a:rPr>
              <a:t>-Fidelidad</a:t>
            </a:r>
          </a:p>
          <a:p>
            <a:pPr marL="0" indent="0">
              <a:buNone/>
            </a:pPr>
            <a:r>
              <a:rPr lang="en-US" sz="2400" dirty="0">
                <a:solidFill>
                  <a:srgbClr val="FFFFFF"/>
                </a:solidFill>
                <a:latin typeface="+mj-lt"/>
              </a:rPr>
              <a:t>-Aclara la mente</a:t>
            </a:r>
          </a:p>
          <a:p>
            <a:pPr marL="0" indent="0">
              <a:buNone/>
            </a:pPr>
            <a:r>
              <a:rPr lang="en-US" sz="2400" dirty="0">
                <a:solidFill>
                  <a:srgbClr val="FFFFFF"/>
                </a:solidFill>
                <a:latin typeface="+mj-lt"/>
              </a:rPr>
              <a:t>-Protección</a:t>
            </a:r>
          </a:p>
          <a:p>
            <a:pPr marL="0" indent="0">
              <a:buNone/>
            </a:pPr>
            <a:r>
              <a:rPr lang="en-US" sz="2400" dirty="0">
                <a:solidFill>
                  <a:srgbClr val="FFFFFF"/>
                </a:solidFill>
                <a:latin typeface="+mj-lt"/>
              </a:rPr>
              <a:t>-Calma- Irritabilidad</a:t>
            </a:r>
          </a:p>
          <a:p>
            <a:pPr marL="0" indent="0">
              <a:buNone/>
            </a:pPr>
            <a:r>
              <a:rPr lang="en-US" sz="2400" dirty="0">
                <a:solidFill>
                  <a:srgbClr val="FFFFFF"/>
                </a:solidFill>
                <a:latin typeface="+mj-lt"/>
              </a:rPr>
              <a:t>-Simpatia</a:t>
            </a:r>
          </a:p>
        </p:txBody>
      </p:sp>
    </p:spTree>
    <p:extLst>
      <p:ext uri="{BB962C8B-B14F-4D97-AF65-F5344CB8AC3E}">
        <p14:creationId xmlns:p14="http://schemas.microsoft.com/office/powerpoint/2010/main" val="2222559269"/>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44C9B2-1DB0-4523-8333-365F7C09A14E}"/>
              </a:ext>
            </a:extLst>
          </p:cNvPr>
          <p:cNvSpPr>
            <a:spLocks noGrp="1"/>
          </p:cNvSpPr>
          <p:nvPr>
            <p:ph type="title"/>
          </p:nvPr>
        </p:nvSpPr>
        <p:spPr>
          <a:xfrm>
            <a:off x="801098" y="1396289"/>
            <a:ext cx="5277333" cy="1325563"/>
          </a:xfrm>
        </p:spPr>
        <p:txBody>
          <a:bodyPr>
            <a:normAutofit/>
          </a:bodyPr>
          <a:lstStyle/>
          <a:p>
            <a:br>
              <a:rPr lang="en-US" sz="1400" dirty="0"/>
            </a:br>
            <a:br>
              <a:rPr lang="en-US" sz="1400" dirty="0"/>
            </a:br>
            <a:r>
              <a:rPr lang="en-US" sz="4000" dirty="0"/>
              <a:t>OTROS RITUALES: </a:t>
            </a:r>
            <a:br>
              <a:rPr lang="en-US" sz="1400" dirty="0"/>
            </a:br>
            <a:endParaRPr lang="es-CO" sz="1400" dirty="0"/>
          </a:p>
        </p:txBody>
      </p:sp>
      <p:sp>
        <p:nvSpPr>
          <p:cNvPr id="11" name="Content Placeholder 8">
            <a:extLst>
              <a:ext uri="{FF2B5EF4-FFF2-40B4-BE49-F238E27FC236}">
                <a16:creationId xmlns:a16="http://schemas.microsoft.com/office/drawing/2014/main" id="{317D8A46-EF3E-4EDF-9405-6987705C0E2D}"/>
              </a:ext>
            </a:extLst>
          </p:cNvPr>
          <p:cNvSpPr>
            <a:spLocks noGrp="1"/>
          </p:cNvSpPr>
          <p:nvPr>
            <p:ph idx="1"/>
          </p:nvPr>
        </p:nvSpPr>
        <p:spPr>
          <a:xfrm>
            <a:off x="805543" y="2871982"/>
            <a:ext cx="5272888" cy="3181684"/>
          </a:xfrm>
        </p:spPr>
        <p:txBody>
          <a:bodyPr anchor="t">
            <a:normAutofit/>
          </a:bodyPr>
          <a:lstStyle/>
          <a:p>
            <a:pPr marL="0" indent="0">
              <a:buNone/>
            </a:pPr>
            <a:r>
              <a:rPr lang="en-US" sz="3200" dirty="0">
                <a:latin typeface="+mj-lt"/>
              </a:rPr>
              <a:t>-Regalar una planta.</a:t>
            </a:r>
            <a:br>
              <a:rPr lang="en-US" sz="3200" dirty="0">
                <a:latin typeface="+mj-lt"/>
              </a:rPr>
            </a:br>
            <a:r>
              <a:rPr lang="en-US" sz="3200" dirty="0">
                <a:latin typeface="+mj-lt"/>
              </a:rPr>
              <a:t>-Llevarla en el bolsillo.</a:t>
            </a:r>
            <a:br>
              <a:rPr lang="en-US" sz="3200" dirty="0">
                <a:latin typeface="+mj-lt"/>
              </a:rPr>
            </a:br>
            <a:r>
              <a:rPr lang="en-US" sz="3200" dirty="0">
                <a:latin typeface="+mj-lt"/>
              </a:rPr>
              <a:t>-Sembrar</a:t>
            </a:r>
            <a:br>
              <a:rPr lang="en-US" sz="3200" dirty="0">
                <a:latin typeface="+mj-lt"/>
              </a:rPr>
            </a:br>
            <a:r>
              <a:rPr lang="en-US" sz="3200" dirty="0">
                <a:latin typeface="+mj-lt"/>
              </a:rPr>
              <a:t>-Espacir por la casa.</a:t>
            </a:r>
          </a:p>
          <a:p>
            <a:pPr marL="0" indent="0">
              <a:buNone/>
            </a:pPr>
            <a:r>
              <a:rPr lang="en-US" sz="3200" dirty="0">
                <a:latin typeface="+mj-lt"/>
              </a:rPr>
              <a:t>-</a:t>
            </a:r>
            <a:r>
              <a:rPr lang="en-US" sz="3200" dirty="0" err="1">
                <a:latin typeface="+mj-lt"/>
              </a:rPr>
              <a:t>Agregar</a:t>
            </a:r>
            <a:r>
              <a:rPr lang="en-US" sz="3200" dirty="0">
                <a:latin typeface="+mj-lt"/>
              </a:rPr>
              <a:t> como condimento.</a:t>
            </a:r>
          </a:p>
        </p:txBody>
      </p:sp>
      <p:sp>
        <p:nvSpPr>
          <p:cNvPr id="39"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Marcador de contenido 3" descr="Resultado de imagen para ALBAHACA">
            <a:extLst>
              <a:ext uri="{FF2B5EF4-FFF2-40B4-BE49-F238E27FC236}">
                <a16:creationId xmlns:a16="http://schemas.microsoft.com/office/drawing/2014/main" id="{743599D0-AD78-4FA7-966F-09186DD8E06D}"/>
              </a:ext>
            </a:extLst>
          </p:cNvPr>
          <p:cNvPicPr>
            <a:picLocks/>
          </p:cNvPicPr>
          <p:nvPr/>
        </p:nvPicPr>
        <p:blipFill rotWithShape="1">
          <a:blip r:embed="rId2">
            <a:extLst>
              <a:ext uri="{28A0092B-C50C-407E-A947-70E740481C1C}">
                <a14:useLocalDpi xmlns:a14="http://schemas.microsoft.com/office/drawing/2010/main" val="0"/>
              </a:ext>
            </a:extLst>
          </a:blip>
          <a:srcRect l="6412" r="6690" b="3"/>
          <a:stretch/>
        </p:blipFill>
        <p:spPr bwMode="auto">
          <a:xfrm>
            <a:off x="6893317" y="760562"/>
            <a:ext cx="5298683" cy="6097438"/>
          </a:xfrm>
          <a:custGeom>
            <a:avLst/>
            <a:gdLst>
              <a:gd name="connsiteX0" fmla="*/ 3120528 w 5298683"/>
              <a:gd name="connsiteY0" fmla="*/ 0 h 6097438"/>
              <a:gd name="connsiteX1" fmla="*/ 5105473 w 5298683"/>
              <a:gd name="connsiteY1" fmla="*/ 712577 h 6097438"/>
              <a:gd name="connsiteX2" fmla="*/ 5298683 w 5298683"/>
              <a:gd name="connsiteY2" fmla="*/ 888178 h 6097438"/>
              <a:gd name="connsiteX3" fmla="*/ 5298683 w 5298683"/>
              <a:gd name="connsiteY3" fmla="*/ 5352876 h 6097438"/>
              <a:gd name="connsiteX4" fmla="*/ 5105473 w 5298683"/>
              <a:gd name="connsiteY4" fmla="*/ 5528477 h 6097438"/>
              <a:gd name="connsiteX5" fmla="*/ 4335177 w 5298683"/>
              <a:gd name="connsiteY5" fmla="*/ 5995828 h 6097438"/>
              <a:gd name="connsiteX6" fmla="*/ 4057556 w 5298683"/>
              <a:gd name="connsiteY6" fmla="*/ 6097438 h 6097438"/>
              <a:gd name="connsiteX7" fmla="*/ 2183499 w 5298683"/>
              <a:gd name="connsiteY7" fmla="*/ 6097438 h 6097438"/>
              <a:gd name="connsiteX8" fmla="*/ 1905878 w 5298683"/>
              <a:gd name="connsiteY8" fmla="*/ 5995828 h 6097438"/>
              <a:gd name="connsiteX9" fmla="*/ 0 w 5298683"/>
              <a:gd name="connsiteY9" fmla="*/ 3120527 h 6097438"/>
              <a:gd name="connsiteX10" fmla="*/ 3120528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a:noFill/>
        </p:spPr>
      </p:pic>
    </p:spTree>
    <p:extLst>
      <p:ext uri="{BB962C8B-B14F-4D97-AF65-F5344CB8AC3E}">
        <p14:creationId xmlns:p14="http://schemas.microsoft.com/office/powerpoint/2010/main" val="2603859088"/>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Marcador de contenido 3" descr="Resultado de imagen para hierbabuena">
            <a:extLst>
              <a:ext uri="{FF2B5EF4-FFF2-40B4-BE49-F238E27FC236}">
                <a16:creationId xmlns:a16="http://schemas.microsoft.com/office/drawing/2014/main" id="{4C4FB45F-C284-4286-BD72-D9E0D310A256}"/>
              </a:ext>
            </a:extLst>
          </p:cNvPr>
          <p:cNvPicPr>
            <a:picLocks/>
          </p:cNvPicPr>
          <p:nvPr/>
        </p:nvPicPr>
        <p:blipFill rotWithShape="1">
          <a:blip r:embed="rId2">
            <a:extLst>
              <a:ext uri="{28A0092B-C50C-407E-A947-70E740481C1C}">
                <a14:useLocalDpi xmlns:a14="http://schemas.microsoft.com/office/drawing/2010/main" val="0"/>
              </a:ext>
            </a:extLst>
          </a:blip>
          <a:srcRect t="7763" b="13565"/>
          <a:stretch/>
        </p:blipFill>
        <p:spPr bwMode="auto">
          <a:xfrm>
            <a:off x="0" y="-91856"/>
            <a:ext cx="12192000" cy="6857990"/>
          </a:xfrm>
          <a:prstGeom prst="rect">
            <a:avLst/>
          </a:prstGeom>
          <a:noFill/>
        </p:spPr>
      </p:pic>
      <p:sp>
        <p:nvSpPr>
          <p:cNvPr id="1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CDDD117C-9AA8-4F46-9ED3-D7CAA6F535C9}"/>
              </a:ext>
            </a:extLst>
          </p:cNvPr>
          <p:cNvSpPr>
            <a:spLocks noGrp="1"/>
          </p:cNvSpPr>
          <p:nvPr>
            <p:ph type="title"/>
          </p:nvPr>
        </p:nvSpPr>
        <p:spPr>
          <a:xfrm>
            <a:off x="709448" y="2595164"/>
            <a:ext cx="4204137" cy="661539"/>
          </a:xfrm>
        </p:spPr>
        <p:txBody>
          <a:bodyPr>
            <a:normAutofit/>
          </a:bodyPr>
          <a:lstStyle/>
          <a:p>
            <a:pPr algn="ctr"/>
            <a:r>
              <a:rPr lang="es-ES" sz="3600" dirty="0"/>
              <a:t>HIERBABUENA</a:t>
            </a:r>
            <a:endParaRPr lang="es-CO" sz="3600" dirty="0"/>
          </a:p>
        </p:txBody>
      </p:sp>
      <p:cxnSp>
        <p:nvCxnSpPr>
          <p:cNvPr id="16"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31A69E4D-C8E7-4182-B7C9-EE7A056269FB}"/>
              </a:ext>
            </a:extLst>
          </p:cNvPr>
          <p:cNvSpPr>
            <a:spLocks noGrp="1"/>
          </p:cNvSpPr>
          <p:nvPr>
            <p:ph idx="1"/>
          </p:nvPr>
        </p:nvSpPr>
        <p:spPr>
          <a:xfrm>
            <a:off x="525516" y="3429000"/>
            <a:ext cx="4593021" cy="3032483"/>
          </a:xfrm>
        </p:spPr>
        <p:txBody>
          <a:bodyPr anchor="ctr">
            <a:normAutofit/>
          </a:bodyPr>
          <a:lstStyle/>
          <a:p>
            <a:pPr>
              <a:buFontTx/>
              <a:buChar char="-"/>
            </a:pPr>
            <a:r>
              <a:rPr lang="en-US" sz="2000" dirty="0">
                <a:latin typeface="+mj-lt"/>
              </a:rPr>
              <a:t>Abundancia.</a:t>
            </a:r>
          </a:p>
          <a:p>
            <a:pPr>
              <a:buFontTx/>
              <a:buChar char="-"/>
            </a:pPr>
            <a:r>
              <a:rPr lang="en-US" sz="2000" dirty="0">
                <a:latin typeface="+mj-lt"/>
              </a:rPr>
              <a:t>Armonia.</a:t>
            </a:r>
          </a:p>
          <a:p>
            <a:pPr>
              <a:buFontTx/>
              <a:buChar char="-"/>
            </a:pPr>
            <a:r>
              <a:rPr lang="en-US" sz="2000" dirty="0">
                <a:latin typeface="+mj-lt"/>
              </a:rPr>
              <a:t>Buena Fortuna.</a:t>
            </a:r>
          </a:p>
          <a:p>
            <a:pPr>
              <a:buFontTx/>
              <a:buChar char="-"/>
            </a:pPr>
            <a:r>
              <a:rPr lang="en-US" sz="2000" dirty="0">
                <a:latin typeface="+mj-lt"/>
              </a:rPr>
              <a:t>Protección.</a:t>
            </a:r>
          </a:p>
          <a:p>
            <a:pPr>
              <a:buFontTx/>
              <a:buChar char="-"/>
            </a:pPr>
            <a:r>
              <a:rPr lang="en-US" sz="2000" dirty="0">
                <a:latin typeface="+mj-lt"/>
              </a:rPr>
              <a:t>Equilibrio Emocional.</a:t>
            </a:r>
          </a:p>
          <a:p>
            <a:pPr>
              <a:buFontTx/>
              <a:buChar char="-"/>
            </a:pPr>
            <a:r>
              <a:rPr lang="en-US" sz="2000" dirty="0">
                <a:latin typeface="+mj-lt"/>
              </a:rPr>
              <a:t>Meditaciòn.</a:t>
            </a:r>
          </a:p>
          <a:p>
            <a:pPr>
              <a:buFontTx/>
              <a:buChar char="-"/>
            </a:pPr>
            <a:r>
              <a:rPr lang="en-US" sz="2000" dirty="0">
                <a:latin typeface="+mj-lt"/>
              </a:rPr>
              <a:t>Buen humor. E</a:t>
            </a:r>
          </a:p>
          <a:p>
            <a:pPr>
              <a:buFontTx/>
              <a:buChar char="-"/>
            </a:pPr>
            <a:endParaRPr lang="en-US" sz="1800" dirty="0"/>
          </a:p>
        </p:txBody>
      </p:sp>
    </p:spTree>
    <p:extLst>
      <p:ext uri="{BB962C8B-B14F-4D97-AF65-F5344CB8AC3E}">
        <p14:creationId xmlns:p14="http://schemas.microsoft.com/office/powerpoint/2010/main" val="664635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21" name="Rectangle 191">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7" name="Picture 2" descr="Resultado de imagen para hierba buena">
            <a:extLst>
              <a:ext uri="{FF2B5EF4-FFF2-40B4-BE49-F238E27FC236}">
                <a16:creationId xmlns:a16="http://schemas.microsoft.com/office/drawing/2014/main" id="{0B7BBCCC-BAE7-4B85-85FF-853C5F8C6668}"/>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a:stretch/>
        </p:blipFill>
        <p:spPr bwMode="auto">
          <a:xfrm>
            <a:off x="-1" y="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CD50369B-B04F-4E10-952F-44CEBA9E62A6}"/>
              </a:ext>
            </a:extLst>
          </p:cNvPr>
          <p:cNvSpPr>
            <a:spLocks noGrp="1"/>
          </p:cNvSpPr>
          <p:nvPr>
            <p:ph type="title"/>
          </p:nvPr>
        </p:nvSpPr>
        <p:spPr>
          <a:xfrm>
            <a:off x="838199" y="1065862"/>
            <a:ext cx="6052955" cy="4726276"/>
          </a:xfrm>
        </p:spPr>
        <p:txBody>
          <a:bodyPr vert="horz" lIns="91440" tIns="45720" rIns="91440" bIns="45720" rtlCol="0">
            <a:normAutofit/>
          </a:bodyPr>
          <a:lstStyle/>
          <a:p>
            <a:pPr algn="r"/>
            <a:r>
              <a:rPr lang="en-US" sz="8000" dirty="0">
                <a:ln w="22225">
                  <a:solidFill>
                    <a:srgbClr val="FFFFFF"/>
                  </a:solidFill>
                </a:ln>
                <a:noFill/>
              </a:rPr>
              <a:t>Otros rituales: </a:t>
            </a:r>
            <a:br>
              <a:rPr lang="en-US" sz="8000" dirty="0">
                <a:ln w="22225">
                  <a:solidFill>
                    <a:srgbClr val="FFFFFF"/>
                  </a:solidFill>
                </a:ln>
                <a:noFill/>
              </a:rPr>
            </a:br>
            <a:endParaRPr lang="en-US" sz="8000" dirty="0">
              <a:ln w="22225">
                <a:solidFill>
                  <a:srgbClr val="FFFFFF"/>
                </a:solidFill>
              </a:ln>
              <a:noFill/>
            </a:endParaRPr>
          </a:p>
        </p:txBody>
      </p:sp>
      <p:cxnSp>
        <p:nvCxnSpPr>
          <p:cNvPr id="13322" name="Straight Connector 192">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3319" name="Content Placeholder 13318">
            <a:extLst>
              <a:ext uri="{FF2B5EF4-FFF2-40B4-BE49-F238E27FC236}">
                <a16:creationId xmlns:a16="http://schemas.microsoft.com/office/drawing/2014/main" id="{1D8B7A3A-FFDA-4BFE-93B1-8EE98D274826}"/>
              </a:ext>
            </a:extLst>
          </p:cNvPr>
          <p:cNvSpPr>
            <a:spLocks noGrp="1"/>
          </p:cNvSpPr>
          <p:nvPr>
            <p:ph idx="1"/>
          </p:nvPr>
        </p:nvSpPr>
        <p:spPr>
          <a:xfrm>
            <a:off x="7534641" y="1065862"/>
            <a:ext cx="3860002" cy="4726276"/>
          </a:xfrm>
        </p:spPr>
        <p:txBody>
          <a:bodyPr vert="horz" lIns="91440" tIns="45720" rIns="91440" bIns="45720" rtlCol="0" anchor="ctr">
            <a:normAutofit/>
          </a:bodyPr>
          <a:lstStyle/>
          <a:p>
            <a:pPr marL="0" indent="0">
              <a:buNone/>
            </a:pPr>
            <a:r>
              <a:rPr lang="es-CO" sz="2400" dirty="0">
                <a:solidFill>
                  <a:srgbClr val="FFFFFF"/>
                </a:solidFill>
                <a:latin typeface="+mj-lt"/>
              </a:rPr>
              <a:t>-Plantar en la casa.</a:t>
            </a:r>
            <a:br>
              <a:rPr lang="es-CO" sz="2400" dirty="0">
                <a:solidFill>
                  <a:srgbClr val="FFFFFF"/>
                </a:solidFill>
                <a:latin typeface="+mj-lt"/>
              </a:rPr>
            </a:br>
            <a:r>
              <a:rPr lang="es-CO" sz="2400" dirty="0">
                <a:solidFill>
                  <a:srgbClr val="FFFFFF"/>
                </a:solidFill>
                <a:latin typeface="+mj-lt"/>
              </a:rPr>
              <a:t>-Quemar con una vela blanca.</a:t>
            </a:r>
            <a:br>
              <a:rPr lang="es-CO" sz="2400" dirty="0">
                <a:solidFill>
                  <a:srgbClr val="FFFFFF"/>
                </a:solidFill>
                <a:latin typeface="+mj-lt"/>
              </a:rPr>
            </a:br>
            <a:r>
              <a:rPr lang="es-CO" sz="2400" dirty="0">
                <a:solidFill>
                  <a:srgbClr val="FFFFFF"/>
                </a:solidFill>
                <a:latin typeface="+mj-lt"/>
              </a:rPr>
              <a:t>-Frotar o guardar con el dinero.</a:t>
            </a:r>
          </a:p>
          <a:p>
            <a:pPr marL="0" indent="0">
              <a:buNone/>
            </a:pPr>
            <a:r>
              <a:rPr lang="es-CO" sz="2000" dirty="0">
                <a:solidFill>
                  <a:srgbClr val="FFFFFF"/>
                </a:solidFill>
              </a:rPr>
              <a:t> </a:t>
            </a:r>
          </a:p>
          <a:p>
            <a:pPr marL="0" indent="0">
              <a:buNone/>
            </a:pPr>
            <a:endParaRPr lang="en-US" sz="2000" dirty="0">
              <a:solidFill>
                <a:srgbClr val="FFFFFF"/>
              </a:solidFill>
            </a:endParaRPr>
          </a:p>
        </p:txBody>
      </p:sp>
    </p:spTree>
    <p:extLst>
      <p:ext uri="{BB962C8B-B14F-4D97-AF65-F5344CB8AC3E}">
        <p14:creationId xmlns:p14="http://schemas.microsoft.com/office/powerpoint/2010/main" val="4099633672"/>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8F20EE-CAA3-442D-876A-06B9607DACDD}"/>
              </a:ext>
            </a:extLst>
          </p:cNvPr>
          <p:cNvSpPr>
            <a:spLocks noGrp="1"/>
          </p:cNvSpPr>
          <p:nvPr>
            <p:ph type="title"/>
          </p:nvPr>
        </p:nvSpPr>
        <p:spPr>
          <a:xfrm>
            <a:off x="694510" y="1487272"/>
            <a:ext cx="2743200" cy="2743200"/>
          </a:xfrm>
          <a:prstGeom prst="ellipse">
            <a:avLst/>
          </a:prstGeom>
          <a:solidFill>
            <a:srgbClr val="7B7B7B"/>
          </a:solidFill>
          <a:ln w="174625" cmpd="thinThick">
            <a:solidFill>
              <a:srgbClr val="7B7B7B"/>
            </a:solidFill>
          </a:ln>
        </p:spPr>
        <p:txBody>
          <a:bodyPr>
            <a:normAutofit/>
          </a:bodyPr>
          <a:lstStyle/>
          <a:p>
            <a:pPr algn="ctr"/>
            <a:r>
              <a:rPr lang="es-ES" sz="2600">
                <a:solidFill>
                  <a:srgbClr val="FFFFFF"/>
                </a:solidFill>
              </a:rPr>
              <a:t>TORONJIL</a:t>
            </a:r>
            <a:br>
              <a:rPr lang="es-ES" sz="2600">
                <a:solidFill>
                  <a:srgbClr val="FFFFFF"/>
                </a:solidFill>
              </a:rPr>
            </a:br>
            <a:endParaRPr lang="es-CO" sz="2600">
              <a:solidFill>
                <a:srgbClr val="FFFFFF"/>
              </a:solidFill>
            </a:endParaRPr>
          </a:p>
        </p:txBody>
      </p:sp>
      <p:pic>
        <p:nvPicPr>
          <p:cNvPr id="7" name="Marcador de contenido 3" descr="C:\Users\Martin\AppData\Local\Microsoft\Windows\INetCache\Content.MSO\A0281CE.tmp">
            <a:extLst>
              <a:ext uri="{FF2B5EF4-FFF2-40B4-BE49-F238E27FC236}">
                <a16:creationId xmlns:a16="http://schemas.microsoft.com/office/drawing/2014/main" id="{008BE223-3FC1-4CC5-9717-D8BB20749B5D}"/>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4038600" y="1709122"/>
            <a:ext cx="7188199" cy="2299499"/>
          </a:xfrm>
          <a:prstGeom prst="rect">
            <a:avLst/>
          </a:prstGeom>
          <a:noFill/>
        </p:spPr>
      </p:pic>
      <p:sp>
        <p:nvSpPr>
          <p:cNvPr id="9" name="Content Placeholder 8">
            <a:extLst>
              <a:ext uri="{FF2B5EF4-FFF2-40B4-BE49-F238E27FC236}">
                <a16:creationId xmlns:a16="http://schemas.microsoft.com/office/drawing/2014/main" id="{BEAE7ACA-8869-450C-BE46-F31E6C1AC002}"/>
              </a:ext>
            </a:extLst>
          </p:cNvPr>
          <p:cNvSpPr>
            <a:spLocks noGrp="1"/>
          </p:cNvSpPr>
          <p:nvPr>
            <p:ph idx="1"/>
          </p:nvPr>
        </p:nvSpPr>
        <p:spPr>
          <a:xfrm>
            <a:off x="4038600" y="4632543"/>
            <a:ext cx="7188199" cy="1479822"/>
          </a:xfrm>
        </p:spPr>
        <p:txBody>
          <a:bodyPr>
            <a:normAutofit/>
          </a:bodyPr>
          <a:lstStyle/>
          <a:p>
            <a:pPr marL="0" indent="0">
              <a:buNone/>
            </a:pPr>
            <a:r>
              <a:rPr lang="es-ES" sz="1800" dirty="0"/>
              <a:t>MELISA/ABEJERA/HIERBA LIMON/ HIERBA LUNA</a:t>
            </a:r>
            <a:endParaRPr lang="en-US" sz="1800" dirty="0"/>
          </a:p>
        </p:txBody>
      </p:sp>
    </p:spTree>
    <p:extLst>
      <p:ext uri="{BB962C8B-B14F-4D97-AF65-F5344CB8AC3E}">
        <p14:creationId xmlns:p14="http://schemas.microsoft.com/office/powerpoint/2010/main" val="3720663758"/>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Marcador de contenido 3" descr="Resultado de imagen para TORONJIL">
            <a:extLst>
              <a:ext uri="{FF2B5EF4-FFF2-40B4-BE49-F238E27FC236}">
                <a16:creationId xmlns:a16="http://schemas.microsoft.com/office/drawing/2014/main" id="{0FD92A0B-1195-442A-A2E5-B4CC9FEF72F0}"/>
              </a:ext>
            </a:extLst>
          </p:cNvPr>
          <p:cNvPicPr>
            <a:picLocks/>
          </p:cNvPicPr>
          <p:nvPr/>
        </p:nvPicPr>
        <p:blipFill rotWithShape="1">
          <a:blip r:embed="rId2">
            <a:extLst>
              <a:ext uri="{28A0092B-C50C-407E-A947-70E740481C1C}">
                <a14:useLocalDpi xmlns:a14="http://schemas.microsoft.com/office/drawing/2010/main" val="0"/>
              </a:ext>
            </a:extLst>
          </a:blip>
          <a:srcRect b="9639"/>
          <a:stretch/>
        </p:blipFill>
        <p:spPr bwMode="auto">
          <a:xfrm>
            <a:off x="0" y="499092"/>
            <a:ext cx="12192000" cy="6857990"/>
          </a:xfrm>
          <a:prstGeom prst="rect">
            <a:avLst/>
          </a:prstGeom>
          <a:noFill/>
        </p:spPr>
      </p:pic>
      <p:sp>
        <p:nvSpPr>
          <p:cNvPr id="15"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DBA4C38F-F786-4883-9D74-9872D04B517E}"/>
              </a:ext>
            </a:extLst>
          </p:cNvPr>
          <p:cNvSpPr>
            <a:spLocks noGrp="1"/>
          </p:cNvSpPr>
          <p:nvPr>
            <p:ph type="title"/>
          </p:nvPr>
        </p:nvSpPr>
        <p:spPr>
          <a:xfrm>
            <a:off x="576775" y="2074407"/>
            <a:ext cx="4051495" cy="709118"/>
          </a:xfrm>
        </p:spPr>
        <p:txBody>
          <a:bodyPr>
            <a:normAutofit fontScale="90000"/>
          </a:bodyPr>
          <a:lstStyle/>
          <a:p>
            <a:pPr algn="ctr"/>
            <a:r>
              <a:rPr lang="es-ES" sz="3600" dirty="0"/>
              <a:t>TORONJIL- Aclara el Aura</a:t>
            </a:r>
            <a:endParaRPr lang="es-CO" sz="3600" dirty="0"/>
          </a:p>
        </p:txBody>
      </p:sp>
      <p:cxnSp>
        <p:nvCxnSpPr>
          <p:cNvPr id="14"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619D4C8D-E4D3-4FC5-9752-EC7BE36C1785}"/>
              </a:ext>
            </a:extLst>
          </p:cNvPr>
          <p:cNvSpPr>
            <a:spLocks noGrp="1"/>
          </p:cNvSpPr>
          <p:nvPr>
            <p:ph idx="1"/>
          </p:nvPr>
        </p:nvSpPr>
        <p:spPr>
          <a:xfrm>
            <a:off x="576776" y="3429000"/>
            <a:ext cx="5230878" cy="3348245"/>
          </a:xfrm>
        </p:spPr>
        <p:txBody>
          <a:bodyPr anchor="ctr">
            <a:normAutofit fontScale="92500" lnSpcReduction="10000"/>
          </a:bodyPr>
          <a:lstStyle/>
          <a:p>
            <a:pPr marL="0" indent="0">
              <a:buNone/>
            </a:pPr>
            <a:r>
              <a:rPr lang="en-US" sz="2200" dirty="0">
                <a:latin typeface="+mj-lt"/>
              </a:rPr>
              <a:t>-Serenidad y paz.</a:t>
            </a:r>
          </a:p>
          <a:p>
            <a:pPr marL="0" indent="0">
              <a:buNone/>
            </a:pPr>
            <a:r>
              <a:rPr lang="en-US" sz="2200" dirty="0">
                <a:latin typeface="+mj-lt"/>
              </a:rPr>
              <a:t>-Fomenta el amor.</a:t>
            </a:r>
          </a:p>
          <a:p>
            <a:pPr marL="0" indent="0">
              <a:buNone/>
            </a:pPr>
            <a:r>
              <a:rPr lang="en-US" sz="2200" dirty="0">
                <a:latin typeface="+mj-lt"/>
              </a:rPr>
              <a:t>-Atrae clientes.</a:t>
            </a:r>
          </a:p>
          <a:p>
            <a:pPr marL="0" indent="0">
              <a:buNone/>
            </a:pPr>
            <a:r>
              <a:rPr lang="en-US" sz="2200" dirty="0">
                <a:latin typeface="+mj-lt"/>
              </a:rPr>
              <a:t>-Atracciòn y seducciòn.</a:t>
            </a:r>
          </a:p>
          <a:p>
            <a:pPr marL="0" indent="0">
              <a:buNone/>
            </a:pPr>
            <a:r>
              <a:rPr lang="en-US" sz="2200" dirty="0">
                <a:latin typeface="+mj-lt"/>
              </a:rPr>
              <a:t>-Mejora el sueño.</a:t>
            </a:r>
          </a:p>
          <a:p>
            <a:pPr marL="0" indent="0">
              <a:buNone/>
            </a:pPr>
            <a:r>
              <a:rPr lang="en-US" sz="2200" dirty="0">
                <a:latin typeface="+mj-lt"/>
              </a:rPr>
              <a:t>-Alegria.</a:t>
            </a:r>
          </a:p>
          <a:p>
            <a:pPr marL="0" indent="0">
              <a:buNone/>
            </a:pPr>
            <a:r>
              <a:rPr lang="en-US" sz="2200" dirty="0">
                <a:latin typeface="+mj-lt"/>
              </a:rPr>
              <a:t>-Èxito.</a:t>
            </a:r>
          </a:p>
          <a:p>
            <a:pPr marL="0" indent="0">
              <a:buNone/>
            </a:pPr>
            <a:r>
              <a:rPr lang="en-US" sz="2200" dirty="0">
                <a:latin typeface="+mj-lt"/>
              </a:rPr>
              <a:t>-Revitaliza.</a:t>
            </a:r>
          </a:p>
          <a:p>
            <a:pPr marL="0" indent="0">
              <a:buNone/>
            </a:pPr>
            <a:r>
              <a:rPr lang="en-US" sz="2200" dirty="0">
                <a:latin typeface="+mj-lt"/>
              </a:rPr>
              <a:t>-Creatividad.</a:t>
            </a:r>
          </a:p>
          <a:p>
            <a:pPr marL="0" indent="0">
              <a:buNone/>
            </a:pPr>
            <a:endParaRPr lang="en-US" sz="1800" dirty="0"/>
          </a:p>
        </p:txBody>
      </p:sp>
    </p:spTree>
    <p:extLst>
      <p:ext uri="{BB962C8B-B14F-4D97-AF65-F5344CB8AC3E}">
        <p14:creationId xmlns:p14="http://schemas.microsoft.com/office/powerpoint/2010/main" val="3345046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394F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BCC70CFC-2BCF-4492-9D0D-208CCD670159}"/>
              </a:ext>
            </a:extLst>
          </p:cNvPr>
          <p:cNvSpPr>
            <a:spLocks noGrp="1"/>
          </p:cNvSpPr>
          <p:nvPr>
            <p:ph type="title"/>
          </p:nvPr>
        </p:nvSpPr>
        <p:spPr>
          <a:xfrm>
            <a:off x="694510" y="1487272"/>
            <a:ext cx="2743200" cy="2743200"/>
          </a:xfrm>
          <a:prstGeom prst="ellipse">
            <a:avLst/>
          </a:prstGeom>
          <a:solidFill>
            <a:srgbClr val="262626"/>
          </a:solidFill>
          <a:ln w="174625" cmpd="thinThick">
            <a:solidFill>
              <a:srgbClr val="262626"/>
            </a:solidFill>
          </a:ln>
        </p:spPr>
        <p:txBody>
          <a:bodyPr>
            <a:normAutofit/>
          </a:bodyPr>
          <a:lstStyle/>
          <a:p>
            <a:pPr algn="ctr"/>
            <a:r>
              <a:rPr lang="es-ES" sz="2600">
                <a:solidFill>
                  <a:srgbClr val="FFFFFF"/>
                </a:solidFill>
              </a:rPr>
              <a:t>TORONJIL</a:t>
            </a:r>
            <a:endParaRPr lang="es-CO" sz="2600">
              <a:solidFill>
                <a:srgbClr val="FFFFFF"/>
              </a:solidFill>
            </a:endParaRPr>
          </a:p>
        </p:txBody>
      </p:sp>
      <p:pic>
        <p:nvPicPr>
          <p:cNvPr id="7" name="Marcador de contenido 3" descr="C:\Users\Martin\AppData\Local\Microsoft\Windows\INetCache\Content.MSO\4A13D5C0.tmp">
            <a:extLst>
              <a:ext uri="{FF2B5EF4-FFF2-40B4-BE49-F238E27FC236}">
                <a16:creationId xmlns:a16="http://schemas.microsoft.com/office/drawing/2014/main" id="{ED0F39A8-0CEA-4EEE-8C5F-5AB62291CB4C}"/>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4038600" y="1313299"/>
            <a:ext cx="5878866" cy="3091146"/>
          </a:xfrm>
          <a:prstGeom prst="rect">
            <a:avLst/>
          </a:prstGeom>
          <a:noFill/>
        </p:spPr>
      </p:pic>
      <p:sp>
        <p:nvSpPr>
          <p:cNvPr id="9" name="Content Placeholder 8">
            <a:extLst>
              <a:ext uri="{FF2B5EF4-FFF2-40B4-BE49-F238E27FC236}">
                <a16:creationId xmlns:a16="http://schemas.microsoft.com/office/drawing/2014/main" id="{E54C3776-7E9F-493D-BB2D-36FB3D4ED976}"/>
              </a:ext>
            </a:extLst>
          </p:cNvPr>
          <p:cNvSpPr>
            <a:spLocks noGrp="1"/>
          </p:cNvSpPr>
          <p:nvPr>
            <p:ph idx="1"/>
          </p:nvPr>
        </p:nvSpPr>
        <p:spPr>
          <a:xfrm>
            <a:off x="4038600" y="4884873"/>
            <a:ext cx="7188199" cy="1292090"/>
          </a:xfrm>
        </p:spPr>
        <p:txBody>
          <a:bodyPr>
            <a:normAutofit/>
          </a:bodyPr>
          <a:lstStyle/>
          <a:p>
            <a:pPr marL="0" indent="0">
              <a:buNone/>
            </a:pPr>
            <a:r>
              <a:rPr lang="en-US" sz="2000" dirty="0">
                <a:latin typeface="+mj-lt"/>
              </a:rPr>
              <a:t>OTROS RITUALES:</a:t>
            </a:r>
          </a:p>
          <a:p>
            <a:pPr marL="0" indent="0">
              <a:buNone/>
            </a:pPr>
            <a:r>
              <a:rPr lang="en-US" sz="2000" dirty="0">
                <a:latin typeface="+mj-lt"/>
              </a:rPr>
              <a:t>-Infusion y té.</a:t>
            </a:r>
          </a:p>
          <a:p>
            <a:pPr marL="0" indent="0">
              <a:buNone/>
            </a:pPr>
            <a:r>
              <a:rPr lang="en-US" sz="2000" dirty="0">
                <a:latin typeface="+mj-lt"/>
              </a:rPr>
              <a:t>-Llevar una hoja en el bolsillo o en la </a:t>
            </a:r>
            <a:r>
              <a:rPr lang="en-US" sz="2000" dirty="0" err="1">
                <a:latin typeface="+mj-lt"/>
              </a:rPr>
              <a:t>cartera</a:t>
            </a:r>
            <a:r>
              <a:rPr lang="en-US" sz="2000" dirty="0">
                <a:latin typeface="+mj-lt"/>
              </a:rPr>
              <a:t>.</a:t>
            </a:r>
          </a:p>
          <a:p>
            <a:pPr marL="0" indent="0">
              <a:buNone/>
            </a:pPr>
            <a:endParaRPr lang="en-US" sz="1800" dirty="0"/>
          </a:p>
        </p:txBody>
      </p:sp>
    </p:spTree>
    <p:extLst>
      <p:ext uri="{BB962C8B-B14F-4D97-AF65-F5344CB8AC3E}">
        <p14:creationId xmlns:p14="http://schemas.microsoft.com/office/powerpoint/2010/main" val="3379948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Marcador de contenido 3" descr="Resultado de imagen para manzanilla">
            <a:extLst>
              <a:ext uri="{FF2B5EF4-FFF2-40B4-BE49-F238E27FC236}">
                <a16:creationId xmlns:a16="http://schemas.microsoft.com/office/drawing/2014/main" id="{94742009-6465-44EF-9703-041149893A89}"/>
              </a:ext>
            </a:extLst>
          </p:cNvPr>
          <p:cNvPicPr>
            <a:picLocks noGrp="1"/>
          </p:cNvPicPr>
          <p:nvPr>
            <p:ph idx="1"/>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p:spPr>
      </p:pic>
      <p:sp>
        <p:nvSpPr>
          <p:cNvPr id="2" name="Título 1">
            <a:extLst>
              <a:ext uri="{FF2B5EF4-FFF2-40B4-BE49-F238E27FC236}">
                <a16:creationId xmlns:a16="http://schemas.microsoft.com/office/drawing/2014/main" id="{DB89A100-3C7E-4DC1-9411-1E44FDCE7514}"/>
              </a:ext>
            </a:extLst>
          </p:cNvPr>
          <p:cNvSpPr>
            <a:spLocks noGrp="1"/>
          </p:cNvSpPr>
          <p:nvPr>
            <p:ph type="title"/>
          </p:nvPr>
        </p:nvSpPr>
        <p:spPr>
          <a:xfrm>
            <a:off x="640080" y="640080"/>
            <a:ext cx="2752354" cy="2709275"/>
          </a:xfrm>
          <a:prstGeom prst="ellipse">
            <a:avLst/>
          </a:prstGeom>
          <a:solidFill>
            <a:srgbClr val="231815"/>
          </a:solidFill>
          <a:ln w="174625" cmpd="thinThick">
            <a:solidFill>
              <a:srgbClr val="231815"/>
            </a:solidFill>
          </a:ln>
        </p:spPr>
        <p:txBody>
          <a:bodyPr vert="horz" lIns="91440" tIns="45720" rIns="91440" bIns="45720" rtlCol="0" anchor="ctr">
            <a:normAutofit/>
          </a:bodyPr>
          <a:lstStyle/>
          <a:p>
            <a:pPr algn="ctr"/>
            <a:r>
              <a:rPr lang="en-US" sz="2400" dirty="0">
                <a:solidFill>
                  <a:srgbClr val="FFFFFF"/>
                </a:solidFill>
              </a:rPr>
              <a:t>MANZANILLA</a:t>
            </a:r>
            <a:br>
              <a:rPr lang="en-US" sz="2400" dirty="0">
                <a:solidFill>
                  <a:srgbClr val="FFFFFF"/>
                </a:solidFill>
              </a:rPr>
            </a:br>
            <a:r>
              <a:rPr lang="en-US" sz="2400" dirty="0">
                <a:solidFill>
                  <a:srgbClr val="FFFFFF"/>
                </a:solidFill>
              </a:rPr>
              <a:t>SOL</a:t>
            </a:r>
          </a:p>
        </p:txBody>
      </p:sp>
    </p:spTree>
    <p:extLst>
      <p:ext uri="{BB962C8B-B14F-4D97-AF65-F5344CB8AC3E}">
        <p14:creationId xmlns:p14="http://schemas.microsoft.com/office/powerpoint/2010/main" val="330818139"/>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Marcador de contenido 3" descr="Resultado de imagen para manzanilla">
            <a:extLst>
              <a:ext uri="{FF2B5EF4-FFF2-40B4-BE49-F238E27FC236}">
                <a16:creationId xmlns:a16="http://schemas.microsoft.com/office/drawing/2014/main" id="{E048B6AD-344A-4503-B1C1-BB009FFE7D28}"/>
              </a:ext>
            </a:extLst>
          </p:cNvPr>
          <p:cNvPicPr>
            <a:picLocks/>
          </p:cNvPicPr>
          <p:nvPr/>
        </p:nvPicPr>
        <p:blipFill rotWithShape="1">
          <a:blip r:embed="rId2">
            <a:extLst>
              <a:ext uri="{28A0092B-C50C-407E-A947-70E740481C1C}">
                <a14:useLocalDpi xmlns:a14="http://schemas.microsoft.com/office/drawing/2010/main" val="0"/>
              </a:ext>
            </a:extLst>
          </a:blip>
          <a:srcRect/>
          <a:stretch/>
        </p:blipFill>
        <p:spPr bwMode="auto">
          <a:xfrm>
            <a:off x="-78828" y="-91856"/>
            <a:ext cx="12192000" cy="6857990"/>
          </a:xfrm>
          <a:prstGeom prst="rect">
            <a:avLst/>
          </a:prstGeom>
          <a:noFill/>
        </p:spPr>
      </p:pic>
      <p:sp>
        <p:nvSpPr>
          <p:cNvPr id="1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43AD16B1-311C-4309-95FE-DFB5FFD56077}"/>
              </a:ext>
            </a:extLst>
          </p:cNvPr>
          <p:cNvSpPr>
            <a:spLocks noGrp="1"/>
          </p:cNvSpPr>
          <p:nvPr>
            <p:ph type="title"/>
          </p:nvPr>
        </p:nvSpPr>
        <p:spPr>
          <a:xfrm>
            <a:off x="652692" y="1762539"/>
            <a:ext cx="4204137" cy="1957991"/>
          </a:xfrm>
        </p:spPr>
        <p:txBody>
          <a:bodyPr>
            <a:normAutofit/>
          </a:bodyPr>
          <a:lstStyle/>
          <a:p>
            <a:pPr algn="ctr"/>
            <a:r>
              <a:rPr lang="es-ES" sz="3600" dirty="0"/>
              <a:t>MANZANILLA</a:t>
            </a:r>
            <a:endParaRPr lang="es-CO" sz="3600" dirty="0"/>
          </a:p>
        </p:txBody>
      </p:sp>
      <p:cxnSp>
        <p:nvCxnSpPr>
          <p:cNvPr id="14"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65A15224-DA74-41E4-9276-B8212D539874}"/>
              </a:ext>
            </a:extLst>
          </p:cNvPr>
          <p:cNvSpPr>
            <a:spLocks noGrp="1"/>
          </p:cNvSpPr>
          <p:nvPr>
            <p:ph idx="1"/>
          </p:nvPr>
        </p:nvSpPr>
        <p:spPr>
          <a:xfrm>
            <a:off x="1481046" y="3337139"/>
            <a:ext cx="4204137" cy="3601294"/>
          </a:xfrm>
        </p:spPr>
        <p:txBody>
          <a:bodyPr anchor="ctr">
            <a:normAutofit fontScale="92500" lnSpcReduction="10000"/>
          </a:bodyPr>
          <a:lstStyle/>
          <a:p>
            <a:pPr marL="0" indent="0">
              <a:buNone/>
            </a:pPr>
            <a:endParaRPr lang="en-US" sz="1800" dirty="0"/>
          </a:p>
          <a:p>
            <a:pPr marL="0" indent="0">
              <a:buNone/>
            </a:pPr>
            <a:r>
              <a:rPr lang="en-US" sz="2200" dirty="0"/>
              <a:t>Limpia y purifica.</a:t>
            </a:r>
          </a:p>
          <a:p>
            <a:pPr marL="0" indent="0">
              <a:buNone/>
            </a:pPr>
            <a:r>
              <a:rPr lang="en-US" sz="2200" dirty="0"/>
              <a:t>Protecciòn del hogar.</a:t>
            </a:r>
          </a:p>
          <a:p>
            <a:pPr marL="0" indent="0">
              <a:buNone/>
            </a:pPr>
            <a:r>
              <a:rPr lang="en-US" sz="2200" dirty="0"/>
              <a:t>Iman de la Prosperidad- Atrae la fortuna.</a:t>
            </a:r>
          </a:p>
          <a:p>
            <a:pPr marL="0" indent="0">
              <a:buNone/>
            </a:pPr>
            <a:r>
              <a:rPr lang="en-US" sz="2200" dirty="0"/>
              <a:t>Equilibrio Emocional- buen humor.</a:t>
            </a:r>
          </a:p>
          <a:p>
            <a:pPr marL="0" indent="0">
              <a:buNone/>
            </a:pPr>
            <a:r>
              <a:rPr lang="en-US" sz="2200" dirty="0"/>
              <a:t>Atrae el amor.</a:t>
            </a:r>
          </a:p>
          <a:p>
            <a:pPr marL="0" indent="0">
              <a:buNone/>
            </a:pPr>
            <a:r>
              <a:rPr lang="en-US" sz="2200" dirty="0"/>
              <a:t>Calma.</a:t>
            </a:r>
          </a:p>
          <a:p>
            <a:pPr marL="0" indent="0">
              <a:buNone/>
            </a:pPr>
            <a:r>
              <a:rPr lang="en-US" sz="2200" dirty="0"/>
              <a:t>Armoniza.</a:t>
            </a:r>
          </a:p>
          <a:p>
            <a:pPr marL="0" indent="0">
              <a:buNone/>
            </a:pPr>
            <a:r>
              <a:rPr lang="en-US" sz="2200" dirty="0"/>
              <a:t>Revitaliza.</a:t>
            </a:r>
          </a:p>
          <a:p>
            <a:pPr marL="0" indent="0">
              <a:buNone/>
            </a:pPr>
            <a:endParaRPr lang="en-US" sz="1800" dirty="0"/>
          </a:p>
          <a:p>
            <a:pPr marL="0" indent="0">
              <a:buNone/>
            </a:pPr>
            <a:endParaRPr lang="en-US" sz="1800" dirty="0"/>
          </a:p>
        </p:txBody>
      </p:sp>
    </p:spTree>
    <p:extLst>
      <p:ext uri="{BB962C8B-B14F-4D97-AF65-F5344CB8AC3E}">
        <p14:creationId xmlns:p14="http://schemas.microsoft.com/office/powerpoint/2010/main" val="3397134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Marcador de contenido 3" descr="Resultado de imagen para manzanilla">
            <a:extLst>
              <a:ext uri="{FF2B5EF4-FFF2-40B4-BE49-F238E27FC236}">
                <a16:creationId xmlns:a16="http://schemas.microsoft.com/office/drawing/2014/main" id="{B408B3DC-F722-4252-B438-A22568D974FB}"/>
              </a:ext>
            </a:extLst>
          </p:cNvPr>
          <p:cNvPicPr>
            <a:picLocks/>
          </p:cNvPicPr>
          <p:nvPr/>
        </p:nvPicPr>
        <p:blipFill rotWithShape="1">
          <a:blip r:embed="rId2">
            <a:extLst>
              <a:ext uri="{28A0092B-C50C-407E-A947-70E740481C1C}">
                <a14:useLocalDpi xmlns:a14="http://schemas.microsoft.com/office/drawing/2010/main" val="0"/>
              </a:ext>
            </a:extLst>
          </a:blip>
          <a:srcRect t="13549" b="2181"/>
          <a:stretch/>
        </p:blipFill>
        <p:spPr bwMode="auto">
          <a:xfrm>
            <a:off x="78830" y="-91856"/>
            <a:ext cx="12192000" cy="6857990"/>
          </a:xfrm>
          <a:prstGeom prst="rect">
            <a:avLst/>
          </a:prstGeom>
          <a:noFill/>
        </p:spPr>
      </p:pic>
      <p:sp>
        <p:nvSpPr>
          <p:cNvPr id="1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115B14F9-20C9-4869-B076-88D12FDAEA0C}"/>
              </a:ext>
            </a:extLst>
          </p:cNvPr>
          <p:cNvSpPr>
            <a:spLocks noGrp="1"/>
          </p:cNvSpPr>
          <p:nvPr>
            <p:ph type="title"/>
          </p:nvPr>
        </p:nvSpPr>
        <p:spPr>
          <a:xfrm>
            <a:off x="709448" y="2478156"/>
            <a:ext cx="4204137" cy="778547"/>
          </a:xfrm>
        </p:spPr>
        <p:txBody>
          <a:bodyPr>
            <a:normAutofit/>
          </a:bodyPr>
          <a:lstStyle/>
          <a:p>
            <a:pPr algn="ctr"/>
            <a:r>
              <a:rPr lang="es-ES" sz="3600" dirty="0"/>
              <a:t>Otros rituales:</a:t>
            </a:r>
            <a:endParaRPr lang="es-CO" sz="3600" dirty="0"/>
          </a:p>
        </p:txBody>
      </p:sp>
      <p:cxnSp>
        <p:nvCxnSpPr>
          <p:cNvPr id="17"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A5A653D1-F81C-4069-9CEE-54DC9CD5C57D}"/>
              </a:ext>
            </a:extLst>
          </p:cNvPr>
          <p:cNvSpPr>
            <a:spLocks noGrp="1"/>
          </p:cNvSpPr>
          <p:nvPr>
            <p:ph idx="1"/>
          </p:nvPr>
        </p:nvSpPr>
        <p:spPr>
          <a:xfrm>
            <a:off x="525516" y="3417574"/>
            <a:ext cx="4593021" cy="1485730"/>
          </a:xfrm>
        </p:spPr>
        <p:txBody>
          <a:bodyPr anchor="ctr">
            <a:normAutofit/>
          </a:bodyPr>
          <a:lstStyle/>
          <a:p>
            <a:pPr marL="0" indent="0">
              <a:buNone/>
            </a:pPr>
            <a:r>
              <a:rPr lang="en-US" sz="2400" dirty="0"/>
              <a:t>-Llevar flores en el bolsillo o bolso.</a:t>
            </a:r>
            <a:br>
              <a:rPr lang="en-US" sz="2400" dirty="0"/>
            </a:br>
            <a:r>
              <a:rPr lang="en-US" sz="2400" dirty="0"/>
              <a:t>-Lavarse las manos con la infusiòn.</a:t>
            </a:r>
            <a:br>
              <a:rPr lang="en-US" sz="2400" dirty="0"/>
            </a:br>
            <a:r>
              <a:rPr lang="en-US" sz="2400" dirty="0"/>
              <a:t>-</a:t>
            </a:r>
            <a:r>
              <a:rPr lang="en-US" sz="2400" dirty="0" err="1"/>
              <a:t>Infusión</a:t>
            </a:r>
            <a:r>
              <a:rPr lang="en-US" sz="2400" dirty="0"/>
              <a:t> para lavar los umbrales.</a:t>
            </a:r>
          </a:p>
        </p:txBody>
      </p:sp>
    </p:spTree>
    <p:extLst>
      <p:ext uri="{BB962C8B-B14F-4D97-AF65-F5344CB8AC3E}">
        <p14:creationId xmlns:p14="http://schemas.microsoft.com/office/powerpoint/2010/main" val="38451639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5">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Marcador de contenido 3" descr="Resultado de imagen para MENTA">
            <a:extLst>
              <a:ext uri="{FF2B5EF4-FFF2-40B4-BE49-F238E27FC236}">
                <a16:creationId xmlns:a16="http://schemas.microsoft.com/office/drawing/2014/main" id="{63A677BA-B189-4112-9FC2-6E18F624917B}"/>
              </a:ext>
            </a:extLst>
          </p:cNvPr>
          <p:cNvPicPr>
            <a:picLocks/>
          </p:cNvPicPr>
          <p:nvPr/>
        </p:nvPicPr>
        <p:blipFill rotWithShape="1">
          <a:blip r:embed="rId2">
            <a:alphaModFix amt="35000"/>
            <a:extLst>
              <a:ext uri="{28A0092B-C50C-407E-A947-70E740481C1C}">
                <a14:useLocalDpi xmlns:a14="http://schemas.microsoft.com/office/drawing/2010/main" val="0"/>
              </a:ext>
            </a:extLst>
          </a:blip>
          <a:srcRect b="15730"/>
          <a:stretch/>
        </p:blipFill>
        <p:spPr bwMode="auto">
          <a:xfrm>
            <a:off x="20" y="1"/>
            <a:ext cx="12191980" cy="6857999"/>
          </a:xfrm>
          <a:prstGeom prst="rect">
            <a:avLst/>
          </a:prstGeom>
          <a:noFill/>
        </p:spPr>
      </p:pic>
      <p:sp>
        <p:nvSpPr>
          <p:cNvPr id="2" name="Título 1">
            <a:extLst>
              <a:ext uri="{FF2B5EF4-FFF2-40B4-BE49-F238E27FC236}">
                <a16:creationId xmlns:a16="http://schemas.microsoft.com/office/drawing/2014/main" id="{CD5CD0A5-E174-4891-96F9-14F2DBFA81C8}"/>
              </a:ext>
            </a:extLst>
          </p:cNvPr>
          <p:cNvSpPr>
            <a:spLocks noGrp="1"/>
          </p:cNvSpPr>
          <p:nvPr>
            <p:ph type="title"/>
          </p:nvPr>
        </p:nvSpPr>
        <p:spPr>
          <a:xfrm>
            <a:off x="838199" y="1065862"/>
            <a:ext cx="6052955" cy="4726276"/>
          </a:xfrm>
        </p:spPr>
        <p:txBody>
          <a:bodyPr>
            <a:normAutofit/>
          </a:bodyPr>
          <a:lstStyle/>
          <a:p>
            <a:pPr algn="r"/>
            <a:r>
              <a:rPr lang="es-ES" sz="8000" dirty="0">
                <a:ln w="22225">
                  <a:solidFill>
                    <a:srgbClr val="FFFFFF"/>
                  </a:solidFill>
                </a:ln>
                <a:noFill/>
              </a:rPr>
              <a:t>MENTA</a:t>
            </a:r>
            <a:endParaRPr lang="es-CO" sz="8000" dirty="0">
              <a:ln w="22225">
                <a:solidFill>
                  <a:srgbClr val="FFFFFF"/>
                </a:solidFill>
              </a:ln>
              <a:noFill/>
            </a:endParaRPr>
          </a:p>
        </p:txBody>
      </p:sp>
      <p:cxnSp>
        <p:nvCxnSpPr>
          <p:cNvPr id="28" name="Straight Connector 27">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7F591A57-E63C-4484-BA1E-9466F2954C70}"/>
              </a:ext>
            </a:extLst>
          </p:cNvPr>
          <p:cNvSpPr>
            <a:spLocks noGrp="1"/>
          </p:cNvSpPr>
          <p:nvPr>
            <p:ph idx="1"/>
          </p:nvPr>
        </p:nvSpPr>
        <p:spPr>
          <a:xfrm>
            <a:off x="7534641" y="1065862"/>
            <a:ext cx="3860002" cy="4726276"/>
          </a:xfrm>
        </p:spPr>
        <p:txBody>
          <a:bodyPr anchor="ctr">
            <a:normAutofit lnSpcReduction="10000"/>
          </a:bodyPr>
          <a:lstStyle/>
          <a:p>
            <a:pPr marL="0" indent="0">
              <a:buNone/>
            </a:pPr>
            <a:r>
              <a:rPr lang="en-US" sz="2000" dirty="0">
                <a:solidFill>
                  <a:srgbClr val="FFFFFF"/>
                </a:solidFill>
                <a:latin typeface="+mj-lt"/>
              </a:rPr>
              <a:t>Aumenta las vibraciones.</a:t>
            </a:r>
          </a:p>
          <a:p>
            <a:pPr marL="0" indent="0">
              <a:buNone/>
            </a:pPr>
            <a:r>
              <a:rPr lang="en-US" sz="2000" dirty="0">
                <a:solidFill>
                  <a:srgbClr val="FFFFFF"/>
                </a:solidFill>
                <a:latin typeface="+mj-lt"/>
              </a:rPr>
              <a:t>Sueños profeticos.</a:t>
            </a:r>
          </a:p>
          <a:p>
            <a:pPr marL="0" indent="0">
              <a:buNone/>
            </a:pPr>
            <a:r>
              <a:rPr lang="en-US" sz="2000" dirty="0">
                <a:solidFill>
                  <a:srgbClr val="FFFFFF"/>
                </a:solidFill>
                <a:latin typeface="+mj-lt"/>
              </a:rPr>
              <a:t>Elimina la energía negativa.</a:t>
            </a:r>
          </a:p>
          <a:p>
            <a:pPr marL="0" indent="0">
              <a:buNone/>
            </a:pPr>
            <a:r>
              <a:rPr lang="en-US" sz="2000" dirty="0">
                <a:solidFill>
                  <a:srgbClr val="FFFFFF"/>
                </a:solidFill>
                <a:latin typeface="+mj-lt"/>
              </a:rPr>
              <a:t>Exito en el amor.</a:t>
            </a:r>
          </a:p>
          <a:p>
            <a:pPr marL="0" indent="0">
              <a:buNone/>
            </a:pPr>
            <a:r>
              <a:rPr lang="en-US" sz="2000" dirty="0">
                <a:solidFill>
                  <a:srgbClr val="FFFFFF"/>
                </a:solidFill>
                <a:latin typeface="+mj-lt"/>
              </a:rPr>
              <a:t>Atrae el dinero.</a:t>
            </a:r>
          </a:p>
          <a:p>
            <a:pPr marL="0" indent="0">
              <a:buNone/>
            </a:pPr>
            <a:r>
              <a:rPr lang="en-US" sz="2000" dirty="0">
                <a:solidFill>
                  <a:srgbClr val="FFFFFF"/>
                </a:solidFill>
                <a:latin typeface="+mj-lt"/>
              </a:rPr>
              <a:t>Poderes siquicos.</a:t>
            </a:r>
          </a:p>
          <a:p>
            <a:pPr marL="0" indent="0">
              <a:buNone/>
            </a:pPr>
            <a:r>
              <a:rPr lang="en-US" sz="2000" dirty="0">
                <a:solidFill>
                  <a:srgbClr val="FFFFFF"/>
                </a:solidFill>
                <a:latin typeface="+mj-lt"/>
              </a:rPr>
              <a:t>Revitaliza</a:t>
            </a:r>
          </a:p>
          <a:p>
            <a:pPr marL="0" indent="0">
              <a:buNone/>
            </a:pPr>
            <a:r>
              <a:rPr lang="en-US" sz="2000" dirty="0">
                <a:solidFill>
                  <a:srgbClr val="FFFFFF"/>
                </a:solidFill>
                <a:latin typeface="+mj-lt"/>
              </a:rPr>
              <a:t>Atrae clientes.</a:t>
            </a:r>
          </a:p>
          <a:p>
            <a:pPr marL="0" indent="0">
              <a:buNone/>
            </a:pPr>
            <a:r>
              <a:rPr lang="en-US" sz="2000" dirty="0">
                <a:solidFill>
                  <a:srgbClr val="FFFFFF"/>
                </a:solidFill>
                <a:latin typeface="+mj-lt"/>
              </a:rPr>
              <a:t>Reconforta- </a:t>
            </a:r>
          </a:p>
          <a:p>
            <a:pPr marL="0" indent="0">
              <a:buNone/>
            </a:pPr>
            <a:r>
              <a:rPr lang="en-US" sz="2000" dirty="0">
                <a:solidFill>
                  <a:srgbClr val="FFFFFF"/>
                </a:solidFill>
                <a:latin typeface="+mj-lt"/>
              </a:rPr>
              <a:t>Expande Consciencia.</a:t>
            </a:r>
          </a:p>
          <a:p>
            <a:pPr marL="0" indent="0">
              <a:buNone/>
            </a:pPr>
            <a:r>
              <a:rPr lang="en-US" sz="2000" dirty="0">
                <a:solidFill>
                  <a:srgbClr val="FFFFFF"/>
                </a:solidFill>
                <a:latin typeface="+mj-lt"/>
              </a:rPr>
              <a:t>Calma el espíritu</a:t>
            </a:r>
          </a:p>
          <a:p>
            <a:pPr marL="0" indent="0">
              <a:buNone/>
            </a:pPr>
            <a:r>
              <a:rPr lang="en-US" sz="2000" dirty="0">
                <a:solidFill>
                  <a:srgbClr val="FFFFFF"/>
                </a:solidFill>
                <a:latin typeface="+mj-lt"/>
              </a:rPr>
              <a:t>Armonia y paz</a:t>
            </a:r>
          </a:p>
          <a:p>
            <a:pPr marL="0" indent="0">
              <a:buNone/>
            </a:pPr>
            <a:endParaRPr lang="en-US" sz="2000" dirty="0">
              <a:solidFill>
                <a:srgbClr val="FFFFFF"/>
              </a:solidFill>
              <a:latin typeface="+mj-lt"/>
            </a:endParaRPr>
          </a:p>
          <a:p>
            <a:pPr marL="0" indent="0">
              <a:buNone/>
            </a:pPr>
            <a:endParaRPr lang="en-US" sz="1900" dirty="0">
              <a:solidFill>
                <a:srgbClr val="FFFFFF"/>
              </a:solidFill>
            </a:endParaRPr>
          </a:p>
        </p:txBody>
      </p:sp>
    </p:spTree>
    <p:extLst>
      <p:ext uri="{BB962C8B-B14F-4D97-AF65-F5344CB8AC3E}">
        <p14:creationId xmlns:p14="http://schemas.microsoft.com/office/powerpoint/2010/main" val="1031827622"/>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 name="Marcador de contenido 3" descr="Resultado de imagen para MENTA">
            <a:extLst>
              <a:ext uri="{FF2B5EF4-FFF2-40B4-BE49-F238E27FC236}">
                <a16:creationId xmlns:a16="http://schemas.microsoft.com/office/drawing/2014/main" id="{04B96E82-A7D9-4A3E-8E17-B31B7DB3B9B0}"/>
              </a:ext>
            </a:extLst>
          </p:cNvPr>
          <p:cNvPicPr>
            <a:picLocks/>
          </p:cNvPicPr>
          <p:nvPr/>
        </p:nvPicPr>
        <p:blipFill rotWithShape="1">
          <a:blip r:embed="rId2">
            <a:extLst>
              <a:ext uri="{28A0092B-C50C-407E-A947-70E740481C1C}">
                <a14:useLocalDpi xmlns:a14="http://schemas.microsoft.com/office/drawing/2010/main" val="0"/>
              </a:ext>
            </a:extLst>
          </a:blip>
          <a:srcRect t="21875" b="21875"/>
          <a:stretch/>
        </p:blipFill>
        <p:spPr bwMode="auto">
          <a:xfrm>
            <a:off x="-78828" y="-132072"/>
            <a:ext cx="12192000" cy="6857990"/>
          </a:xfrm>
          <a:prstGeom prst="rect">
            <a:avLst/>
          </a:prstGeom>
          <a:noFill/>
        </p:spPr>
      </p:pic>
      <p:sp>
        <p:nvSpPr>
          <p:cNvPr id="28"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74A1DE3A-9E80-459E-9E41-A7A83D229AE4}"/>
              </a:ext>
            </a:extLst>
          </p:cNvPr>
          <p:cNvSpPr>
            <a:spLocks noGrp="1"/>
          </p:cNvSpPr>
          <p:nvPr>
            <p:ph type="title"/>
          </p:nvPr>
        </p:nvSpPr>
        <p:spPr>
          <a:xfrm>
            <a:off x="323558" y="2648633"/>
            <a:ext cx="5000982" cy="648290"/>
          </a:xfrm>
        </p:spPr>
        <p:txBody>
          <a:bodyPr vert="horz" lIns="91440" tIns="45720" rIns="91440" bIns="45720" rtlCol="0">
            <a:normAutofit fontScale="90000"/>
          </a:bodyPr>
          <a:lstStyle/>
          <a:p>
            <a:pPr algn="ctr"/>
            <a:r>
              <a:rPr lang="en-US" sz="3600" b="1" dirty="0"/>
              <a:t>OTROS RITUALES CON MENTA</a:t>
            </a:r>
            <a:br>
              <a:rPr lang="en-US" sz="3600" dirty="0"/>
            </a:br>
            <a:br>
              <a:rPr lang="en-US" sz="1400" dirty="0"/>
            </a:br>
            <a:endParaRPr lang="en-US" sz="1400" dirty="0"/>
          </a:p>
        </p:txBody>
      </p:sp>
      <p:cxnSp>
        <p:nvCxnSpPr>
          <p:cNvPr id="19" name="Straight Connector 18">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4" name="Content Placeholder 13">
            <a:extLst>
              <a:ext uri="{FF2B5EF4-FFF2-40B4-BE49-F238E27FC236}">
                <a16:creationId xmlns:a16="http://schemas.microsoft.com/office/drawing/2014/main" id="{B5B3EC48-3C83-4337-8736-DF4E86D5F6E0}"/>
              </a:ext>
            </a:extLst>
          </p:cNvPr>
          <p:cNvSpPr>
            <a:spLocks noGrp="1"/>
          </p:cNvSpPr>
          <p:nvPr>
            <p:ph idx="1"/>
          </p:nvPr>
        </p:nvSpPr>
        <p:spPr>
          <a:xfrm>
            <a:off x="525516" y="3417573"/>
            <a:ext cx="4593021" cy="2619839"/>
          </a:xfrm>
        </p:spPr>
        <p:txBody>
          <a:bodyPr anchor="ctr">
            <a:normAutofit/>
          </a:bodyPr>
          <a:lstStyle/>
          <a:p>
            <a:pPr marL="0" indent="0">
              <a:buNone/>
            </a:pPr>
            <a:r>
              <a:rPr lang="en-US" sz="2000" dirty="0"/>
              <a:t>- Colocar el ramillete en un altar.</a:t>
            </a:r>
            <a:br>
              <a:rPr lang="en-US" sz="2000" dirty="0"/>
            </a:br>
            <a:r>
              <a:rPr lang="en-US" sz="2000" dirty="0"/>
              <a:t>- Infusion de menta.</a:t>
            </a:r>
            <a:br>
              <a:rPr lang="en-US" sz="2000" dirty="0"/>
            </a:br>
            <a:r>
              <a:rPr lang="en-US" sz="2000" dirty="0"/>
              <a:t>- Colocar hojas bajo la almohada.</a:t>
            </a:r>
            <a:br>
              <a:rPr lang="en-US" sz="2000" dirty="0"/>
            </a:br>
            <a:r>
              <a:rPr lang="en-US" sz="2000" dirty="0"/>
              <a:t>- Aromaterapia de menta.</a:t>
            </a:r>
          </a:p>
        </p:txBody>
      </p:sp>
    </p:spTree>
    <p:extLst>
      <p:ext uri="{BB962C8B-B14F-4D97-AF65-F5344CB8AC3E}">
        <p14:creationId xmlns:p14="http://schemas.microsoft.com/office/powerpoint/2010/main" val="1019529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Marcador de contenido 3" descr="Resultado de imagen para PLANTA DE QUEREME">
            <a:extLst>
              <a:ext uri="{FF2B5EF4-FFF2-40B4-BE49-F238E27FC236}">
                <a16:creationId xmlns:a16="http://schemas.microsoft.com/office/drawing/2014/main" id="{F1243CE7-49E0-4649-8FCF-CAA4B99E7A4F}"/>
              </a:ext>
            </a:extLst>
          </p:cNvPr>
          <p:cNvPicPr>
            <a:picLocks noGrp="1"/>
          </p:cNvPicPr>
          <p:nvPr>
            <p:ph idx="1"/>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p:spPr>
      </p:pic>
      <p:sp>
        <p:nvSpPr>
          <p:cNvPr id="2" name="Título 1">
            <a:extLst>
              <a:ext uri="{FF2B5EF4-FFF2-40B4-BE49-F238E27FC236}">
                <a16:creationId xmlns:a16="http://schemas.microsoft.com/office/drawing/2014/main" id="{BA4C16C4-E91D-4DF9-8099-85B0E49BDDF7}"/>
              </a:ext>
            </a:extLst>
          </p:cNvPr>
          <p:cNvSpPr>
            <a:spLocks noGrp="1"/>
          </p:cNvSpPr>
          <p:nvPr>
            <p:ph type="title"/>
          </p:nvPr>
        </p:nvSpPr>
        <p:spPr>
          <a:xfrm>
            <a:off x="640080" y="640080"/>
            <a:ext cx="2752354" cy="2709275"/>
          </a:xfrm>
          <a:prstGeom prst="ellipse">
            <a:avLst/>
          </a:prstGeom>
          <a:solidFill>
            <a:srgbClr val="231815"/>
          </a:solidFill>
          <a:ln w="174625" cmpd="thinThick">
            <a:solidFill>
              <a:srgbClr val="231815"/>
            </a:solidFill>
          </a:ln>
        </p:spPr>
        <p:txBody>
          <a:bodyPr vert="horz" lIns="91440" tIns="45720" rIns="91440" bIns="45720" rtlCol="0" anchor="ctr">
            <a:normAutofit/>
          </a:bodyPr>
          <a:lstStyle/>
          <a:p>
            <a:pPr algn="ctr"/>
            <a:r>
              <a:rPr lang="en-US" sz="2200">
                <a:solidFill>
                  <a:srgbClr val="FFFFFF"/>
                </a:solidFill>
              </a:rPr>
              <a:t>ABRECAMINOS</a:t>
            </a:r>
          </a:p>
        </p:txBody>
      </p:sp>
    </p:spTree>
    <p:extLst>
      <p:ext uri="{BB962C8B-B14F-4D97-AF65-F5344CB8AC3E}">
        <p14:creationId xmlns:p14="http://schemas.microsoft.com/office/powerpoint/2010/main" val="1425523364"/>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Marcador de contenido 3" descr="Resultado de imagen para PLANTA DE QUEREME">
            <a:extLst>
              <a:ext uri="{FF2B5EF4-FFF2-40B4-BE49-F238E27FC236}">
                <a16:creationId xmlns:a16="http://schemas.microsoft.com/office/drawing/2014/main" id="{75525921-B481-42B8-B381-34050183CB2B}"/>
              </a:ext>
            </a:extLst>
          </p:cNvPr>
          <p:cNvPicPr>
            <a:picLocks/>
          </p:cNvPicPr>
          <p:nvPr/>
        </p:nvPicPr>
        <p:blipFill rotWithShape="1">
          <a:blip r:embed="rId2">
            <a:extLst>
              <a:ext uri="{28A0092B-C50C-407E-A947-70E740481C1C}">
                <a14:useLocalDpi xmlns:a14="http://schemas.microsoft.com/office/drawing/2010/main" val="0"/>
              </a:ext>
            </a:extLst>
          </a:blip>
          <a:srcRect/>
          <a:stretch/>
        </p:blipFill>
        <p:spPr bwMode="auto">
          <a:xfrm>
            <a:off x="78830" y="10"/>
            <a:ext cx="12192000" cy="6857990"/>
          </a:xfrm>
          <a:prstGeom prst="rect">
            <a:avLst/>
          </a:prstGeom>
          <a:noFill/>
        </p:spPr>
      </p:pic>
      <p:sp>
        <p:nvSpPr>
          <p:cNvPr id="1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F47A0D7E-D53B-4E75-B924-55C8E3269A11}"/>
              </a:ext>
            </a:extLst>
          </p:cNvPr>
          <p:cNvSpPr>
            <a:spLocks noGrp="1"/>
          </p:cNvSpPr>
          <p:nvPr>
            <p:ph type="title"/>
          </p:nvPr>
        </p:nvSpPr>
        <p:spPr>
          <a:xfrm>
            <a:off x="709448" y="1913950"/>
            <a:ext cx="4204137" cy="1342754"/>
          </a:xfrm>
        </p:spPr>
        <p:txBody>
          <a:bodyPr>
            <a:normAutofit/>
          </a:bodyPr>
          <a:lstStyle/>
          <a:p>
            <a:pPr algn="ctr"/>
            <a:r>
              <a:rPr lang="es-ES" sz="3600" dirty="0"/>
              <a:t>ABRECAMINOS</a:t>
            </a:r>
            <a:endParaRPr lang="es-CO" sz="3600" dirty="0"/>
          </a:p>
        </p:txBody>
      </p:sp>
      <p:cxnSp>
        <p:nvCxnSpPr>
          <p:cNvPr id="14"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1F7E0849-C540-4297-8542-0569CA5AB02D}"/>
              </a:ext>
            </a:extLst>
          </p:cNvPr>
          <p:cNvSpPr>
            <a:spLocks noGrp="1"/>
          </p:cNvSpPr>
          <p:nvPr>
            <p:ph idx="1"/>
          </p:nvPr>
        </p:nvSpPr>
        <p:spPr>
          <a:xfrm>
            <a:off x="525516" y="3417573"/>
            <a:ext cx="4593021" cy="2619839"/>
          </a:xfrm>
        </p:spPr>
        <p:txBody>
          <a:bodyPr anchor="ctr">
            <a:normAutofit/>
          </a:bodyPr>
          <a:lstStyle/>
          <a:p>
            <a:pPr>
              <a:buFontTx/>
              <a:buChar char="-"/>
            </a:pPr>
            <a:r>
              <a:rPr lang="en-US" sz="2400" dirty="0">
                <a:latin typeface="+mj-lt"/>
              </a:rPr>
              <a:t>Toma de desiciones.</a:t>
            </a:r>
          </a:p>
          <a:p>
            <a:pPr>
              <a:buFontTx/>
              <a:buChar char="-"/>
            </a:pPr>
            <a:r>
              <a:rPr lang="en-US" sz="2400" dirty="0">
                <a:latin typeface="+mj-lt"/>
              </a:rPr>
              <a:t>Claridad</a:t>
            </a:r>
          </a:p>
          <a:p>
            <a:pPr>
              <a:buFontTx/>
              <a:buChar char="-"/>
            </a:pPr>
            <a:r>
              <a:rPr lang="en-US" sz="2400" dirty="0">
                <a:latin typeface="+mj-lt"/>
              </a:rPr>
              <a:t>Desbloqueos.</a:t>
            </a:r>
          </a:p>
          <a:p>
            <a:pPr>
              <a:buFontTx/>
              <a:buChar char="-"/>
            </a:pPr>
            <a:r>
              <a:rPr lang="en-US" sz="2400" dirty="0">
                <a:latin typeface="+mj-lt"/>
              </a:rPr>
              <a:t>Alcanzar objetivos y metas</a:t>
            </a:r>
            <a:r>
              <a:rPr lang="en-US" sz="1800" dirty="0"/>
              <a:t>.</a:t>
            </a:r>
          </a:p>
        </p:txBody>
      </p:sp>
    </p:spTree>
    <p:extLst>
      <p:ext uri="{BB962C8B-B14F-4D97-AF65-F5344CB8AC3E}">
        <p14:creationId xmlns:p14="http://schemas.microsoft.com/office/powerpoint/2010/main" val="22977337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Marcador de contenido 3" descr="Resultado de imagen para ROMERO">
            <a:extLst>
              <a:ext uri="{FF2B5EF4-FFF2-40B4-BE49-F238E27FC236}">
                <a16:creationId xmlns:a16="http://schemas.microsoft.com/office/drawing/2014/main" id="{E530E632-046C-4436-BB14-DEC9DD274DC5}"/>
              </a:ext>
            </a:extLst>
          </p:cNvPr>
          <p:cNvPicPr>
            <a:picLocks noGrp="1"/>
          </p:cNvPicPr>
          <p:nvPr>
            <p:ph idx="1"/>
          </p:nvPr>
        </p:nvPicPr>
        <p:blipFill rotWithShape="1">
          <a:blip r:embed="rId2">
            <a:extLst>
              <a:ext uri="{28A0092B-C50C-407E-A947-70E740481C1C}">
                <a14:useLocalDpi xmlns:a14="http://schemas.microsoft.com/office/drawing/2010/main" val="0"/>
              </a:ext>
            </a:extLst>
          </a:blip>
          <a:srcRect t="15048" b="9952"/>
          <a:stretch/>
        </p:blipFill>
        <p:spPr bwMode="auto">
          <a:xfrm>
            <a:off x="20" y="0"/>
            <a:ext cx="12191980" cy="6857990"/>
          </a:xfrm>
          <a:prstGeom prst="rect">
            <a:avLst/>
          </a:prstGeom>
          <a:noFill/>
        </p:spPr>
      </p:pic>
      <p:sp>
        <p:nvSpPr>
          <p:cNvPr id="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A4943C62-DA2C-443F-9A1D-B9AB94DAE92B}"/>
              </a:ext>
            </a:extLst>
          </p:cNvPr>
          <p:cNvSpPr>
            <a:spLocks noGrp="1"/>
          </p:cNvSpPr>
          <p:nvPr>
            <p:ph type="title"/>
          </p:nvPr>
        </p:nvSpPr>
        <p:spPr>
          <a:xfrm>
            <a:off x="8022021" y="3231931"/>
            <a:ext cx="3852041" cy="1834056"/>
          </a:xfrm>
        </p:spPr>
        <p:txBody>
          <a:bodyPr vert="horz" lIns="91440" tIns="45720" rIns="91440" bIns="45720" rtlCol="0" anchor="b">
            <a:normAutofit/>
          </a:bodyPr>
          <a:lstStyle/>
          <a:p>
            <a:pPr algn="ctr"/>
            <a:r>
              <a:rPr lang="en-US" sz="4000" dirty="0"/>
              <a:t>ROMERO</a:t>
            </a:r>
          </a:p>
        </p:txBody>
      </p:sp>
      <p:cxnSp>
        <p:nvCxnSpPr>
          <p:cNvPr id="11" name="Straight Connector 10">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9072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15">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2CE260D-29CA-49AA-861A-8A7D0FB16CB7}"/>
              </a:ext>
            </a:extLst>
          </p:cNvPr>
          <p:cNvSpPr>
            <a:spLocks noGrp="1"/>
          </p:cNvSpPr>
          <p:nvPr>
            <p:ph type="title"/>
          </p:nvPr>
        </p:nvSpPr>
        <p:spPr>
          <a:xfrm>
            <a:off x="742950" y="742951"/>
            <a:ext cx="3476625" cy="4962524"/>
          </a:xfrm>
        </p:spPr>
        <p:txBody>
          <a:bodyPr vert="horz" lIns="91440" tIns="45720" rIns="91440" bIns="45720" rtlCol="0" anchor="ctr">
            <a:normAutofit fontScale="90000"/>
          </a:bodyPr>
          <a:lstStyle/>
          <a:p>
            <a:br>
              <a:rPr lang="en-US" sz="2600" kern="1200" dirty="0">
                <a:solidFill>
                  <a:srgbClr val="FFFFFF"/>
                </a:solidFill>
                <a:latin typeface="+mj-lt"/>
                <a:ea typeface="+mj-ea"/>
                <a:cs typeface="+mj-cs"/>
              </a:rPr>
            </a:br>
            <a:br>
              <a:rPr lang="en-US" sz="2600" kern="1200" dirty="0">
                <a:solidFill>
                  <a:srgbClr val="FFFFFF"/>
                </a:solidFill>
                <a:latin typeface="+mj-lt"/>
                <a:ea typeface="+mj-ea"/>
                <a:cs typeface="+mj-cs"/>
              </a:rPr>
            </a:br>
            <a:r>
              <a:rPr lang="en-US" sz="2700" kern="1200" dirty="0">
                <a:solidFill>
                  <a:srgbClr val="FFFFFF"/>
                </a:solidFill>
                <a:ea typeface="+mj-ea"/>
                <a:cs typeface="+mj-cs"/>
              </a:rPr>
              <a:t>    </a:t>
            </a:r>
            <a:r>
              <a:rPr lang="en-US" sz="2700" b="1" kern="1200" dirty="0">
                <a:solidFill>
                  <a:srgbClr val="FFFFFF"/>
                </a:solidFill>
                <a:ea typeface="+mj-ea"/>
                <a:cs typeface="+mj-cs"/>
              </a:rPr>
              <a:t>ROMERO</a:t>
            </a:r>
            <a:br>
              <a:rPr lang="en-US" sz="2700" kern="1200" dirty="0">
                <a:solidFill>
                  <a:srgbClr val="FFFFFF"/>
                </a:solidFill>
                <a:ea typeface="+mj-ea"/>
                <a:cs typeface="+mj-cs"/>
              </a:rPr>
            </a:br>
            <a:br>
              <a:rPr lang="en-US" sz="2700" kern="1200" dirty="0">
                <a:solidFill>
                  <a:srgbClr val="FFFFFF"/>
                </a:solidFill>
                <a:ea typeface="+mj-ea"/>
                <a:cs typeface="+mj-cs"/>
              </a:rPr>
            </a:br>
            <a:r>
              <a:rPr lang="en-US" sz="2700" kern="1200" dirty="0">
                <a:solidFill>
                  <a:srgbClr val="FFFFFF"/>
                </a:solidFill>
                <a:ea typeface="+mj-ea"/>
                <a:cs typeface="+mj-cs"/>
              </a:rPr>
              <a:t>-Agudiza los poderes siquicos.</a:t>
            </a:r>
            <a:br>
              <a:rPr lang="en-US" sz="2700" kern="1200" dirty="0">
                <a:solidFill>
                  <a:srgbClr val="FFFFFF"/>
                </a:solidFill>
                <a:ea typeface="+mj-ea"/>
                <a:cs typeface="+mj-cs"/>
              </a:rPr>
            </a:br>
            <a:r>
              <a:rPr lang="en-US" sz="2700" kern="1200" dirty="0">
                <a:solidFill>
                  <a:srgbClr val="FFFFFF"/>
                </a:solidFill>
                <a:ea typeface="+mj-ea"/>
                <a:cs typeface="+mj-cs"/>
              </a:rPr>
              <a:t>-Protección.</a:t>
            </a:r>
            <a:br>
              <a:rPr lang="en-US" sz="2700" kern="1200" dirty="0">
                <a:solidFill>
                  <a:srgbClr val="FFFFFF"/>
                </a:solidFill>
                <a:ea typeface="+mj-ea"/>
                <a:cs typeface="+mj-cs"/>
              </a:rPr>
            </a:br>
            <a:r>
              <a:rPr lang="en-US" sz="2700" kern="1200" dirty="0">
                <a:solidFill>
                  <a:srgbClr val="FFFFFF"/>
                </a:solidFill>
                <a:ea typeface="+mj-ea"/>
                <a:cs typeface="+mj-cs"/>
              </a:rPr>
              <a:t>-Transmutaciòn.</a:t>
            </a:r>
            <a:br>
              <a:rPr lang="en-US" sz="2700" kern="1200" dirty="0">
                <a:solidFill>
                  <a:srgbClr val="FFFFFF"/>
                </a:solidFill>
                <a:ea typeface="+mj-ea"/>
                <a:cs typeface="+mj-cs"/>
              </a:rPr>
            </a:br>
            <a:r>
              <a:rPr lang="en-US" sz="2700" kern="1200" dirty="0">
                <a:solidFill>
                  <a:srgbClr val="FFFFFF"/>
                </a:solidFill>
                <a:ea typeface="+mj-ea"/>
                <a:cs typeface="+mj-cs"/>
              </a:rPr>
              <a:t>-Revitaliza.</a:t>
            </a:r>
            <a:br>
              <a:rPr lang="en-US" sz="2700" kern="1200" dirty="0">
                <a:solidFill>
                  <a:srgbClr val="FFFFFF"/>
                </a:solidFill>
                <a:ea typeface="+mj-ea"/>
                <a:cs typeface="+mj-cs"/>
              </a:rPr>
            </a:br>
            <a:r>
              <a:rPr lang="en-US" sz="2700" kern="1200" dirty="0">
                <a:solidFill>
                  <a:srgbClr val="FFFFFF"/>
                </a:solidFill>
                <a:ea typeface="+mj-ea"/>
                <a:cs typeface="+mj-cs"/>
              </a:rPr>
              <a:t>-Vitalidad.</a:t>
            </a:r>
            <a:br>
              <a:rPr lang="en-US" sz="2700" kern="1200" dirty="0">
                <a:solidFill>
                  <a:srgbClr val="FFFFFF"/>
                </a:solidFill>
                <a:ea typeface="+mj-ea"/>
                <a:cs typeface="+mj-cs"/>
              </a:rPr>
            </a:br>
            <a:r>
              <a:rPr lang="en-US" sz="2700" kern="1200" dirty="0">
                <a:solidFill>
                  <a:srgbClr val="FFFFFF"/>
                </a:solidFill>
                <a:ea typeface="+mj-ea"/>
                <a:cs typeface="+mj-cs"/>
              </a:rPr>
              <a:t>-Atrae el amor.</a:t>
            </a:r>
            <a:br>
              <a:rPr lang="en-US" sz="2700" kern="1200" dirty="0">
                <a:solidFill>
                  <a:srgbClr val="FFFFFF"/>
                </a:solidFill>
                <a:ea typeface="+mj-ea"/>
                <a:cs typeface="+mj-cs"/>
              </a:rPr>
            </a:br>
            <a:r>
              <a:rPr lang="en-US" sz="2700" kern="1200" dirty="0">
                <a:solidFill>
                  <a:srgbClr val="FFFFFF"/>
                </a:solidFill>
                <a:ea typeface="+mj-ea"/>
                <a:cs typeface="+mj-cs"/>
              </a:rPr>
              <a:t>-Sexualidad.</a:t>
            </a:r>
            <a:br>
              <a:rPr lang="en-US" sz="2700" kern="1200" dirty="0">
                <a:solidFill>
                  <a:srgbClr val="FFFFFF"/>
                </a:solidFill>
                <a:ea typeface="+mj-ea"/>
                <a:cs typeface="+mj-cs"/>
              </a:rPr>
            </a:br>
            <a:r>
              <a:rPr lang="en-US" sz="2700" kern="1200" dirty="0">
                <a:solidFill>
                  <a:srgbClr val="FFFFFF"/>
                </a:solidFill>
                <a:ea typeface="+mj-ea"/>
                <a:cs typeface="+mj-cs"/>
              </a:rPr>
              <a:t>-Estimula  la funciòn cognitiva.</a:t>
            </a:r>
            <a:br>
              <a:rPr lang="en-US" sz="2600" kern="1200" dirty="0">
                <a:solidFill>
                  <a:srgbClr val="FFFFFF"/>
                </a:solidFill>
                <a:latin typeface="+mj-lt"/>
                <a:ea typeface="+mj-ea"/>
                <a:cs typeface="+mj-cs"/>
              </a:rPr>
            </a:br>
            <a:br>
              <a:rPr lang="en-US" sz="2600" kern="1200" dirty="0">
                <a:solidFill>
                  <a:srgbClr val="FFFFFF"/>
                </a:solidFill>
                <a:latin typeface="+mj-lt"/>
                <a:ea typeface="+mj-ea"/>
                <a:cs typeface="+mj-cs"/>
              </a:rPr>
            </a:br>
            <a:endParaRPr lang="en-US" sz="2600" kern="1200" dirty="0">
              <a:solidFill>
                <a:srgbClr val="FFFFFF"/>
              </a:solidFill>
              <a:latin typeface="+mj-lt"/>
              <a:ea typeface="+mj-ea"/>
              <a:cs typeface="+mj-cs"/>
            </a:endParaRPr>
          </a:p>
        </p:txBody>
      </p:sp>
      <p:pic>
        <p:nvPicPr>
          <p:cNvPr id="4" name="Marcador de contenido 3" descr="Imagen relacionada">
            <a:extLst>
              <a:ext uri="{FF2B5EF4-FFF2-40B4-BE49-F238E27FC236}">
                <a16:creationId xmlns:a16="http://schemas.microsoft.com/office/drawing/2014/main" id="{26B65D29-8BD3-4193-8789-1830B3F80DC6}"/>
              </a:ext>
            </a:extLst>
          </p:cNvPr>
          <p:cNvPicPr>
            <a:picLocks noGrp="1"/>
          </p:cNvPicPr>
          <p:nvPr>
            <p:ph idx="1"/>
          </p:nvPr>
        </p:nvPicPr>
        <p:blipFill rotWithShape="1">
          <a:blip r:embed="rId2">
            <a:extLst>
              <a:ext uri="{28A0092B-C50C-407E-A947-70E740481C1C}">
                <a14:useLocalDpi xmlns:a14="http://schemas.microsoft.com/office/drawing/2010/main" val="0"/>
              </a:ext>
            </a:extLst>
          </a:blip>
          <a:srcRect t="13816" b="1278"/>
          <a:stretch/>
        </p:blipFill>
        <p:spPr bwMode="auto">
          <a:xfrm>
            <a:off x="5153822" y="1589780"/>
            <a:ext cx="6553545" cy="3686382"/>
          </a:xfrm>
          <a:prstGeom prst="rect">
            <a:avLst/>
          </a:prstGeom>
          <a:noFill/>
        </p:spPr>
      </p:pic>
    </p:spTree>
    <p:extLst>
      <p:ext uri="{BB962C8B-B14F-4D97-AF65-F5344CB8AC3E}">
        <p14:creationId xmlns:p14="http://schemas.microsoft.com/office/powerpoint/2010/main" val="36698942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7375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440248D1-C08E-4420-99FB-31D197BDC8C6}"/>
              </a:ext>
            </a:extLst>
          </p:cNvPr>
          <p:cNvSpPr>
            <a:spLocks noGrp="1"/>
          </p:cNvSpPr>
          <p:nvPr>
            <p:ph type="title"/>
          </p:nvPr>
        </p:nvSpPr>
        <p:spPr>
          <a:xfrm>
            <a:off x="524256" y="4767072"/>
            <a:ext cx="6594189" cy="1625210"/>
          </a:xfrm>
        </p:spPr>
        <p:txBody>
          <a:bodyPr>
            <a:normAutofit/>
          </a:bodyPr>
          <a:lstStyle/>
          <a:p>
            <a:pPr algn="r"/>
            <a:r>
              <a:rPr lang="es-ES" dirty="0">
                <a:solidFill>
                  <a:srgbClr val="FFFFFF"/>
                </a:solidFill>
              </a:rPr>
              <a:t>OTROS RITUALES ROMERO</a:t>
            </a:r>
            <a:endParaRPr lang="es-CO" dirty="0">
              <a:solidFill>
                <a:srgbClr val="FFFFFF"/>
              </a:solidFill>
            </a:endParaRPr>
          </a:p>
        </p:txBody>
      </p:sp>
      <p:pic>
        <p:nvPicPr>
          <p:cNvPr id="1026" name="Picture 2" descr="Resultado de imagen para ROMERO">
            <a:extLst>
              <a:ext uri="{FF2B5EF4-FFF2-40B4-BE49-F238E27FC236}">
                <a16:creationId xmlns:a16="http://schemas.microsoft.com/office/drawing/2014/main" id="{C61FA8F7-54DA-494F-A8EA-E8F7F4CE0F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499" r="2" b="3055"/>
          <a:stretch/>
        </p:blipFill>
        <p:spPr bwMode="auto">
          <a:xfrm>
            <a:off x="327547" y="232304"/>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137" name="Rectangle 136">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B9B4DADE-D5D6-48EA-99CE-C073A8FCE5E3}"/>
              </a:ext>
            </a:extLst>
          </p:cNvPr>
          <p:cNvSpPr>
            <a:spLocks noGrp="1"/>
          </p:cNvSpPr>
          <p:nvPr>
            <p:ph idx="1"/>
          </p:nvPr>
        </p:nvSpPr>
        <p:spPr>
          <a:xfrm>
            <a:off x="8029319" y="917725"/>
            <a:ext cx="3424739" cy="4852362"/>
          </a:xfrm>
        </p:spPr>
        <p:txBody>
          <a:bodyPr anchor="ctr">
            <a:normAutofit/>
          </a:bodyPr>
          <a:lstStyle/>
          <a:p>
            <a:pPr>
              <a:buFontTx/>
              <a:buChar char="-"/>
            </a:pPr>
            <a:r>
              <a:rPr lang="es-ES" dirty="0">
                <a:solidFill>
                  <a:srgbClr val="FFFFFF"/>
                </a:solidFill>
              </a:rPr>
              <a:t>Quemar romero.</a:t>
            </a:r>
          </a:p>
          <a:p>
            <a:pPr>
              <a:buFontTx/>
              <a:buChar char="-"/>
            </a:pPr>
            <a:r>
              <a:rPr lang="es-CO" dirty="0">
                <a:solidFill>
                  <a:srgbClr val="FFFFFF"/>
                </a:solidFill>
              </a:rPr>
              <a:t>Aromaterapia.</a:t>
            </a:r>
          </a:p>
          <a:p>
            <a:pPr>
              <a:buFontTx/>
              <a:buChar char="-"/>
            </a:pPr>
            <a:r>
              <a:rPr lang="es-CO" dirty="0">
                <a:solidFill>
                  <a:srgbClr val="FFFFFF"/>
                </a:solidFill>
              </a:rPr>
              <a:t>Lavar las manos con infusión.</a:t>
            </a:r>
          </a:p>
          <a:p>
            <a:pPr>
              <a:buFontTx/>
              <a:buChar char="-"/>
            </a:pPr>
            <a:r>
              <a:rPr lang="es-CO" dirty="0">
                <a:solidFill>
                  <a:srgbClr val="FFFFFF"/>
                </a:solidFill>
              </a:rPr>
              <a:t>Guardar en la cartera. </a:t>
            </a:r>
          </a:p>
          <a:p>
            <a:pPr>
              <a:buFontTx/>
              <a:buChar char="-"/>
            </a:pPr>
            <a:r>
              <a:rPr lang="es-CO" dirty="0">
                <a:solidFill>
                  <a:srgbClr val="FFFFFF"/>
                </a:solidFill>
              </a:rPr>
              <a:t>Sembrar una planta de romero.</a:t>
            </a:r>
          </a:p>
        </p:txBody>
      </p:sp>
    </p:spTree>
    <p:extLst>
      <p:ext uri="{BB962C8B-B14F-4D97-AF65-F5344CB8AC3E}">
        <p14:creationId xmlns:p14="http://schemas.microsoft.com/office/powerpoint/2010/main" val="2113767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Marcador de contenido 3" descr="Resultado de imagen para CANELA">
            <a:extLst>
              <a:ext uri="{FF2B5EF4-FFF2-40B4-BE49-F238E27FC236}">
                <a16:creationId xmlns:a16="http://schemas.microsoft.com/office/drawing/2014/main" id="{25CD0286-0957-424A-BC57-09B381451DAD}"/>
              </a:ext>
            </a:extLst>
          </p:cNvPr>
          <p:cNvPicPr>
            <a:picLocks noGrp="1"/>
          </p:cNvPicPr>
          <p:nvPr>
            <p:ph idx="1"/>
          </p:nvPr>
        </p:nvPicPr>
        <p:blipFill rotWithShape="1">
          <a:blip r:embed="rId2">
            <a:extLst>
              <a:ext uri="{28A0092B-C50C-407E-A947-70E740481C1C}">
                <a14:useLocalDpi xmlns:a14="http://schemas.microsoft.com/office/drawing/2010/main" val="0"/>
              </a:ext>
            </a:extLst>
          </a:blip>
          <a:srcRect t="6250"/>
          <a:stretch/>
        </p:blipFill>
        <p:spPr bwMode="auto">
          <a:xfrm>
            <a:off x="20" y="10"/>
            <a:ext cx="12191980" cy="6857990"/>
          </a:xfrm>
          <a:prstGeom prst="rect">
            <a:avLst/>
          </a:prstGeom>
          <a:noFill/>
        </p:spPr>
      </p:pic>
      <p:sp>
        <p:nvSpPr>
          <p:cNvPr id="16"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5B1C74AE-7E3A-4DD7-8873-7791242715C5}"/>
              </a:ext>
            </a:extLst>
          </p:cNvPr>
          <p:cNvSpPr>
            <a:spLocks noGrp="1"/>
          </p:cNvSpPr>
          <p:nvPr>
            <p:ph type="title"/>
          </p:nvPr>
        </p:nvSpPr>
        <p:spPr>
          <a:xfrm>
            <a:off x="8022021" y="3231931"/>
            <a:ext cx="3852041" cy="1834056"/>
          </a:xfrm>
        </p:spPr>
        <p:txBody>
          <a:bodyPr vert="horz" lIns="91440" tIns="45720" rIns="91440" bIns="45720" rtlCol="0" anchor="b">
            <a:normAutofit/>
          </a:bodyPr>
          <a:lstStyle/>
          <a:p>
            <a:pPr algn="ctr"/>
            <a:r>
              <a:rPr lang="en-US" sz="4000" dirty="0"/>
              <a:t>CANELA</a:t>
            </a:r>
          </a:p>
        </p:txBody>
      </p:sp>
      <p:cxnSp>
        <p:nvCxnSpPr>
          <p:cNvPr id="11" name="Straight Connector 10">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24442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62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68D1BB82-6369-4FE4-BA8D-0D36EA0FF8D8}"/>
              </a:ext>
            </a:extLst>
          </p:cNvPr>
          <p:cNvSpPr>
            <a:spLocks noGrp="1"/>
          </p:cNvSpPr>
          <p:nvPr>
            <p:ph type="title"/>
          </p:nvPr>
        </p:nvSpPr>
        <p:spPr>
          <a:xfrm>
            <a:off x="694510" y="1487272"/>
            <a:ext cx="2743200" cy="2743200"/>
          </a:xfrm>
          <a:prstGeom prst="ellipse">
            <a:avLst/>
          </a:prstGeom>
          <a:solidFill>
            <a:srgbClr val="262626"/>
          </a:solidFill>
          <a:ln w="174625" cmpd="thinThick">
            <a:solidFill>
              <a:srgbClr val="262626"/>
            </a:solidFill>
          </a:ln>
        </p:spPr>
        <p:txBody>
          <a:bodyPr>
            <a:normAutofit/>
          </a:bodyPr>
          <a:lstStyle/>
          <a:p>
            <a:pPr algn="ctr"/>
            <a:r>
              <a:rPr lang="es-ES" sz="2600">
                <a:solidFill>
                  <a:srgbClr val="FFFFFF"/>
                </a:solidFill>
              </a:rPr>
              <a:t>CANELA</a:t>
            </a:r>
            <a:endParaRPr lang="es-CO" sz="2600">
              <a:solidFill>
                <a:srgbClr val="FFFFFF"/>
              </a:solidFill>
            </a:endParaRPr>
          </a:p>
        </p:txBody>
      </p:sp>
      <p:pic>
        <p:nvPicPr>
          <p:cNvPr id="11" name="Marcador de contenido 3" descr="C:\Users\Martin\AppData\Local\Microsoft\Windows\INetCache\Content.MSO\6AB28C6B.tmp">
            <a:extLst>
              <a:ext uri="{FF2B5EF4-FFF2-40B4-BE49-F238E27FC236}">
                <a16:creationId xmlns:a16="http://schemas.microsoft.com/office/drawing/2014/main" id="{783C7AC4-F370-41EA-93BB-2E530719A2C7}"/>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4038600" y="512619"/>
            <a:ext cx="7188199" cy="2743200"/>
          </a:xfrm>
          <a:prstGeom prst="rect">
            <a:avLst/>
          </a:prstGeom>
          <a:noFill/>
        </p:spPr>
      </p:pic>
      <p:sp>
        <p:nvSpPr>
          <p:cNvPr id="13" name="Content Placeholder 8">
            <a:extLst>
              <a:ext uri="{FF2B5EF4-FFF2-40B4-BE49-F238E27FC236}">
                <a16:creationId xmlns:a16="http://schemas.microsoft.com/office/drawing/2014/main" id="{3FAE2262-386D-49F0-BD45-27DD4710F2F5}"/>
              </a:ext>
            </a:extLst>
          </p:cNvPr>
          <p:cNvSpPr>
            <a:spLocks noGrp="1"/>
          </p:cNvSpPr>
          <p:nvPr>
            <p:ph idx="1"/>
          </p:nvPr>
        </p:nvSpPr>
        <p:spPr>
          <a:xfrm>
            <a:off x="4038600" y="3429000"/>
            <a:ext cx="7188199" cy="2747963"/>
          </a:xfrm>
        </p:spPr>
        <p:txBody>
          <a:bodyPr>
            <a:normAutofit/>
          </a:bodyPr>
          <a:lstStyle/>
          <a:p>
            <a:pPr marL="0" indent="0">
              <a:buNone/>
            </a:pPr>
            <a:r>
              <a:rPr lang="en-US" sz="3600" dirty="0">
                <a:latin typeface="Abadi" panose="020B0604020202020204" pitchFamily="34" charset="0"/>
              </a:rPr>
              <a:t>Protección / Prosperidad / Amplifica poderes / Exito / Poder / Amor/ Pasión / Romance/ Paz interior y Relajación / Suavidad y Dulzura/ Influencia.</a:t>
            </a:r>
          </a:p>
          <a:p>
            <a:pPr marL="0" indent="0">
              <a:buNone/>
            </a:pPr>
            <a:endParaRPr lang="en-US" sz="3600" dirty="0">
              <a:latin typeface="Abadi" panose="020B0604020202020204" pitchFamily="34" charset="0"/>
            </a:endParaRPr>
          </a:p>
          <a:p>
            <a:endParaRPr lang="en-US" sz="1800" dirty="0"/>
          </a:p>
        </p:txBody>
      </p:sp>
    </p:spTree>
    <p:extLst>
      <p:ext uri="{BB962C8B-B14F-4D97-AF65-F5344CB8AC3E}">
        <p14:creationId xmlns:p14="http://schemas.microsoft.com/office/powerpoint/2010/main" val="8624943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762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18E67257-7570-41B3-9813-7228A24DF973}"/>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dirty="0">
                <a:solidFill>
                  <a:srgbClr val="FFFFFF"/>
                </a:solidFill>
              </a:rPr>
              <a:t>OTROS RITUALES CON CANELA</a:t>
            </a:r>
          </a:p>
        </p:txBody>
      </p:sp>
      <p:pic>
        <p:nvPicPr>
          <p:cNvPr id="5" name="Marcador de contenido 4" descr="C:\Users\Martin\AppData\Local\Microsoft\Windows\INetCache\Content.MSO\6AB28C6B.tmp">
            <a:extLst>
              <a:ext uri="{FF2B5EF4-FFF2-40B4-BE49-F238E27FC236}">
                <a16:creationId xmlns:a16="http://schemas.microsoft.com/office/drawing/2014/main" id="{3E8474F1-A85F-48CC-B442-6842F6060C14}"/>
              </a:ext>
            </a:extLst>
          </p:cNvPr>
          <p:cNvPicPr>
            <a:picLocks noGrp="1"/>
          </p:cNvPicPr>
          <p:nvPr>
            <p:ph sz="half" idx="1"/>
          </p:nvPr>
        </p:nvPicPr>
        <p:blipFill rotWithShape="1">
          <a:blip r:embed="rId2">
            <a:extLst>
              <a:ext uri="{28A0092B-C50C-407E-A947-70E740481C1C}">
                <a14:useLocalDpi xmlns:a14="http://schemas.microsoft.com/office/drawing/2010/main" val="0"/>
              </a:ext>
            </a:extLst>
          </a:blip>
          <a:srcRect l="26728" r="9123"/>
          <a:stretch/>
        </p:blipFill>
        <p:spPr bwMode="auto">
          <a:xfrm>
            <a:off x="327547" y="321733"/>
            <a:ext cx="7058306" cy="4107392"/>
          </a:xfrm>
          <a:prstGeom prst="rect">
            <a:avLst/>
          </a:prstGeom>
          <a:noFill/>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Marcador de contenido 3">
            <a:extLst>
              <a:ext uri="{FF2B5EF4-FFF2-40B4-BE49-F238E27FC236}">
                <a16:creationId xmlns:a16="http://schemas.microsoft.com/office/drawing/2014/main" id="{0F70BBFE-7BAD-4C99-A926-CEACCF1F7B8B}"/>
              </a:ext>
            </a:extLst>
          </p:cNvPr>
          <p:cNvSpPr>
            <a:spLocks noGrp="1"/>
          </p:cNvSpPr>
          <p:nvPr>
            <p:ph sz="half" idx="2"/>
          </p:nvPr>
        </p:nvSpPr>
        <p:spPr>
          <a:xfrm>
            <a:off x="8029319" y="917725"/>
            <a:ext cx="3424739" cy="4852362"/>
          </a:xfrm>
        </p:spPr>
        <p:txBody>
          <a:bodyPr vert="horz" lIns="91440" tIns="45720" rIns="91440" bIns="45720" rtlCol="0" anchor="ctr">
            <a:normAutofit/>
          </a:bodyPr>
          <a:lstStyle/>
          <a:p>
            <a:pPr marL="0"/>
            <a:r>
              <a:rPr lang="en-US" sz="2000" dirty="0">
                <a:solidFill>
                  <a:srgbClr val="FFFFFF"/>
                </a:solidFill>
              </a:rPr>
              <a:t>Espolvoreada en el interior de los zapatos.</a:t>
            </a:r>
          </a:p>
          <a:p>
            <a:pPr marL="0"/>
            <a:r>
              <a:rPr lang="en-US" sz="2000" dirty="0">
                <a:solidFill>
                  <a:srgbClr val="FFFFFF"/>
                </a:solidFill>
              </a:rPr>
              <a:t>Infusión con miel.</a:t>
            </a:r>
          </a:p>
          <a:p>
            <a:pPr marL="0"/>
            <a:r>
              <a:rPr lang="en-US" sz="2000" dirty="0">
                <a:solidFill>
                  <a:srgbClr val="FFFFFF"/>
                </a:solidFill>
              </a:rPr>
              <a:t>Una ramita de canela en la puerta de entrada de nuestras casas.</a:t>
            </a:r>
          </a:p>
          <a:p>
            <a:pPr marL="0"/>
            <a:r>
              <a:rPr lang="en-US" sz="2000" dirty="0">
                <a:solidFill>
                  <a:srgbClr val="FFFFFF"/>
                </a:solidFill>
              </a:rPr>
              <a:t>Quemando trocitos de canela.</a:t>
            </a:r>
          </a:p>
          <a:p>
            <a:pPr marL="0"/>
            <a:r>
              <a:rPr lang="en-US" sz="2000" dirty="0">
                <a:solidFill>
                  <a:srgbClr val="FFFFFF"/>
                </a:solidFill>
              </a:rPr>
              <a:t>Aroma de la canela.</a:t>
            </a:r>
          </a:p>
          <a:p>
            <a:pPr marL="0"/>
            <a:endParaRPr lang="en-US" sz="2000" dirty="0">
              <a:solidFill>
                <a:srgbClr val="FFFFFF"/>
              </a:solidFill>
            </a:endParaRPr>
          </a:p>
          <a:p>
            <a:pPr marL="0"/>
            <a:endParaRPr lang="en-US" sz="2000" dirty="0">
              <a:solidFill>
                <a:srgbClr val="FFFFFF"/>
              </a:solidFill>
            </a:endParaRPr>
          </a:p>
        </p:txBody>
      </p:sp>
    </p:spTree>
    <p:extLst>
      <p:ext uri="{BB962C8B-B14F-4D97-AF65-F5344CB8AC3E}">
        <p14:creationId xmlns:p14="http://schemas.microsoft.com/office/powerpoint/2010/main" val="7932297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Marcador de contenido 3" descr="Semillas Lavanda">
            <a:extLst>
              <a:ext uri="{FF2B5EF4-FFF2-40B4-BE49-F238E27FC236}">
                <a16:creationId xmlns:a16="http://schemas.microsoft.com/office/drawing/2014/main" id="{ABA50A8A-9ECF-4930-AE83-78D8B18281F3}"/>
              </a:ext>
            </a:extLst>
          </p:cNvPr>
          <p:cNvPicPr>
            <a:picLocks noGrp="1"/>
          </p:cNvPicPr>
          <p:nvPr>
            <p:ph idx="1"/>
          </p:nvPr>
        </p:nvPicPr>
        <p:blipFill rotWithShape="1">
          <a:blip r:embed="rId2">
            <a:extLst>
              <a:ext uri="{28A0092B-C50C-407E-A947-70E740481C1C}">
                <a14:useLocalDpi xmlns:a14="http://schemas.microsoft.com/office/drawing/2010/main" val="0"/>
              </a:ext>
            </a:extLst>
          </a:blip>
          <a:srcRect t="32376" b="6148"/>
          <a:stretch/>
        </p:blipFill>
        <p:spPr bwMode="auto">
          <a:xfrm>
            <a:off x="20" y="10"/>
            <a:ext cx="12191980" cy="6857990"/>
          </a:xfrm>
          <a:prstGeom prst="rect">
            <a:avLst/>
          </a:prstGeom>
          <a:noFill/>
        </p:spPr>
      </p:pic>
      <p:sp>
        <p:nvSpPr>
          <p:cNvPr id="2" name="Título 1">
            <a:extLst>
              <a:ext uri="{FF2B5EF4-FFF2-40B4-BE49-F238E27FC236}">
                <a16:creationId xmlns:a16="http://schemas.microsoft.com/office/drawing/2014/main" id="{CE4610D1-6078-4CB4-90A6-E2BDFC123B83}"/>
              </a:ext>
            </a:extLst>
          </p:cNvPr>
          <p:cNvSpPr>
            <a:spLocks noGrp="1"/>
          </p:cNvSpPr>
          <p:nvPr>
            <p:ph type="title"/>
          </p:nvPr>
        </p:nvSpPr>
        <p:spPr>
          <a:xfrm>
            <a:off x="640080" y="640080"/>
            <a:ext cx="2752354" cy="2709275"/>
          </a:xfrm>
          <a:prstGeom prst="ellipse">
            <a:avLst/>
          </a:prstGeom>
          <a:solidFill>
            <a:srgbClr val="231815"/>
          </a:solidFill>
          <a:ln w="174625" cmpd="thinThick">
            <a:solidFill>
              <a:srgbClr val="231815"/>
            </a:solidFill>
          </a:ln>
        </p:spPr>
        <p:txBody>
          <a:bodyPr vert="horz" lIns="91440" tIns="45720" rIns="91440" bIns="45720" rtlCol="0" anchor="ctr">
            <a:normAutofit/>
          </a:bodyPr>
          <a:lstStyle/>
          <a:p>
            <a:pPr algn="ctr"/>
            <a:r>
              <a:rPr lang="en-US" sz="2800" dirty="0">
                <a:solidFill>
                  <a:srgbClr val="FFFFFF"/>
                </a:solidFill>
              </a:rPr>
              <a:t>LAVANDA</a:t>
            </a:r>
          </a:p>
        </p:txBody>
      </p:sp>
    </p:spTree>
    <p:extLst>
      <p:ext uri="{BB962C8B-B14F-4D97-AF65-F5344CB8AC3E}">
        <p14:creationId xmlns:p14="http://schemas.microsoft.com/office/powerpoint/2010/main" val="1333432066"/>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Marcador de contenido 3" descr="Resultado de imagen para LAVANDA">
            <a:extLst>
              <a:ext uri="{FF2B5EF4-FFF2-40B4-BE49-F238E27FC236}">
                <a16:creationId xmlns:a16="http://schemas.microsoft.com/office/drawing/2014/main" id="{DCA4A416-0819-4E56-9162-2AE1C13BD1C1}"/>
              </a:ext>
            </a:extLst>
          </p:cNvPr>
          <p:cNvPicPr>
            <a:picLocks/>
          </p:cNvPicPr>
          <p:nvPr/>
        </p:nvPicPr>
        <p:blipFill rotWithShape="1">
          <a:blip r:embed="rId2">
            <a:alphaModFix amt="35000"/>
            <a:extLst>
              <a:ext uri="{28A0092B-C50C-407E-A947-70E740481C1C}">
                <a14:useLocalDpi xmlns:a14="http://schemas.microsoft.com/office/drawing/2010/main" val="0"/>
              </a:ext>
            </a:extLst>
          </a:blip>
          <a:srcRect t="19355"/>
          <a:stretch/>
        </p:blipFill>
        <p:spPr bwMode="auto">
          <a:xfrm>
            <a:off x="-1" y="10"/>
            <a:ext cx="12192000" cy="6857990"/>
          </a:xfrm>
          <a:prstGeom prst="rect">
            <a:avLst/>
          </a:prstGeom>
          <a:noFill/>
        </p:spPr>
      </p:pic>
      <p:sp>
        <p:nvSpPr>
          <p:cNvPr id="2" name="Título 1">
            <a:extLst>
              <a:ext uri="{FF2B5EF4-FFF2-40B4-BE49-F238E27FC236}">
                <a16:creationId xmlns:a16="http://schemas.microsoft.com/office/drawing/2014/main" id="{2DDD9348-8DB0-4375-921C-FFA4DEDD8F61}"/>
              </a:ext>
            </a:extLst>
          </p:cNvPr>
          <p:cNvSpPr>
            <a:spLocks noGrp="1"/>
          </p:cNvSpPr>
          <p:nvPr>
            <p:ph type="title"/>
          </p:nvPr>
        </p:nvSpPr>
        <p:spPr>
          <a:xfrm>
            <a:off x="838201" y="1065862"/>
            <a:ext cx="3313164" cy="4726276"/>
          </a:xfrm>
        </p:spPr>
        <p:txBody>
          <a:bodyPr>
            <a:normAutofit/>
          </a:bodyPr>
          <a:lstStyle/>
          <a:p>
            <a:pPr algn="r"/>
            <a:r>
              <a:rPr lang="es-ES" sz="4000" dirty="0">
                <a:solidFill>
                  <a:srgbClr val="FFFFFF"/>
                </a:solidFill>
              </a:rPr>
              <a:t>LAVANDA</a:t>
            </a:r>
            <a:endParaRPr lang="es-CO" sz="4000" dirty="0">
              <a:solidFill>
                <a:srgbClr val="FFFFFF"/>
              </a:solidFill>
            </a:endParaRPr>
          </a:p>
        </p:txBody>
      </p:sp>
      <p:cxnSp>
        <p:nvCxnSpPr>
          <p:cNvPr id="21" name="Straight Connector 20">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D2DA3A02-7043-415C-BBA0-A5CDCD867C96}"/>
              </a:ext>
            </a:extLst>
          </p:cNvPr>
          <p:cNvSpPr>
            <a:spLocks noGrp="1"/>
          </p:cNvSpPr>
          <p:nvPr>
            <p:ph idx="1"/>
          </p:nvPr>
        </p:nvSpPr>
        <p:spPr>
          <a:xfrm>
            <a:off x="5155379" y="1065862"/>
            <a:ext cx="5744685" cy="4726276"/>
          </a:xfrm>
        </p:spPr>
        <p:txBody>
          <a:bodyPr anchor="ctr">
            <a:normAutofit fontScale="70000" lnSpcReduction="20000"/>
          </a:bodyPr>
          <a:lstStyle/>
          <a:p>
            <a:pPr marL="0" indent="0">
              <a:buNone/>
            </a:pPr>
            <a:endParaRPr lang="es-CO" sz="3600" dirty="0">
              <a:solidFill>
                <a:srgbClr val="FFFFFF"/>
              </a:solidFill>
              <a:latin typeface="+mj-lt"/>
            </a:endParaRPr>
          </a:p>
          <a:p>
            <a:pPr marL="0" indent="0">
              <a:buNone/>
            </a:pPr>
            <a:r>
              <a:rPr lang="es-CO" sz="3600" dirty="0">
                <a:solidFill>
                  <a:srgbClr val="FFFFFF"/>
                </a:solidFill>
                <a:latin typeface="+mj-lt"/>
              </a:rPr>
              <a:t>Propiedades relajantes.</a:t>
            </a:r>
            <a:endParaRPr lang="en-US" sz="3600" dirty="0">
              <a:solidFill>
                <a:srgbClr val="FFFFFF"/>
              </a:solidFill>
              <a:latin typeface="+mj-lt"/>
            </a:endParaRPr>
          </a:p>
          <a:p>
            <a:pPr marL="0" indent="0">
              <a:buNone/>
            </a:pPr>
            <a:r>
              <a:rPr lang="es-CO" sz="3600" dirty="0">
                <a:solidFill>
                  <a:srgbClr val="FFFFFF"/>
                </a:solidFill>
                <a:latin typeface="+mj-lt"/>
              </a:rPr>
              <a:t>Ayuda a solucionar la ansiedad prolongada, el nerviosismo y el estrés.</a:t>
            </a:r>
            <a:endParaRPr lang="en-US" sz="3600" dirty="0">
              <a:solidFill>
                <a:srgbClr val="FFFFFF"/>
              </a:solidFill>
              <a:latin typeface="+mj-lt"/>
            </a:endParaRPr>
          </a:p>
          <a:p>
            <a:pPr marL="0" indent="0">
              <a:buNone/>
            </a:pPr>
            <a:r>
              <a:rPr lang="es-CO" sz="3600" dirty="0">
                <a:solidFill>
                  <a:srgbClr val="FFFFFF"/>
                </a:solidFill>
                <a:latin typeface="+mj-lt"/>
              </a:rPr>
              <a:t>La lavanda limpia el hogar de energías negativas, habladurías de otros.</a:t>
            </a:r>
          </a:p>
          <a:p>
            <a:pPr marL="0" indent="0">
              <a:buNone/>
            </a:pPr>
            <a:r>
              <a:rPr lang="es-CO" sz="3600" dirty="0">
                <a:solidFill>
                  <a:srgbClr val="FFFFFF"/>
                </a:solidFill>
                <a:latin typeface="+mj-lt"/>
              </a:rPr>
              <a:t>Atrae la buena suerte y el éxito.</a:t>
            </a:r>
          </a:p>
          <a:p>
            <a:pPr marL="0" indent="0">
              <a:buNone/>
            </a:pPr>
            <a:r>
              <a:rPr lang="en-US" sz="3600" dirty="0">
                <a:solidFill>
                  <a:srgbClr val="FFFFFF"/>
                </a:solidFill>
                <a:latin typeface="+mj-lt"/>
              </a:rPr>
              <a:t>Atrae energias positivas.</a:t>
            </a:r>
          </a:p>
          <a:p>
            <a:pPr marL="0" indent="0">
              <a:buNone/>
            </a:pPr>
            <a:r>
              <a:rPr lang="es-CO" sz="3600" dirty="0">
                <a:solidFill>
                  <a:srgbClr val="FFFFFF"/>
                </a:solidFill>
                <a:latin typeface="+mj-lt"/>
              </a:rPr>
              <a:t>Dulcifica una relación sentimental.</a:t>
            </a:r>
          </a:p>
          <a:p>
            <a:pPr marL="0" indent="0">
              <a:buNone/>
            </a:pPr>
            <a:r>
              <a:rPr lang="es-CO" sz="3600" dirty="0">
                <a:latin typeface="+mj-lt"/>
              </a:rPr>
              <a:t>Neutraliza cargas negativas en cualquier espacio.</a:t>
            </a:r>
          </a:p>
          <a:p>
            <a:pPr marL="0" indent="0">
              <a:buNone/>
            </a:pPr>
            <a:r>
              <a:rPr lang="es-CO" sz="3600" dirty="0">
                <a:solidFill>
                  <a:srgbClr val="FFFFFF"/>
                </a:solidFill>
                <a:latin typeface="+mj-lt"/>
              </a:rPr>
              <a:t>Cerrar ciclos y elaborar duelos.</a:t>
            </a:r>
          </a:p>
          <a:p>
            <a:pPr marL="0" indent="0">
              <a:buNone/>
            </a:pPr>
            <a:r>
              <a:rPr lang="es-CO" sz="3600" dirty="0">
                <a:solidFill>
                  <a:srgbClr val="FFFFFF"/>
                </a:solidFill>
                <a:latin typeface="+mj-lt"/>
              </a:rPr>
              <a:t>Suerte en el amor.</a:t>
            </a:r>
          </a:p>
          <a:p>
            <a:pPr marL="0" indent="0">
              <a:buNone/>
            </a:pPr>
            <a:endParaRPr lang="en-US" sz="2600" dirty="0">
              <a:solidFill>
                <a:srgbClr val="FFFFFF"/>
              </a:solidFill>
            </a:endParaRPr>
          </a:p>
          <a:p>
            <a:pPr marL="0" indent="0">
              <a:buNone/>
            </a:pPr>
            <a:endParaRPr lang="es-CO" sz="2000" dirty="0">
              <a:solidFill>
                <a:srgbClr val="FFFFFF"/>
              </a:solidFill>
            </a:endParaRPr>
          </a:p>
        </p:txBody>
      </p:sp>
    </p:spTree>
    <p:extLst>
      <p:ext uri="{BB962C8B-B14F-4D97-AF65-F5344CB8AC3E}">
        <p14:creationId xmlns:p14="http://schemas.microsoft.com/office/powerpoint/2010/main" val="4284166817"/>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2" descr="Las propiedades que posee la lavanda ademÃ¡s de relajantes, sirven para atraer energÃ­as muy positivas. Por ejemplo, es ideal colocar lavandas en la entrada de tu casa, ya que son excelentes protectoras.">
            <a:extLst>
              <a:ext uri="{FF2B5EF4-FFF2-40B4-BE49-F238E27FC236}">
                <a16:creationId xmlns:a16="http://schemas.microsoft.com/office/drawing/2014/main" id="{2D30B19A-4B86-44B2-B315-75187C2C6599}"/>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t="15171" b="559"/>
          <a:stretch/>
        </p:blipFill>
        <p:spPr bwMode="auto">
          <a:xfrm>
            <a:off x="-1"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4" name="Título 3">
            <a:extLst>
              <a:ext uri="{FF2B5EF4-FFF2-40B4-BE49-F238E27FC236}">
                <a16:creationId xmlns:a16="http://schemas.microsoft.com/office/drawing/2014/main" id="{F7DBB7C7-C46B-4F58-8801-3A1ADE84B6FD}"/>
              </a:ext>
            </a:extLst>
          </p:cNvPr>
          <p:cNvSpPr>
            <a:spLocks noGrp="1"/>
          </p:cNvSpPr>
          <p:nvPr>
            <p:ph type="title"/>
          </p:nvPr>
        </p:nvSpPr>
        <p:spPr>
          <a:xfrm>
            <a:off x="709448" y="2264898"/>
            <a:ext cx="4204137" cy="991806"/>
          </a:xfrm>
        </p:spPr>
        <p:txBody>
          <a:bodyPr vert="horz" lIns="91440" tIns="45720" rIns="91440" bIns="45720" rtlCol="0" anchor="ctr">
            <a:normAutofit/>
          </a:bodyPr>
          <a:lstStyle/>
          <a:p>
            <a:pPr algn="ctr"/>
            <a:r>
              <a:rPr lang="en-US" sz="3600" dirty="0"/>
              <a:t>OTROS RITUALES:</a:t>
            </a:r>
          </a:p>
        </p:txBody>
      </p:sp>
      <p:cxnSp>
        <p:nvCxnSpPr>
          <p:cNvPr id="14"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6" name="Marcador de contenido 5">
            <a:extLst>
              <a:ext uri="{FF2B5EF4-FFF2-40B4-BE49-F238E27FC236}">
                <a16:creationId xmlns:a16="http://schemas.microsoft.com/office/drawing/2014/main" id="{A8CF6AFE-CB20-48F3-A65D-8554AA08ABD1}"/>
              </a:ext>
            </a:extLst>
          </p:cNvPr>
          <p:cNvSpPr>
            <a:spLocks noGrp="1"/>
          </p:cNvSpPr>
          <p:nvPr>
            <p:ph sz="half" idx="2"/>
          </p:nvPr>
        </p:nvSpPr>
        <p:spPr>
          <a:xfrm>
            <a:off x="525516" y="3417573"/>
            <a:ext cx="4593021" cy="2619839"/>
          </a:xfrm>
        </p:spPr>
        <p:txBody>
          <a:bodyPr vert="horz" lIns="91440" tIns="45720" rIns="91440" bIns="45720" rtlCol="0" anchor="ctr">
            <a:normAutofit fontScale="92500" lnSpcReduction="20000"/>
          </a:bodyPr>
          <a:lstStyle/>
          <a:p>
            <a:pPr marL="0" indent="0">
              <a:buNone/>
            </a:pPr>
            <a:r>
              <a:rPr lang="es-CO" dirty="0"/>
              <a:t>Sahumerio. Sanación espiritual, liberar bloqueos  y afrontar los temores o miedos.</a:t>
            </a:r>
          </a:p>
          <a:p>
            <a:pPr marL="0" indent="0">
              <a:buNone/>
            </a:pPr>
            <a:r>
              <a:rPr lang="es-CO" dirty="0"/>
              <a:t>Guardar flores secas de lavanda en una bolsita de tela blanca, cerrada con lazo también de color blanco. Guárdala debajo de tu almohada.</a:t>
            </a:r>
          </a:p>
        </p:txBody>
      </p:sp>
    </p:spTree>
    <p:extLst>
      <p:ext uri="{BB962C8B-B14F-4D97-AF65-F5344CB8AC3E}">
        <p14:creationId xmlns:p14="http://schemas.microsoft.com/office/powerpoint/2010/main" val="22665605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897ACE-CC7B-4A3F-89F3-C347743B71ED}"/>
              </a:ext>
            </a:extLst>
          </p:cNvPr>
          <p:cNvSpPr>
            <a:spLocks noGrp="1"/>
          </p:cNvSpPr>
          <p:nvPr>
            <p:ph type="title"/>
          </p:nvPr>
        </p:nvSpPr>
        <p:spPr>
          <a:xfrm>
            <a:off x="1803662" y="6387548"/>
            <a:ext cx="8584676" cy="470451"/>
          </a:xfrm>
        </p:spPr>
        <p:txBody>
          <a:bodyPr vert="horz" lIns="91440" tIns="45720" rIns="91440" bIns="45720" rtlCol="0" anchor="t">
            <a:noAutofit/>
          </a:bodyPr>
          <a:lstStyle/>
          <a:p>
            <a:pPr algn="ctr"/>
            <a:r>
              <a:rPr lang="en-US" sz="3600" kern="1200" dirty="0">
                <a:solidFill>
                  <a:schemeClr val="tx1"/>
                </a:solidFill>
                <a:latin typeface="+mj-lt"/>
                <a:ea typeface="+mj-ea"/>
                <a:cs typeface="+mj-cs"/>
              </a:rPr>
              <a:t>ROSAS</a:t>
            </a:r>
          </a:p>
        </p:txBody>
      </p:sp>
      <p:sp>
        <p:nvSpPr>
          <p:cNvPr id="11" name="Content Placeholder 10">
            <a:extLst>
              <a:ext uri="{FF2B5EF4-FFF2-40B4-BE49-F238E27FC236}">
                <a16:creationId xmlns:a16="http://schemas.microsoft.com/office/drawing/2014/main" id="{F4256015-C84D-49CD-9AF4-0A19407AE416}"/>
              </a:ext>
            </a:extLst>
          </p:cNvPr>
          <p:cNvSpPr>
            <a:spLocks noGrp="1"/>
          </p:cNvSpPr>
          <p:nvPr>
            <p:ph idx="1"/>
          </p:nvPr>
        </p:nvSpPr>
        <p:spPr>
          <a:xfrm>
            <a:off x="1232453" y="4298470"/>
            <a:ext cx="10228804" cy="2380626"/>
          </a:xfrm>
        </p:spPr>
        <p:txBody>
          <a:bodyPr vert="horz" lIns="91440" tIns="45720" rIns="91440" bIns="45720" rtlCol="0" anchor="b">
            <a:normAutofit/>
          </a:bodyPr>
          <a:lstStyle/>
          <a:p>
            <a:pPr marL="0" indent="0" fontAlgn="base">
              <a:buNone/>
            </a:pPr>
            <a:r>
              <a:rPr lang="es-CO" sz="2200" dirty="0"/>
              <a:t>Atraer el amor </a:t>
            </a:r>
          </a:p>
          <a:p>
            <a:pPr marL="0" indent="0" fontAlgn="base">
              <a:buNone/>
            </a:pPr>
            <a:r>
              <a:rPr lang="es-CO" sz="2200" dirty="0"/>
              <a:t>Atraer la buena suerte. </a:t>
            </a:r>
          </a:p>
          <a:p>
            <a:pPr marL="0" indent="0" fontAlgn="base">
              <a:buNone/>
            </a:pPr>
            <a:r>
              <a:rPr lang="es-CO" sz="2200" dirty="0"/>
              <a:t>Sí se esparcen los pétalos por la casa alivian las tensiones personales y evitan los conflictos.</a:t>
            </a:r>
          </a:p>
          <a:p>
            <a:pPr marL="0" indent="0" fontAlgn="base">
              <a:buNone/>
            </a:pPr>
            <a:r>
              <a:rPr lang="es-CO" sz="2200" dirty="0"/>
              <a:t>Se dice que tener un rosal en casa atraerá a las hadas, puesto que sienten debilidad por estas flores. </a:t>
            </a:r>
          </a:p>
          <a:p>
            <a:pPr marL="0" indent="0" algn="ctr">
              <a:buNone/>
            </a:pPr>
            <a:endParaRPr lang="en-US" sz="2000" kern="1200" dirty="0">
              <a:solidFill>
                <a:schemeClr val="tx1"/>
              </a:solidFill>
              <a:latin typeface="+mn-lt"/>
              <a:ea typeface="+mn-ea"/>
              <a:cs typeface="+mn-cs"/>
            </a:endParaRPr>
          </a:p>
        </p:txBody>
      </p:sp>
      <p:sp>
        <p:nvSpPr>
          <p:cNvPr id="29" name="Oval 22">
            <a:extLst>
              <a:ext uri="{FF2B5EF4-FFF2-40B4-BE49-F238E27FC236}">
                <a16:creationId xmlns:a16="http://schemas.microsoft.com/office/drawing/2014/main" id="{0C45045A-6083-4B3E-956A-675823375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744" y="832894"/>
            <a:ext cx="3300984" cy="33009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Imagen 5" descr="Resultado de imagen para ROSAS  AMARILLAS">
            <a:extLst>
              <a:ext uri="{FF2B5EF4-FFF2-40B4-BE49-F238E27FC236}">
                <a16:creationId xmlns:a16="http://schemas.microsoft.com/office/drawing/2014/main" id="{7A5DA09A-8C32-4ED0-A812-17AE15F92C91}"/>
              </a:ext>
            </a:extLst>
          </p:cNvPr>
          <p:cNvPicPr/>
          <p:nvPr/>
        </p:nvPicPr>
        <p:blipFill rotWithShape="1">
          <a:blip r:embed="rId2">
            <a:extLst>
              <a:ext uri="{28A0092B-C50C-407E-A947-70E740481C1C}">
                <a14:useLocalDpi xmlns:a14="http://schemas.microsoft.com/office/drawing/2010/main" val="0"/>
              </a:ext>
            </a:extLst>
          </a:blip>
          <a:srcRect t="22658" b="2342"/>
          <a:stretch/>
        </p:blipFill>
        <p:spPr bwMode="auto">
          <a:xfrm>
            <a:off x="895336" y="997486"/>
            <a:ext cx="2971800" cy="2971800"/>
          </a:xfrm>
          <a:custGeom>
            <a:avLst/>
            <a:gdLst>
              <a:gd name="connsiteX0" fmla="*/ 1485900 w 2971800"/>
              <a:gd name="connsiteY0" fmla="*/ 0 h 2971800"/>
              <a:gd name="connsiteX1" fmla="*/ 2971800 w 2971800"/>
              <a:gd name="connsiteY1" fmla="*/ 1485900 h 2971800"/>
              <a:gd name="connsiteX2" fmla="*/ 1485900 w 2971800"/>
              <a:gd name="connsiteY2" fmla="*/ 2971800 h 2971800"/>
              <a:gd name="connsiteX3" fmla="*/ 0 w 2971800"/>
              <a:gd name="connsiteY3" fmla="*/ 1485900 h 2971800"/>
              <a:gd name="connsiteX4" fmla="*/ 1485900 w 297180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1800" h="2971800">
                <a:moveTo>
                  <a:pt x="1485900" y="0"/>
                </a:moveTo>
                <a:cubicBezTo>
                  <a:pt x="2306540" y="0"/>
                  <a:pt x="2971800" y="665260"/>
                  <a:pt x="2971800" y="1485900"/>
                </a:cubicBezTo>
                <a:cubicBezTo>
                  <a:pt x="2971800" y="2306540"/>
                  <a:pt x="2306540" y="2971800"/>
                  <a:pt x="1485900" y="2971800"/>
                </a:cubicBezTo>
                <a:cubicBezTo>
                  <a:pt x="665260" y="2971800"/>
                  <a:pt x="0" y="2306540"/>
                  <a:pt x="0" y="1485900"/>
                </a:cubicBezTo>
                <a:cubicBezTo>
                  <a:pt x="0" y="665260"/>
                  <a:pt x="665260" y="0"/>
                  <a:pt x="1485900" y="0"/>
                </a:cubicBezTo>
                <a:close/>
              </a:path>
            </a:pathLst>
          </a:custGeom>
          <a:noFill/>
        </p:spPr>
      </p:pic>
      <p:sp>
        <p:nvSpPr>
          <p:cNvPr id="30" name="Oval 24">
            <a:extLst>
              <a:ext uri="{FF2B5EF4-FFF2-40B4-BE49-F238E27FC236}">
                <a16:creationId xmlns:a16="http://schemas.microsoft.com/office/drawing/2014/main" id="{42875DDC-0225-45F8-B745-78688F2D1A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5509" y="832894"/>
            <a:ext cx="3300984" cy="33009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n 4" descr="C:\Users\Martin\AppData\Local\Microsoft\Windows\INetCache\Content.MSO\8EDAF7F.tmp">
            <a:extLst>
              <a:ext uri="{FF2B5EF4-FFF2-40B4-BE49-F238E27FC236}">
                <a16:creationId xmlns:a16="http://schemas.microsoft.com/office/drawing/2014/main" id="{60E4548D-2C5C-4210-98D6-EC101F05B9BD}"/>
              </a:ext>
            </a:extLst>
          </p:cNvPr>
          <p:cNvPicPr/>
          <p:nvPr/>
        </p:nvPicPr>
        <p:blipFill rotWithShape="1">
          <a:blip r:embed="rId3">
            <a:extLst>
              <a:ext uri="{28A0092B-C50C-407E-A947-70E740481C1C}">
                <a14:useLocalDpi xmlns:a14="http://schemas.microsoft.com/office/drawing/2010/main" val="0"/>
              </a:ext>
            </a:extLst>
          </a:blip>
          <a:srcRect l="11380" r="22073" b="-2"/>
          <a:stretch/>
        </p:blipFill>
        <p:spPr bwMode="auto">
          <a:xfrm>
            <a:off x="4610101" y="997486"/>
            <a:ext cx="2971800" cy="2971800"/>
          </a:xfrm>
          <a:custGeom>
            <a:avLst/>
            <a:gdLst>
              <a:gd name="connsiteX0" fmla="*/ 1485900 w 2971800"/>
              <a:gd name="connsiteY0" fmla="*/ 0 h 2971800"/>
              <a:gd name="connsiteX1" fmla="*/ 2971800 w 2971800"/>
              <a:gd name="connsiteY1" fmla="*/ 1485900 h 2971800"/>
              <a:gd name="connsiteX2" fmla="*/ 1485900 w 2971800"/>
              <a:gd name="connsiteY2" fmla="*/ 2971800 h 2971800"/>
              <a:gd name="connsiteX3" fmla="*/ 0 w 2971800"/>
              <a:gd name="connsiteY3" fmla="*/ 1485900 h 2971800"/>
              <a:gd name="connsiteX4" fmla="*/ 1485900 w 297180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1800" h="2971800">
                <a:moveTo>
                  <a:pt x="1485900" y="0"/>
                </a:moveTo>
                <a:cubicBezTo>
                  <a:pt x="2306540" y="0"/>
                  <a:pt x="2971800" y="665260"/>
                  <a:pt x="2971800" y="1485900"/>
                </a:cubicBezTo>
                <a:cubicBezTo>
                  <a:pt x="2971800" y="2306540"/>
                  <a:pt x="2306540" y="2971800"/>
                  <a:pt x="1485900" y="2971800"/>
                </a:cubicBezTo>
                <a:cubicBezTo>
                  <a:pt x="665260" y="2971800"/>
                  <a:pt x="0" y="2306540"/>
                  <a:pt x="0" y="1485900"/>
                </a:cubicBezTo>
                <a:cubicBezTo>
                  <a:pt x="0" y="665260"/>
                  <a:pt x="665260" y="0"/>
                  <a:pt x="1485900" y="0"/>
                </a:cubicBezTo>
                <a:close/>
              </a:path>
            </a:pathLst>
          </a:custGeom>
          <a:noFill/>
        </p:spPr>
      </p:pic>
      <p:sp>
        <p:nvSpPr>
          <p:cNvPr id="31" name="Oval 26">
            <a:extLst>
              <a:ext uri="{FF2B5EF4-FFF2-40B4-BE49-F238E27FC236}">
                <a16:creationId xmlns:a16="http://schemas.microsoft.com/office/drawing/2014/main" id="{12617755-D451-4BAF-9B55-518297BFF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60273" y="832894"/>
            <a:ext cx="3300984" cy="33009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Marcador de contenido 3" descr="C:\Users\Martin\AppData\Local\Microsoft\Windows\INetCache\Content.MSO\1CDBE4E5.tmp">
            <a:extLst>
              <a:ext uri="{FF2B5EF4-FFF2-40B4-BE49-F238E27FC236}">
                <a16:creationId xmlns:a16="http://schemas.microsoft.com/office/drawing/2014/main" id="{5139420F-824B-4AF5-B4B2-0355B4C21806}"/>
              </a:ext>
            </a:extLst>
          </p:cNvPr>
          <p:cNvPicPr>
            <a:picLocks/>
          </p:cNvPicPr>
          <p:nvPr/>
        </p:nvPicPr>
        <p:blipFill rotWithShape="1">
          <a:blip r:embed="rId4">
            <a:extLst>
              <a:ext uri="{28A0092B-C50C-407E-A947-70E740481C1C}">
                <a14:useLocalDpi xmlns:a14="http://schemas.microsoft.com/office/drawing/2010/main" val="0"/>
              </a:ext>
            </a:extLst>
          </a:blip>
          <a:srcRect l="26873" r="24680"/>
          <a:stretch/>
        </p:blipFill>
        <p:spPr bwMode="auto">
          <a:xfrm>
            <a:off x="8324865" y="997486"/>
            <a:ext cx="2971800" cy="2971800"/>
          </a:xfrm>
          <a:custGeom>
            <a:avLst/>
            <a:gdLst>
              <a:gd name="connsiteX0" fmla="*/ 1485900 w 2971800"/>
              <a:gd name="connsiteY0" fmla="*/ 0 h 2971800"/>
              <a:gd name="connsiteX1" fmla="*/ 2971800 w 2971800"/>
              <a:gd name="connsiteY1" fmla="*/ 1485900 h 2971800"/>
              <a:gd name="connsiteX2" fmla="*/ 1485900 w 2971800"/>
              <a:gd name="connsiteY2" fmla="*/ 2971800 h 2971800"/>
              <a:gd name="connsiteX3" fmla="*/ 0 w 2971800"/>
              <a:gd name="connsiteY3" fmla="*/ 1485900 h 2971800"/>
              <a:gd name="connsiteX4" fmla="*/ 1485900 w 297180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1800" h="2971800">
                <a:moveTo>
                  <a:pt x="1485900" y="0"/>
                </a:moveTo>
                <a:cubicBezTo>
                  <a:pt x="2306540" y="0"/>
                  <a:pt x="2971800" y="665260"/>
                  <a:pt x="2971800" y="1485900"/>
                </a:cubicBezTo>
                <a:cubicBezTo>
                  <a:pt x="2971800" y="2306540"/>
                  <a:pt x="2306540" y="2971800"/>
                  <a:pt x="1485900" y="2971800"/>
                </a:cubicBezTo>
                <a:cubicBezTo>
                  <a:pt x="665260" y="2971800"/>
                  <a:pt x="0" y="2306540"/>
                  <a:pt x="0" y="1485900"/>
                </a:cubicBezTo>
                <a:cubicBezTo>
                  <a:pt x="0" y="665260"/>
                  <a:pt x="665260" y="0"/>
                  <a:pt x="1485900" y="0"/>
                </a:cubicBezTo>
                <a:close/>
              </a:path>
            </a:pathLst>
          </a:custGeom>
          <a:noFill/>
        </p:spPr>
      </p:pic>
    </p:spTree>
    <p:extLst>
      <p:ext uri="{BB962C8B-B14F-4D97-AF65-F5344CB8AC3E}">
        <p14:creationId xmlns:p14="http://schemas.microsoft.com/office/powerpoint/2010/main" val="3889078369"/>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 name="Marcador de contenido 3" descr="Resultado de imagen para CIDRON">
            <a:extLst>
              <a:ext uri="{FF2B5EF4-FFF2-40B4-BE49-F238E27FC236}">
                <a16:creationId xmlns:a16="http://schemas.microsoft.com/office/drawing/2014/main" id="{B14D338E-E81C-412F-A8CE-29A19D09E215}"/>
              </a:ext>
            </a:extLst>
          </p:cNvPr>
          <p:cNvPicPr>
            <a:picLocks/>
          </p:cNvPicPr>
          <p:nvPr/>
        </p:nvPicPr>
        <p:blipFill rotWithShape="1">
          <a:blip r:embed="rId2">
            <a:extLst>
              <a:ext uri="{28A0092B-C50C-407E-A947-70E740481C1C}">
                <a14:useLocalDpi xmlns:a14="http://schemas.microsoft.com/office/drawing/2010/main" val="0"/>
              </a:ext>
            </a:extLst>
          </a:blip>
          <a:srcRect t="23213" b="20537"/>
          <a:stretch/>
        </p:blipFill>
        <p:spPr bwMode="auto">
          <a:xfrm>
            <a:off x="-1" y="10"/>
            <a:ext cx="12192000" cy="6857990"/>
          </a:xfrm>
          <a:prstGeom prst="rect">
            <a:avLst/>
          </a:prstGeom>
          <a:noFill/>
        </p:spPr>
      </p:pic>
      <p:sp>
        <p:nvSpPr>
          <p:cNvPr id="28"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CA3DB862-276F-4D6D-A661-3D38FCC1581B}"/>
              </a:ext>
            </a:extLst>
          </p:cNvPr>
          <p:cNvSpPr>
            <a:spLocks noGrp="1"/>
          </p:cNvSpPr>
          <p:nvPr>
            <p:ph type="title"/>
          </p:nvPr>
        </p:nvSpPr>
        <p:spPr>
          <a:xfrm>
            <a:off x="709448" y="2644726"/>
            <a:ext cx="4204137" cy="611977"/>
          </a:xfrm>
        </p:spPr>
        <p:txBody>
          <a:bodyPr vert="horz" lIns="91440" tIns="45720" rIns="91440" bIns="45720" rtlCol="0">
            <a:normAutofit/>
          </a:bodyPr>
          <a:lstStyle/>
          <a:p>
            <a:pPr algn="ctr"/>
            <a:r>
              <a:rPr lang="en-US" sz="3600" dirty="0"/>
              <a:t>CIDRON</a:t>
            </a:r>
          </a:p>
        </p:txBody>
      </p:sp>
      <p:cxnSp>
        <p:nvCxnSpPr>
          <p:cNvPr id="26" name="Straight Connector 25">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9" name="Content Placeholder 20">
            <a:extLst>
              <a:ext uri="{FF2B5EF4-FFF2-40B4-BE49-F238E27FC236}">
                <a16:creationId xmlns:a16="http://schemas.microsoft.com/office/drawing/2014/main" id="{81196186-BB41-468D-850C-3FC1790A6756}"/>
              </a:ext>
            </a:extLst>
          </p:cNvPr>
          <p:cNvSpPr>
            <a:spLocks noGrp="1"/>
          </p:cNvSpPr>
          <p:nvPr>
            <p:ph idx="1"/>
          </p:nvPr>
        </p:nvSpPr>
        <p:spPr>
          <a:xfrm>
            <a:off x="525516" y="3417573"/>
            <a:ext cx="4593021" cy="3341034"/>
          </a:xfrm>
        </p:spPr>
        <p:txBody>
          <a:bodyPr anchor="ctr">
            <a:normAutofit lnSpcReduction="10000"/>
          </a:bodyPr>
          <a:lstStyle/>
          <a:p>
            <a:pPr marL="0" indent="0">
              <a:buNone/>
            </a:pPr>
            <a:r>
              <a:rPr lang="en-US" sz="2400" dirty="0">
                <a:latin typeface="+mj-lt"/>
              </a:rPr>
              <a:t>Curar heridas emocionales.</a:t>
            </a:r>
          </a:p>
          <a:p>
            <a:pPr marL="0" indent="0">
              <a:buNone/>
            </a:pPr>
            <a:r>
              <a:rPr lang="en-US" sz="2400" dirty="0">
                <a:latin typeface="+mj-lt"/>
              </a:rPr>
              <a:t>Nos ayuda a supercar el sentimiento de culpa.</a:t>
            </a:r>
          </a:p>
          <a:p>
            <a:pPr marL="0" indent="0">
              <a:buNone/>
            </a:pPr>
            <a:r>
              <a:rPr lang="en-US" sz="2400" dirty="0">
                <a:latin typeface="+mj-lt"/>
              </a:rPr>
              <a:t>Incrementa la  autoestima.</a:t>
            </a:r>
          </a:p>
          <a:p>
            <a:pPr marL="0" indent="0">
              <a:buNone/>
            </a:pPr>
            <a:r>
              <a:rPr lang="en-US" sz="2400" dirty="0">
                <a:latin typeface="+mj-lt"/>
              </a:rPr>
              <a:t>Disipa los pensamientos negativos.</a:t>
            </a:r>
          </a:p>
          <a:p>
            <a:pPr marL="0" indent="0">
              <a:buNone/>
            </a:pPr>
            <a:r>
              <a:rPr lang="en-US" sz="2400" dirty="0">
                <a:latin typeface="+mj-lt"/>
              </a:rPr>
              <a:t>Calma la angustia.</a:t>
            </a:r>
          </a:p>
          <a:p>
            <a:pPr marL="0" indent="0">
              <a:buNone/>
            </a:pPr>
            <a:r>
              <a:rPr lang="en-US" sz="2400" dirty="0">
                <a:latin typeface="+mj-lt"/>
              </a:rPr>
              <a:t>Expresar sentimientos.</a:t>
            </a:r>
          </a:p>
          <a:p>
            <a:pPr marL="0" indent="0">
              <a:buNone/>
            </a:pPr>
            <a:r>
              <a:rPr lang="en-US" sz="2400" dirty="0">
                <a:latin typeface="+mj-lt"/>
              </a:rPr>
              <a:t>Armonia y alegria de vivir.</a:t>
            </a:r>
          </a:p>
          <a:p>
            <a:pPr marL="0" indent="0">
              <a:buNone/>
            </a:pPr>
            <a:endParaRPr lang="en-US" sz="1800" dirty="0"/>
          </a:p>
        </p:txBody>
      </p:sp>
    </p:spTree>
    <p:extLst>
      <p:ext uri="{BB962C8B-B14F-4D97-AF65-F5344CB8AC3E}">
        <p14:creationId xmlns:p14="http://schemas.microsoft.com/office/powerpoint/2010/main" val="20485933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F06704-9C28-4BFF-8089-D4D023158124}"/>
              </a:ext>
            </a:extLst>
          </p:cNvPr>
          <p:cNvSpPr>
            <a:spLocks noGrp="1"/>
          </p:cNvSpPr>
          <p:nvPr>
            <p:ph type="title"/>
          </p:nvPr>
        </p:nvSpPr>
        <p:spPr>
          <a:xfrm>
            <a:off x="762001" y="649357"/>
            <a:ext cx="5314536" cy="795131"/>
          </a:xfrm>
        </p:spPr>
        <p:txBody>
          <a:bodyPr>
            <a:normAutofit/>
          </a:bodyPr>
          <a:lstStyle/>
          <a:p>
            <a:r>
              <a:rPr lang="es-ES" dirty="0"/>
              <a:t>CIDRON</a:t>
            </a:r>
            <a:endParaRPr lang="es-CO" dirty="0"/>
          </a:p>
        </p:txBody>
      </p:sp>
      <p:sp>
        <p:nvSpPr>
          <p:cNvPr id="9" name="Content Placeholder 8">
            <a:extLst>
              <a:ext uri="{FF2B5EF4-FFF2-40B4-BE49-F238E27FC236}">
                <a16:creationId xmlns:a16="http://schemas.microsoft.com/office/drawing/2014/main" id="{B746A9A1-6BF4-4F37-9729-1321794D5CEC}"/>
              </a:ext>
            </a:extLst>
          </p:cNvPr>
          <p:cNvSpPr>
            <a:spLocks noGrp="1"/>
          </p:cNvSpPr>
          <p:nvPr>
            <p:ph idx="1"/>
          </p:nvPr>
        </p:nvSpPr>
        <p:spPr>
          <a:xfrm>
            <a:off x="762000" y="1775791"/>
            <a:ext cx="5609220" cy="4757531"/>
          </a:xfrm>
        </p:spPr>
        <p:txBody>
          <a:bodyPr anchor="t">
            <a:normAutofit/>
          </a:bodyPr>
          <a:lstStyle/>
          <a:p>
            <a:pPr marL="0" indent="0">
              <a:buNone/>
            </a:pPr>
            <a:r>
              <a:rPr lang="es-CO" dirty="0">
                <a:latin typeface="+mj-lt"/>
              </a:rPr>
              <a:t>Fomenta el amor.</a:t>
            </a:r>
            <a:br>
              <a:rPr lang="es-CO" dirty="0">
                <a:latin typeface="+mj-lt"/>
              </a:rPr>
            </a:br>
            <a:r>
              <a:rPr lang="es-CO" dirty="0">
                <a:latin typeface="+mj-lt"/>
              </a:rPr>
              <a:t>Ayuda a desbloquear la energía.</a:t>
            </a:r>
            <a:br>
              <a:rPr lang="es-CO" dirty="0">
                <a:latin typeface="+mj-lt"/>
              </a:rPr>
            </a:br>
            <a:r>
              <a:rPr lang="es-CO" dirty="0">
                <a:latin typeface="+mj-lt"/>
              </a:rPr>
              <a:t>Incrementa la emotividad en las relaciones sociales y personales.</a:t>
            </a:r>
            <a:br>
              <a:rPr lang="es-CO" dirty="0">
                <a:latin typeface="+mj-lt"/>
              </a:rPr>
            </a:br>
            <a:r>
              <a:rPr lang="es-CO" dirty="0">
                <a:latin typeface="+mj-lt"/>
              </a:rPr>
              <a:t>Promueve la creatividad.</a:t>
            </a:r>
            <a:br>
              <a:rPr lang="es-CO" dirty="0">
                <a:latin typeface="+mj-lt"/>
              </a:rPr>
            </a:br>
            <a:r>
              <a:rPr lang="es-CO" dirty="0">
                <a:latin typeface="+mj-lt"/>
              </a:rPr>
              <a:t>Afrodisíaco: aumenta las vibraciones del cuerpo, ayudando a despertar la energía amorosa, favoreciendo la atracción.</a:t>
            </a:r>
            <a:br>
              <a:rPr lang="es-CO" dirty="0">
                <a:latin typeface="+mj-lt"/>
              </a:rPr>
            </a:br>
            <a:r>
              <a:rPr lang="es-CO" dirty="0">
                <a:latin typeface="+mj-lt"/>
              </a:rPr>
              <a:t>Atrae dinero.</a:t>
            </a:r>
          </a:p>
        </p:txBody>
      </p:sp>
      <p:sp>
        <p:nvSpPr>
          <p:cNvPr id="12" name="Freeform: Shape 11">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Marcador de contenido 3" descr="Imagen relacionada">
            <a:extLst>
              <a:ext uri="{FF2B5EF4-FFF2-40B4-BE49-F238E27FC236}">
                <a16:creationId xmlns:a16="http://schemas.microsoft.com/office/drawing/2014/main" id="{078A51D4-ADC7-4C04-9E75-871212101FA9}"/>
              </a:ext>
            </a:extLst>
          </p:cNvPr>
          <p:cNvPicPr>
            <a:picLocks/>
          </p:cNvPicPr>
          <p:nvPr/>
        </p:nvPicPr>
        <p:blipFill rotWithShape="1">
          <a:blip r:embed="rId2">
            <a:extLst>
              <a:ext uri="{28A0092B-C50C-407E-A947-70E740481C1C}">
                <a14:useLocalDpi xmlns:a14="http://schemas.microsoft.com/office/drawing/2010/main" val="0"/>
              </a:ext>
            </a:extLst>
          </a:blip>
          <a:srcRect t="10915" r="3" b="11150"/>
          <a:stretch/>
        </p:blipFill>
        <p:spPr bwMode="auto">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p:spPr>
      </p:pic>
    </p:spTree>
    <p:extLst>
      <p:ext uri="{BB962C8B-B14F-4D97-AF65-F5344CB8AC3E}">
        <p14:creationId xmlns:p14="http://schemas.microsoft.com/office/powerpoint/2010/main" val="1038837268"/>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16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0146AC7-7ABB-4C9D-823F-A21E20031153}"/>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lang="en-US" sz="2400" dirty="0">
                <a:solidFill>
                  <a:srgbClr val="FFFFFF"/>
                </a:solidFill>
              </a:rPr>
              <a:t>OTROS RITUAL:</a:t>
            </a:r>
            <a:br>
              <a:rPr lang="en-US" sz="2400" dirty="0">
                <a:solidFill>
                  <a:srgbClr val="FFFFFF"/>
                </a:solidFill>
              </a:rPr>
            </a:br>
            <a:r>
              <a:rPr lang="en-US" sz="2400" dirty="0">
                <a:solidFill>
                  <a:srgbClr val="FFFFFF"/>
                </a:solidFill>
              </a:rPr>
              <a:t>Infusion de té para la pareja.</a:t>
            </a:r>
          </a:p>
        </p:txBody>
      </p:sp>
      <p:sp>
        <p:nvSpPr>
          <p:cNvPr id="12"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3" descr="C:\Users\Martin\AppData\Local\Microsoft\Windows\INetCache\Content.MSO\DFBF53C4.tmp">
            <a:extLst>
              <a:ext uri="{FF2B5EF4-FFF2-40B4-BE49-F238E27FC236}">
                <a16:creationId xmlns:a16="http://schemas.microsoft.com/office/drawing/2014/main" id="{257623DF-46BB-40A2-ADA7-D0B56E5CFAD5}"/>
              </a:ext>
            </a:extLst>
          </p:cNvPr>
          <p:cNvPicPr>
            <a:picLocks noGrp="1"/>
          </p:cNvPicPr>
          <p:nvPr>
            <p:ph idx="1"/>
          </p:nvPr>
        </p:nvPicPr>
        <p:blipFill rotWithShape="1">
          <a:blip r:embed="rId2">
            <a:extLst>
              <a:ext uri="{28A0092B-C50C-407E-A947-70E740481C1C}">
                <a14:useLocalDpi xmlns:a14="http://schemas.microsoft.com/office/drawing/2010/main" val="0"/>
              </a:ext>
            </a:extLst>
          </a:blip>
          <a:srcRect l="11737" r="1" b="1"/>
          <a:stretch/>
        </p:blipFill>
        <p:spPr bwMode="auto">
          <a:xfrm>
            <a:off x="976251" y="942538"/>
            <a:ext cx="7163222" cy="4808332"/>
          </a:xfrm>
          <a:prstGeom prst="rect">
            <a:avLst/>
          </a:prstGeom>
          <a:noFill/>
          <a:effectLst/>
        </p:spPr>
      </p:pic>
    </p:spTree>
    <p:extLst>
      <p:ext uri="{BB962C8B-B14F-4D97-AF65-F5344CB8AC3E}">
        <p14:creationId xmlns:p14="http://schemas.microsoft.com/office/powerpoint/2010/main" val="19043662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Marcador de contenido 3" descr="Resultado de imagen para LAUREL">
            <a:extLst>
              <a:ext uri="{FF2B5EF4-FFF2-40B4-BE49-F238E27FC236}">
                <a16:creationId xmlns:a16="http://schemas.microsoft.com/office/drawing/2014/main" id="{19EC6A0D-7EB7-4260-89F8-D65D513D85C8}"/>
              </a:ext>
            </a:extLst>
          </p:cNvPr>
          <p:cNvPicPr>
            <a:picLocks/>
          </p:cNvPicPr>
          <p:nvPr/>
        </p:nvPicPr>
        <p:blipFill rotWithShape="1">
          <a:blip r:embed="rId2">
            <a:extLst>
              <a:ext uri="{28A0092B-C50C-407E-A947-70E740481C1C}">
                <a14:useLocalDpi xmlns:a14="http://schemas.microsoft.com/office/drawing/2010/main" val="0"/>
              </a:ext>
            </a:extLst>
          </a:blip>
          <a:srcRect/>
          <a:stretch/>
        </p:blipFill>
        <p:spPr bwMode="auto">
          <a:xfrm>
            <a:off x="0" y="-11422"/>
            <a:ext cx="12192000" cy="6857990"/>
          </a:xfrm>
          <a:prstGeom prst="rect">
            <a:avLst/>
          </a:prstGeom>
          <a:noFill/>
        </p:spPr>
      </p:pic>
      <p:sp>
        <p:nvSpPr>
          <p:cNvPr id="1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E64721C0-4A19-48C6-B149-CE0286668B06}"/>
              </a:ext>
            </a:extLst>
          </p:cNvPr>
          <p:cNvSpPr>
            <a:spLocks noGrp="1"/>
          </p:cNvSpPr>
          <p:nvPr>
            <p:ph type="title"/>
          </p:nvPr>
        </p:nvSpPr>
        <p:spPr>
          <a:xfrm>
            <a:off x="709448" y="1913950"/>
            <a:ext cx="4204137" cy="1342754"/>
          </a:xfrm>
        </p:spPr>
        <p:txBody>
          <a:bodyPr>
            <a:normAutofit fontScale="90000"/>
          </a:bodyPr>
          <a:lstStyle/>
          <a:p>
            <a:pPr algn="ctr"/>
            <a:r>
              <a:rPr lang="es-ES" sz="3600" dirty="0"/>
              <a:t>LAUREL</a:t>
            </a:r>
            <a:br>
              <a:rPr lang="es-ES" sz="3600" dirty="0"/>
            </a:br>
            <a:r>
              <a:rPr lang="es-CO" sz="3600" dirty="0"/>
              <a:t>Símbolo de la gloria, el triunfo y el honor. </a:t>
            </a:r>
            <a:br>
              <a:rPr lang="es-CO" sz="3600" dirty="0"/>
            </a:br>
            <a:endParaRPr lang="es-CO" sz="3600" dirty="0"/>
          </a:p>
        </p:txBody>
      </p:sp>
      <p:cxnSp>
        <p:nvCxnSpPr>
          <p:cNvPr id="14"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0DA5A530-9CF7-4FE8-B630-D5A390D3A0B4}"/>
              </a:ext>
            </a:extLst>
          </p:cNvPr>
          <p:cNvSpPr>
            <a:spLocks noGrp="1"/>
          </p:cNvSpPr>
          <p:nvPr>
            <p:ph idx="1"/>
          </p:nvPr>
        </p:nvSpPr>
        <p:spPr>
          <a:xfrm>
            <a:off x="525516" y="3417573"/>
            <a:ext cx="4593021" cy="3520853"/>
          </a:xfrm>
        </p:spPr>
        <p:txBody>
          <a:bodyPr anchor="ctr">
            <a:normAutofit fontScale="70000" lnSpcReduction="20000"/>
          </a:bodyPr>
          <a:lstStyle/>
          <a:p>
            <a:pPr marL="0" indent="0">
              <a:buNone/>
            </a:pPr>
            <a:r>
              <a:rPr lang="es-CO" dirty="0"/>
              <a:t>Los romanos coronaban al Cesar con esa planta.</a:t>
            </a:r>
          </a:p>
          <a:p>
            <a:r>
              <a:rPr lang="es-CO" dirty="0"/>
              <a:t>Despierta el sentido de la clarividencia.</a:t>
            </a:r>
          </a:p>
          <a:p>
            <a:pPr fontAlgn="base"/>
            <a:r>
              <a:rPr lang="es-CO" dirty="0"/>
              <a:t>Protección de los ambientes y las personas, así como la purificación de los espacios.</a:t>
            </a:r>
          </a:p>
          <a:p>
            <a:pPr fontAlgn="base"/>
            <a:r>
              <a:rPr lang="es-CO" dirty="0"/>
              <a:t>Excelente amuleto para protegerse contra el mal.</a:t>
            </a:r>
          </a:p>
          <a:p>
            <a:pPr fontAlgn="base"/>
            <a:r>
              <a:rPr lang="es-CO" dirty="0"/>
              <a:t>El laurel sembrado en nuestro jardín, tiene la facultad de proteger el territorio en el que se encuentra construida la propiedad, y ahuyenta la mala suerte.</a:t>
            </a:r>
          </a:p>
          <a:p>
            <a:pPr marL="0" indent="0">
              <a:buNone/>
            </a:pPr>
            <a:endParaRPr lang="en-US" sz="1800" dirty="0"/>
          </a:p>
        </p:txBody>
      </p:sp>
    </p:spTree>
    <p:extLst>
      <p:ext uri="{BB962C8B-B14F-4D97-AF65-F5344CB8AC3E}">
        <p14:creationId xmlns:p14="http://schemas.microsoft.com/office/powerpoint/2010/main" val="36245923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72D4D9-1888-4DBF-805D-8E980FBE2C1F}"/>
              </a:ext>
            </a:extLst>
          </p:cNvPr>
          <p:cNvSpPr>
            <a:spLocks noGrp="1"/>
          </p:cNvSpPr>
          <p:nvPr>
            <p:ph type="title"/>
          </p:nvPr>
        </p:nvSpPr>
        <p:spPr>
          <a:xfrm>
            <a:off x="5069940" y="365124"/>
            <a:ext cx="6172200" cy="854076"/>
          </a:xfrm>
        </p:spPr>
        <p:txBody>
          <a:bodyPr>
            <a:normAutofit/>
          </a:bodyPr>
          <a:lstStyle/>
          <a:p>
            <a:r>
              <a:rPr lang="es-ES" dirty="0"/>
              <a:t>LAUREL</a:t>
            </a:r>
            <a:endParaRPr lang="es-CO" dirty="0"/>
          </a:p>
        </p:txBody>
      </p:sp>
      <p:pic>
        <p:nvPicPr>
          <p:cNvPr id="4" name="Imagen 3" descr="C:\Users\Martin\AppData\Local\Microsoft\Windows\INetCache\Content.MSO\7E17B383.tmp">
            <a:extLst>
              <a:ext uri="{FF2B5EF4-FFF2-40B4-BE49-F238E27FC236}">
                <a16:creationId xmlns:a16="http://schemas.microsoft.com/office/drawing/2014/main" id="{0E8151FA-1269-4634-BEEA-02E4FCC5F2C4}"/>
              </a:ext>
            </a:extLst>
          </p:cNvPr>
          <p:cNvPicPr/>
          <p:nvPr/>
        </p:nvPicPr>
        <p:blipFill rotWithShape="1">
          <a:blip r:embed="rId2">
            <a:extLst>
              <a:ext uri="{28A0092B-C50C-407E-A947-70E740481C1C}">
                <a14:useLocalDpi xmlns:a14="http://schemas.microsoft.com/office/drawing/2010/main" val="0"/>
              </a:ext>
            </a:extLst>
          </a:blip>
          <a:srcRect r="-1" b="4978"/>
          <a:stretch/>
        </p:blipFill>
        <p:spPr bwMode="auto">
          <a:xfrm>
            <a:off x="20" y="10"/>
            <a:ext cx="4639713" cy="6857990"/>
          </a:xfrm>
          <a:prstGeom prst="rect">
            <a:avLst/>
          </a:prstGeom>
          <a:noFill/>
        </p:spPr>
      </p:pic>
      <p:sp>
        <p:nvSpPr>
          <p:cNvPr id="3" name="Marcador de contenido 2">
            <a:extLst>
              <a:ext uri="{FF2B5EF4-FFF2-40B4-BE49-F238E27FC236}">
                <a16:creationId xmlns:a16="http://schemas.microsoft.com/office/drawing/2014/main" id="{A07ABE45-5862-4631-944D-44B7FBFCAC85}"/>
              </a:ext>
            </a:extLst>
          </p:cNvPr>
          <p:cNvSpPr>
            <a:spLocks noGrp="1"/>
          </p:cNvSpPr>
          <p:nvPr>
            <p:ph idx="1"/>
          </p:nvPr>
        </p:nvSpPr>
        <p:spPr>
          <a:xfrm>
            <a:off x="5069940" y="1219200"/>
            <a:ext cx="6172200" cy="4962144"/>
          </a:xfrm>
        </p:spPr>
        <p:txBody>
          <a:bodyPr>
            <a:noAutofit/>
          </a:bodyPr>
          <a:lstStyle/>
          <a:p>
            <a:pPr fontAlgn="base"/>
            <a:r>
              <a:rPr lang="es-CO" sz="2000" dirty="0"/>
              <a:t>Uso de las antiguas sacerdotisas de Apolo .</a:t>
            </a:r>
          </a:p>
          <a:p>
            <a:pPr fontAlgn="base"/>
            <a:r>
              <a:rPr lang="es-CO" sz="2000" dirty="0"/>
              <a:t>La hoja de laurel</a:t>
            </a:r>
            <a:r>
              <a:rPr lang="es-CO" sz="2000" b="1" dirty="0"/>
              <a:t> se utiliza en infusiones de clarividencia y sabiduría.</a:t>
            </a:r>
            <a:r>
              <a:rPr lang="es-CO" sz="2000" dirty="0"/>
              <a:t> Las hojas de laurel se colocan debajo de la almohada para inducir a sueños proféticos y también se queman para provocar visiones.</a:t>
            </a:r>
          </a:p>
          <a:p>
            <a:pPr fontAlgn="base"/>
            <a:r>
              <a:rPr lang="es-CO" sz="2000" dirty="0"/>
              <a:t>Es </a:t>
            </a:r>
            <a:r>
              <a:rPr lang="es-CO" sz="2000" b="1" dirty="0"/>
              <a:t>una hierba de protección y purificación</a:t>
            </a:r>
            <a:r>
              <a:rPr lang="es-CO" sz="2000" dirty="0"/>
              <a:t> por excelencia, quemada o esparcida.</a:t>
            </a:r>
          </a:p>
          <a:p>
            <a:pPr fontAlgn="base"/>
            <a:r>
              <a:rPr lang="es-CO" sz="2000" dirty="0"/>
              <a:t>Las hojas mezcladas con sándalo se pueden quemar para eliminar maldiciones y encantamientos malignos.</a:t>
            </a:r>
          </a:p>
          <a:p>
            <a:pPr fontAlgn="base"/>
            <a:r>
              <a:rPr lang="es-CO" sz="2000" dirty="0"/>
              <a:t>Para asegurarse de que un amor continuará, la pareja debe sacar una rama del arbusto de laurel y luego romperlo en dos partes, quedando una mitad para cada uno.</a:t>
            </a:r>
          </a:p>
          <a:p>
            <a:pPr fontAlgn="base"/>
            <a:r>
              <a:rPr lang="es-CO" sz="2000" dirty="0"/>
              <a:t>Escribir los deseos en hojas de laurel y luego se queman para hacer que se realicen. </a:t>
            </a:r>
          </a:p>
        </p:txBody>
      </p:sp>
    </p:spTree>
    <p:extLst>
      <p:ext uri="{BB962C8B-B14F-4D97-AF65-F5344CB8AC3E}">
        <p14:creationId xmlns:p14="http://schemas.microsoft.com/office/powerpoint/2010/main" val="4257396600"/>
      </p:ext>
    </p:extLst>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4E99A8B-7CC2-44B9-88E9-8D27F9A315C5}"/>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800" kern="1200">
                <a:solidFill>
                  <a:srgbClr val="FFFFFF"/>
                </a:solidFill>
                <a:latin typeface="+mj-lt"/>
                <a:ea typeface="+mj-ea"/>
                <a:cs typeface="+mj-cs"/>
              </a:rPr>
              <a:t>CLAVOS </a:t>
            </a:r>
          </a:p>
        </p:txBody>
      </p:sp>
      <p:cxnSp>
        <p:nvCxnSpPr>
          <p:cNvPr id="12" name="Straight Connector 11">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7" name="Imagen 3" descr="C:\Users\Martin\AppData\Local\Microsoft\Windows\INetCache\Content.MSO\3494180D.tmp">
            <a:extLst>
              <a:ext uri="{FF2B5EF4-FFF2-40B4-BE49-F238E27FC236}">
                <a16:creationId xmlns:a16="http://schemas.microsoft.com/office/drawing/2014/main" id="{B213D55E-61EA-4719-8BFF-FA4F19158400}"/>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53822" y="956341"/>
            <a:ext cx="6553545" cy="4953260"/>
          </a:xfrm>
          <a:prstGeom prst="rect">
            <a:avLst/>
          </a:prstGeom>
          <a:noFill/>
        </p:spPr>
      </p:pic>
    </p:spTree>
    <p:extLst>
      <p:ext uri="{BB962C8B-B14F-4D97-AF65-F5344CB8AC3E}">
        <p14:creationId xmlns:p14="http://schemas.microsoft.com/office/powerpoint/2010/main" val="2031037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3A376F-19C9-47E3-AAB0-404E10D6767A}"/>
              </a:ext>
            </a:extLst>
          </p:cNvPr>
          <p:cNvSpPr>
            <a:spLocks noGrp="1"/>
          </p:cNvSpPr>
          <p:nvPr>
            <p:ph type="title"/>
          </p:nvPr>
        </p:nvSpPr>
        <p:spPr>
          <a:xfrm>
            <a:off x="801098" y="581159"/>
            <a:ext cx="5277333" cy="2140693"/>
          </a:xfrm>
        </p:spPr>
        <p:txBody>
          <a:bodyPr>
            <a:normAutofit/>
          </a:bodyPr>
          <a:lstStyle/>
          <a:p>
            <a:r>
              <a:rPr lang="es-ES" dirty="0"/>
              <a:t>CLAVOS</a:t>
            </a:r>
            <a:endParaRPr lang="es-CO" dirty="0"/>
          </a:p>
        </p:txBody>
      </p:sp>
      <p:sp>
        <p:nvSpPr>
          <p:cNvPr id="9" name="Content Placeholder 8">
            <a:extLst>
              <a:ext uri="{FF2B5EF4-FFF2-40B4-BE49-F238E27FC236}">
                <a16:creationId xmlns:a16="http://schemas.microsoft.com/office/drawing/2014/main" id="{69BCDDAB-49AD-46F6-9983-936814C6B40E}"/>
              </a:ext>
            </a:extLst>
          </p:cNvPr>
          <p:cNvSpPr>
            <a:spLocks noGrp="1"/>
          </p:cNvSpPr>
          <p:nvPr>
            <p:ph idx="1"/>
          </p:nvPr>
        </p:nvSpPr>
        <p:spPr>
          <a:xfrm>
            <a:off x="805543" y="1934817"/>
            <a:ext cx="5272888" cy="4545496"/>
          </a:xfrm>
        </p:spPr>
        <p:txBody>
          <a:bodyPr anchor="t">
            <a:noAutofit/>
          </a:bodyPr>
          <a:lstStyle/>
          <a:p>
            <a:pPr marL="0" indent="0" fontAlgn="base">
              <a:buNone/>
            </a:pPr>
            <a:r>
              <a:rPr lang="es-CO" sz="2000" dirty="0"/>
              <a:t>Agudiza la meditación.</a:t>
            </a:r>
          </a:p>
          <a:p>
            <a:pPr marL="0" indent="0" fontAlgn="base">
              <a:buNone/>
            </a:pPr>
            <a:r>
              <a:rPr lang="es-CO" sz="2000" dirty="0"/>
              <a:t>Atrae el amor.</a:t>
            </a:r>
          </a:p>
          <a:p>
            <a:pPr marL="0" indent="0" fontAlgn="base">
              <a:buNone/>
            </a:pPr>
            <a:r>
              <a:rPr lang="es-CO" sz="2000" dirty="0"/>
              <a:t>Poderoso amuleto.</a:t>
            </a:r>
          </a:p>
          <a:p>
            <a:pPr marL="0" indent="0" fontAlgn="base">
              <a:buNone/>
            </a:pPr>
            <a:r>
              <a:rPr lang="es-CO" sz="2000" b="1" dirty="0"/>
              <a:t>El clavo de olor se emplea para  neutralizar  energías negativas.</a:t>
            </a:r>
          </a:p>
          <a:p>
            <a:pPr marL="0" indent="0" fontAlgn="base">
              <a:buNone/>
            </a:pPr>
            <a:r>
              <a:rPr lang="es-CO" sz="2000" dirty="0"/>
              <a:t>OTROS RITUALES:</a:t>
            </a:r>
          </a:p>
          <a:p>
            <a:pPr fontAlgn="base"/>
            <a:r>
              <a:rPr lang="es-CO" sz="2000" dirty="0"/>
              <a:t>Para alejar las malas influencias del hogar, se coloca tres clavos de olor y un poco de sal. Se mezclan ambos en un recipiente y se colocan bajo la cama durante 3 días. Luego se enjuagan hasta que la sal desaparezca. Los clavos se encajan en la entrada de la casa.</a:t>
            </a:r>
          </a:p>
          <a:p>
            <a:pPr fontAlgn="base"/>
            <a:r>
              <a:rPr lang="es-CO" sz="2000" dirty="0"/>
              <a:t>Las frutas también son empleadas para absorber la energía. </a:t>
            </a:r>
            <a:endParaRPr lang="en-US" sz="2000" dirty="0"/>
          </a:p>
        </p:txBody>
      </p:sp>
      <p:sp>
        <p:nvSpPr>
          <p:cNvPr id="15"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Marcador de contenido 3" descr="C:\Users\Martin\AppData\Local\Microsoft\Windows\INetCache\Content.MSO\E4AA5A67.tmp">
            <a:extLst>
              <a:ext uri="{FF2B5EF4-FFF2-40B4-BE49-F238E27FC236}">
                <a16:creationId xmlns:a16="http://schemas.microsoft.com/office/drawing/2014/main" id="{28B94533-CAC3-4558-8682-00AA1A5F4269}"/>
              </a:ext>
            </a:extLst>
          </p:cNvPr>
          <p:cNvPicPr>
            <a:picLocks/>
          </p:cNvPicPr>
          <p:nvPr/>
        </p:nvPicPr>
        <p:blipFill rotWithShape="1">
          <a:blip r:embed="rId2">
            <a:extLst>
              <a:ext uri="{28A0092B-C50C-407E-A947-70E740481C1C}">
                <a14:useLocalDpi xmlns:a14="http://schemas.microsoft.com/office/drawing/2010/main" val="0"/>
              </a:ext>
            </a:extLst>
          </a:blip>
          <a:srcRect l="18361" r="16212"/>
          <a:stretch/>
        </p:blipFill>
        <p:spPr bwMode="auto">
          <a:xfrm>
            <a:off x="6893317" y="760562"/>
            <a:ext cx="5298683" cy="6097438"/>
          </a:xfrm>
          <a:custGeom>
            <a:avLst/>
            <a:gdLst>
              <a:gd name="connsiteX0" fmla="*/ 3120528 w 5298683"/>
              <a:gd name="connsiteY0" fmla="*/ 0 h 6097438"/>
              <a:gd name="connsiteX1" fmla="*/ 5105473 w 5298683"/>
              <a:gd name="connsiteY1" fmla="*/ 712577 h 6097438"/>
              <a:gd name="connsiteX2" fmla="*/ 5298683 w 5298683"/>
              <a:gd name="connsiteY2" fmla="*/ 888178 h 6097438"/>
              <a:gd name="connsiteX3" fmla="*/ 5298683 w 5298683"/>
              <a:gd name="connsiteY3" fmla="*/ 5352876 h 6097438"/>
              <a:gd name="connsiteX4" fmla="*/ 5105473 w 5298683"/>
              <a:gd name="connsiteY4" fmla="*/ 5528477 h 6097438"/>
              <a:gd name="connsiteX5" fmla="*/ 4335177 w 5298683"/>
              <a:gd name="connsiteY5" fmla="*/ 5995828 h 6097438"/>
              <a:gd name="connsiteX6" fmla="*/ 4057556 w 5298683"/>
              <a:gd name="connsiteY6" fmla="*/ 6097438 h 6097438"/>
              <a:gd name="connsiteX7" fmla="*/ 2183499 w 5298683"/>
              <a:gd name="connsiteY7" fmla="*/ 6097438 h 6097438"/>
              <a:gd name="connsiteX8" fmla="*/ 1905878 w 5298683"/>
              <a:gd name="connsiteY8" fmla="*/ 5995828 h 6097438"/>
              <a:gd name="connsiteX9" fmla="*/ 0 w 5298683"/>
              <a:gd name="connsiteY9" fmla="*/ 3120527 h 6097438"/>
              <a:gd name="connsiteX10" fmla="*/ 3120528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a:noFill/>
        </p:spPr>
      </p:pic>
    </p:spTree>
    <p:extLst>
      <p:ext uri="{BB962C8B-B14F-4D97-AF65-F5344CB8AC3E}">
        <p14:creationId xmlns:p14="http://schemas.microsoft.com/office/powerpoint/2010/main" val="1893448253"/>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Resultado de imagen para HIERBAS AMARGAS">
            <a:extLst>
              <a:ext uri="{FF2B5EF4-FFF2-40B4-BE49-F238E27FC236}">
                <a16:creationId xmlns:a16="http://schemas.microsoft.com/office/drawing/2014/main" id="{ABDD517E-BE13-417B-A54D-16634A1D995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0455" b="131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0B31A14-C9B4-4D96-AE76-47E7CA4031FB}"/>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HIERBAS AMARGAS</a:t>
            </a:r>
          </a:p>
        </p:txBody>
      </p:sp>
      <p:cxnSp>
        <p:nvCxnSpPr>
          <p:cNvPr id="73" name="Straight Connector 7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51725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n 3" descr="Resultado de imagen para RUDA">
            <a:extLst>
              <a:ext uri="{FF2B5EF4-FFF2-40B4-BE49-F238E27FC236}">
                <a16:creationId xmlns:a16="http://schemas.microsoft.com/office/drawing/2014/main" id="{3C2AAD5B-29C6-4847-B36D-3E6D9B1AC6D7}"/>
              </a:ext>
            </a:extLst>
          </p:cNvPr>
          <p:cNvPicPr>
            <a:picLocks noGrp="1"/>
          </p:cNvPicPr>
          <p:nvPr>
            <p:ph idx="1"/>
          </p:nvPr>
        </p:nvPicPr>
        <p:blipFill rotWithShape="1">
          <a:blip r:embed="rId2">
            <a:extLst>
              <a:ext uri="{28A0092B-C50C-407E-A947-70E740481C1C}">
                <a14:useLocalDpi xmlns:a14="http://schemas.microsoft.com/office/drawing/2010/main" val="0"/>
              </a:ext>
            </a:extLst>
          </a:blip>
          <a:srcRect t="16916" b="8085"/>
          <a:stretch/>
        </p:blipFill>
        <p:spPr bwMode="auto">
          <a:xfrm>
            <a:off x="20" y="10"/>
            <a:ext cx="12191980" cy="6857990"/>
          </a:xfrm>
          <a:prstGeom prst="rect">
            <a:avLst/>
          </a:prstGeom>
          <a:noFill/>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81661F9-115E-4B21-9189-40AF19F78538}"/>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RUDA</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6286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B1E37B-F30E-4624-8660-8E908892BB29}"/>
              </a:ext>
            </a:extLst>
          </p:cNvPr>
          <p:cNvSpPr>
            <a:spLocks noGrp="1"/>
          </p:cNvSpPr>
          <p:nvPr>
            <p:ph type="title"/>
          </p:nvPr>
        </p:nvSpPr>
        <p:spPr>
          <a:xfrm>
            <a:off x="801098" y="760562"/>
            <a:ext cx="5277333" cy="1033069"/>
          </a:xfrm>
        </p:spPr>
        <p:txBody>
          <a:bodyPr>
            <a:normAutofit/>
          </a:bodyPr>
          <a:lstStyle/>
          <a:p>
            <a:r>
              <a:rPr lang="es-ES" dirty="0"/>
              <a:t>RUDA</a:t>
            </a:r>
            <a:endParaRPr lang="es-CO" dirty="0"/>
          </a:p>
        </p:txBody>
      </p:sp>
      <p:sp>
        <p:nvSpPr>
          <p:cNvPr id="9" name="Content Placeholder 8">
            <a:extLst>
              <a:ext uri="{FF2B5EF4-FFF2-40B4-BE49-F238E27FC236}">
                <a16:creationId xmlns:a16="http://schemas.microsoft.com/office/drawing/2014/main" id="{5EAA5089-F5E4-40B5-8870-AF44B52D9FB2}"/>
              </a:ext>
            </a:extLst>
          </p:cNvPr>
          <p:cNvSpPr>
            <a:spLocks noGrp="1"/>
          </p:cNvSpPr>
          <p:nvPr>
            <p:ph idx="1"/>
          </p:nvPr>
        </p:nvSpPr>
        <p:spPr>
          <a:xfrm>
            <a:off x="805543" y="2373086"/>
            <a:ext cx="5272888" cy="3680580"/>
          </a:xfrm>
        </p:spPr>
        <p:txBody>
          <a:bodyPr anchor="t">
            <a:normAutofit/>
          </a:bodyPr>
          <a:lstStyle/>
          <a:p>
            <a:pPr marL="0" indent="0">
              <a:buNone/>
            </a:pPr>
            <a:r>
              <a:rPr lang="es-CO" dirty="0"/>
              <a:t>Protección, limpieza, poderes mentales, exorcismos y amor.</a:t>
            </a:r>
          </a:p>
          <a:p>
            <a:pPr marL="0" indent="0">
              <a:buNone/>
            </a:pPr>
            <a:r>
              <a:rPr lang="es-CO" dirty="0"/>
              <a:t>A la planta de ruda se le atribuyen propiedades hechiceras que van desde alejar la mala suerte y la desgracia, hasta exorcismo de malos espíritus.</a:t>
            </a:r>
          </a:p>
          <a:p>
            <a:pPr marL="0" indent="0">
              <a:buNone/>
            </a:pPr>
            <a:endParaRPr lang="es-CO" dirty="0"/>
          </a:p>
          <a:p>
            <a:pPr marL="0" indent="0">
              <a:buNone/>
            </a:pPr>
            <a:endParaRPr lang="es-CO" i="1" dirty="0"/>
          </a:p>
        </p:txBody>
      </p:sp>
      <p:sp>
        <p:nvSpPr>
          <p:cNvPr id="20"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Marcador de contenido 3" descr="Resultado de imagen para RUDA">
            <a:extLst>
              <a:ext uri="{FF2B5EF4-FFF2-40B4-BE49-F238E27FC236}">
                <a16:creationId xmlns:a16="http://schemas.microsoft.com/office/drawing/2014/main" id="{80C235E2-CF07-4654-8D4E-0073F0D696F5}"/>
              </a:ext>
            </a:extLst>
          </p:cNvPr>
          <p:cNvPicPr>
            <a:picLocks/>
          </p:cNvPicPr>
          <p:nvPr/>
        </p:nvPicPr>
        <p:blipFill rotWithShape="1">
          <a:blip r:embed="rId2">
            <a:extLst>
              <a:ext uri="{28A0092B-C50C-407E-A947-70E740481C1C}">
                <a14:useLocalDpi xmlns:a14="http://schemas.microsoft.com/office/drawing/2010/main" val="0"/>
              </a:ext>
            </a:extLst>
          </a:blip>
          <a:srcRect l="4418" r="8684" b="3"/>
          <a:stretch/>
        </p:blipFill>
        <p:spPr bwMode="auto">
          <a:xfrm>
            <a:off x="6893317" y="760562"/>
            <a:ext cx="5298683" cy="6097438"/>
          </a:xfrm>
          <a:custGeom>
            <a:avLst/>
            <a:gdLst>
              <a:gd name="connsiteX0" fmla="*/ 3120528 w 5298683"/>
              <a:gd name="connsiteY0" fmla="*/ 0 h 6097438"/>
              <a:gd name="connsiteX1" fmla="*/ 5105473 w 5298683"/>
              <a:gd name="connsiteY1" fmla="*/ 712577 h 6097438"/>
              <a:gd name="connsiteX2" fmla="*/ 5298683 w 5298683"/>
              <a:gd name="connsiteY2" fmla="*/ 888178 h 6097438"/>
              <a:gd name="connsiteX3" fmla="*/ 5298683 w 5298683"/>
              <a:gd name="connsiteY3" fmla="*/ 5352876 h 6097438"/>
              <a:gd name="connsiteX4" fmla="*/ 5105473 w 5298683"/>
              <a:gd name="connsiteY4" fmla="*/ 5528477 h 6097438"/>
              <a:gd name="connsiteX5" fmla="*/ 4335177 w 5298683"/>
              <a:gd name="connsiteY5" fmla="*/ 5995828 h 6097438"/>
              <a:gd name="connsiteX6" fmla="*/ 4057556 w 5298683"/>
              <a:gd name="connsiteY6" fmla="*/ 6097438 h 6097438"/>
              <a:gd name="connsiteX7" fmla="*/ 2183499 w 5298683"/>
              <a:gd name="connsiteY7" fmla="*/ 6097438 h 6097438"/>
              <a:gd name="connsiteX8" fmla="*/ 1905878 w 5298683"/>
              <a:gd name="connsiteY8" fmla="*/ 5995828 h 6097438"/>
              <a:gd name="connsiteX9" fmla="*/ 0 w 5298683"/>
              <a:gd name="connsiteY9" fmla="*/ 3120527 h 6097438"/>
              <a:gd name="connsiteX10" fmla="*/ 3120528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a:noFill/>
        </p:spPr>
      </p:pic>
    </p:spTree>
    <p:extLst>
      <p:ext uri="{BB962C8B-B14F-4D97-AF65-F5344CB8AC3E}">
        <p14:creationId xmlns:p14="http://schemas.microsoft.com/office/powerpoint/2010/main" val="252222092"/>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8741CC-7BF8-43F9-BFE6-FBD77ED6E100}"/>
              </a:ext>
            </a:extLst>
          </p:cNvPr>
          <p:cNvSpPr>
            <a:spLocks noGrp="1"/>
          </p:cNvSpPr>
          <p:nvPr>
            <p:ph type="title"/>
          </p:nvPr>
        </p:nvSpPr>
        <p:spPr>
          <a:xfrm>
            <a:off x="6400800" y="228600"/>
            <a:ext cx="5363308" cy="6295292"/>
          </a:xfrm>
        </p:spPr>
        <p:txBody>
          <a:bodyPr vert="horz" lIns="91440" tIns="45720" rIns="91440" bIns="45720" rtlCol="0" anchor="b">
            <a:noAutofit/>
          </a:bodyPr>
          <a:lstStyle/>
          <a:p>
            <a:pPr algn="just"/>
            <a:r>
              <a:rPr lang="en-US" sz="2800" b="1" dirty="0"/>
              <a:t>Protección</a:t>
            </a:r>
            <a:br>
              <a:rPr lang="en-US" sz="2800" b="1" dirty="0"/>
            </a:br>
            <a:r>
              <a:rPr lang="en-US" sz="2800" dirty="0"/>
              <a:t>Protege contra malas intenciones, mal de ojo, y mala suerte. Se puede sembrar ruda alrededor de su casa  y cuidarla  viva y sana.</a:t>
            </a:r>
            <a:br>
              <a:rPr lang="en-US" sz="2800" dirty="0"/>
            </a:br>
            <a:br>
              <a:rPr lang="en-US" sz="2800" dirty="0"/>
            </a:br>
            <a:r>
              <a:rPr lang="en-US" sz="2800" dirty="0"/>
              <a:t>Usar ramilletes de ruda en su casa pero asegúrese de mantener el agua </a:t>
            </a:r>
            <a:r>
              <a:rPr lang="en-US" sz="2800" dirty="0" err="1"/>
              <a:t>limpia</a:t>
            </a:r>
            <a:r>
              <a:rPr lang="en-US" sz="2800" dirty="0"/>
              <a:t>.</a:t>
            </a:r>
            <a:br>
              <a:rPr lang="en-US" sz="2800" dirty="0"/>
            </a:br>
            <a:br>
              <a:rPr lang="en-US" sz="2800" dirty="0"/>
            </a:br>
            <a:r>
              <a:rPr lang="en-US" sz="2800" dirty="0"/>
              <a:t>Hacer </a:t>
            </a:r>
            <a:r>
              <a:rPr lang="en-US" sz="2800" dirty="0" err="1"/>
              <a:t>infusiones</a:t>
            </a:r>
            <a:r>
              <a:rPr lang="en-US" sz="2800" dirty="0"/>
              <a:t> y utilizar esta agua para limpiar los pisos.</a:t>
            </a:r>
          </a:p>
        </p:txBody>
      </p:sp>
      <p:sp>
        <p:nvSpPr>
          <p:cNvPr id="9" name="Freeform: Shape 8">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Marcador de contenido 3" descr="Resultado de imagen para RUDA">
            <a:extLst>
              <a:ext uri="{FF2B5EF4-FFF2-40B4-BE49-F238E27FC236}">
                <a16:creationId xmlns:a16="http://schemas.microsoft.com/office/drawing/2014/main" id="{09C2F7C0-8BF7-4632-BD4C-F583DB94A4BD}"/>
              </a:ext>
            </a:extLst>
          </p:cNvPr>
          <p:cNvPicPr>
            <a:picLocks noGrp="1"/>
          </p:cNvPicPr>
          <p:nvPr>
            <p:ph idx="1"/>
          </p:nvPr>
        </p:nvPicPr>
        <p:blipFill rotWithShape="1">
          <a:blip r:embed="rId2">
            <a:extLst>
              <a:ext uri="{28A0092B-C50C-407E-A947-70E740481C1C}">
                <a14:useLocalDpi xmlns:a14="http://schemas.microsoft.com/office/drawing/2010/main" val="0"/>
              </a:ext>
            </a:extLst>
          </a:blip>
          <a:srcRect l="3947" r="8212"/>
          <a:stretch/>
        </p:blipFill>
        <p:spPr bwMode="auto">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p:spPr>
      </p:pic>
    </p:spTree>
    <p:extLst>
      <p:ext uri="{BB962C8B-B14F-4D97-AF65-F5344CB8AC3E}">
        <p14:creationId xmlns:p14="http://schemas.microsoft.com/office/powerpoint/2010/main" val="3646035109"/>
      </p:ext>
    </p:extLst>
  </p:cSld>
  <p:clrMapOvr>
    <a:overrideClrMapping bg1="dk1" tx1="lt1" bg2="dk2" tx2="lt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Título 8">
            <a:extLst>
              <a:ext uri="{FF2B5EF4-FFF2-40B4-BE49-F238E27FC236}">
                <a16:creationId xmlns:a16="http://schemas.microsoft.com/office/drawing/2014/main" id="{9A40256E-225C-43ED-B7A4-C12EC18C8BF0}"/>
              </a:ext>
            </a:extLst>
          </p:cNvPr>
          <p:cNvSpPr>
            <a:spLocks noGrp="1"/>
          </p:cNvSpPr>
          <p:nvPr>
            <p:ph type="ctrTitle"/>
          </p:nvPr>
        </p:nvSpPr>
        <p:spPr>
          <a:xfrm>
            <a:off x="492369" y="949569"/>
            <a:ext cx="4837277" cy="5328139"/>
          </a:xfrm>
        </p:spPr>
        <p:txBody>
          <a:bodyPr anchor="t">
            <a:normAutofit/>
          </a:bodyPr>
          <a:lstStyle/>
          <a:p>
            <a:pPr algn="l"/>
            <a:r>
              <a:rPr lang="es-CO" sz="2800" dirty="0"/>
              <a:t>Se usa en rituales de manifestación y atracción.</a:t>
            </a:r>
            <a:br>
              <a:rPr lang="es-CO" dirty="0"/>
            </a:br>
            <a:br>
              <a:rPr lang="es-CO" sz="2000" dirty="0"/>
            </a:br>
            <a:br>
              <a:rPr lang="es-CO" sz="2000" dirty="0"/>
            </a:br>
            <a:r>
              <a:rPr lang="es-CO" sz="2800" dirty="0"/>
              <a:t>Colocar tallitos, hojas y flores de ruda en una bolista de seda roja y usarla como talismán de la confianza en que todo lo que emprenda tendrá un proceso exitoso.</a:t>
            </a:r>
            <a:br>
              <a:rPr lang="es-CO" sz="2800" dirty="0"/>
            </a:br>
            <a:r>
              <a:rPr lang="es-CO" sz="2800" dirty="0"/>
              <a:t> </a:t>
            </a:r>
          </a:p>
        </p:txBody>
      </p:sp>
      <p:sp>
        <p:nvSpPr>
          <p:cNvPr id="10" name="Subtítulo 9">
            <a:extLst>
              <a:ext uri="{FF2B5EF4-FFF2-40B4-BE49-F238E27FC236}">
                <a16:creationId xmlns:a16="http://schemas.microsoft.com/office/drawing/2014/main" id="{3401E2DB-0A8E-4313-AA41-4AABD3A23CEB}"/>
              </a:ext>
            </a:extLst>
          </p:cNvPr>
          <p:cNvSpPr>
            <a:spLocks noGrp="1"/>
          </p:cNvSpPr>
          <p:nvPr>
            <p:ph type="subTitle" idx="1"/>
          </p:nvPr>
        </p:nvSpPr>
        <p:spPr>
          <a:xfrm>
            <a:off x="804673" y="140678"/>
            <a:ext cx="4524973" cy="562708"/>
          </a:xfrm>
        </p:spPr>
        <p:txBody>
          <a:bodyPr anchor="b">
            <a:normAutofit/>
          </a:bodyPr>
          <a:lstStyle/>
          <a:p>
            <a:r>
              <a:rPr lang="es-CO" sz="2800" dirty="0"/>
              <a:t>Atracción</a:t>
            </a:r>
          </a:p>
        </p:txBody>
      </p:sp>
      <p:sp>
        <p:nvSpPr>
          <p:cNvPr id="17" name="Freeform: Shape 14">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agen 3" descr="Resultado de imagen para RUDA">
            <a:extLst>
              <a:ext uri="{FF2B5EF4-FFF2-40B4-BE49-F238E27FC236}">
                <a16:creationId xmlns:a16="http://schemas.microsoft.com/office/drawing/2014/main" id="{0453D13C-2917-4726-B245-7982277ACE92}"/>
              </a:ext>
            </a:extLst>
          </p:cNvPr>
          <p:cNvPicPr/>
          <p:nvPr/>
        </p:nvPicPr>
        <p:blipFill rotWithShape="1">
          <a:blip r:embed="rId2">
            <a:extLst>
              <a:ext uri="{28A0092B-C50C-407E-A947-70E740481C1C}">
                <a14:useLocalDpi xmlns:a14="http://schemas.microsoft.com/office/drawing/2010/main" val="0"/>
              </a:ext>
            </a:extLst>
          </a:blip>
          <a:srcRect l="12706" r="13985"/>
          <a:stretch/>
        </p:blipFill>
        <p:spPr bwMode="auto">
          <a:xfrm>
            <a:off x="6021086" y="544777"/>
            <a:ext cx="6170914" cy="6313225"/>
          </a:xfrm>
          <a:custGeom>
            <a:avLst/>
            <a:gdLst>
              <a:gd name="connsiteX0" fmla="*/ 3397813 w 6170914"/>
              <a:gd name="connsiteY0" fmla="*/ 0 h 6313225"/>
              <a:gd name="connsiteX1" fmla="*/ 6019731 w 6170914"/>
              <a:gd name="connsiteY1" fmla="*/ 1236489 h 6313225"/>
              <a:gd name="connsiteX2" fmla="*/ 6170914 w 6170914"/>
              <a:gd name="connsiteY2" fmla="*/ 1438663 h 6313225"/>
              <a:gd name="connsiteX3" fmla="*/ 6170914 w 6170914"/>
              <a:gd name="connsiteY3" fmla="*/ 5356963 h 6313225"/>
              <a:gd name="connsiteX4" fmla="*/ 6019731 w 6170914"/>
              <a:gd name="connsiteY4" fmla="*/ 5559138 h 6313225"/>
              <a:gd name="connsiteX5" fmla="*/ 5194591 w 6170914"/>
              <a:gd name="connsiteY5" fmla="*/ 6282226 h 6313225"/>
              <a:gd name="connsiteX6" fmla="*/ 5141791 w 6170914"/>
              <a:gd name="connsiteY6" fmla="*/ 6313225 h 6313225"/>
              <a:gd name="connsiteX7" fmla="*/ 1659199 w 6170914"/>
              <a:gd name="connsiteY7" fmla="*/ 6313225 h 6313225"/>
              <a:gd name="connsiteX8" fmla="*/ 1498064 w 6170914"/>
              <a:gd name="connsiteY8" fmla="*/ 6215333 h 6313225"/>
              <a:gd name="connsiteX9" fmla="*/ 0 w 6170914"/>
              <a:gd name="connsiteY9" fmla="*/ 3397813 h 6313225"/>
              <a:gd name="connsiteX10" fmla="*/ 3397813 w 6170914"/>
              <a:gd name="connsiteY10" fmla="*/ 0 h 631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a:noFill/>
        </p:spPr>
      </p:pic>
    </p:spTree>
    <p:extLst>
      <p:ext uri="{BB962C8B-B14F-4D97-AF65-F5344CB8AC3E}">
        <p14:creationId xmlns:p14="http://schemas.microsoft.com/office/powerpoint/2010/main" val="3871607789"/>
      </p:ext>
    </p:extLst>
  </p:cSld>
  <p:clrMapOvr>
    <a:overrideClrMapping bg1="dk1" tx1="lt1" bg2="dk2" tx2="lt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88C81A-615A-454D-A086-126CF1BEFF8E}"/>
              </a:ext>
            </a:extLst>
          </p:cNvPr>
          <p:cNvSpPr>
            <a:spLocks noGrp="1"/>
          </p:cNvSpPr>
          <p:nvPr>
            <p:ph type="title"/>
          </p:nvPr>
        </p:nvSpPr>
        <p:spPr>
          <a:xfrm>
            <a:off x="804673" y="381001"/>
            <a:ext cx="4524973" cy="5016192"/>
          </a:xfrm>
        </p:spPr>
        <p:txBody>
          <a:bodyPr vert="horz" lIns="91440" tIns="45720" rIns="91440" bIns="45720" rtlCol="0" anchor="t">
            <a:normAutofit/>
          </a:bodyPr>
          <a:lstStyle/>
          <a:p>
            <a:r>
              <a:rPr lang="es-CO" sz="2800" b="1" dirty="0"/>
              <a:t>Fortuna</a:t>
            </a:r>
            <a:br>
              <a:rPr lang="es-CO" sz="2800" b="1" dirty="0"/>
            </a:br>
            <a:br>
              <a:rPr lang="es-CO" sz="2800" b="1" dirty="0"/>
            </a:br>
            <a:r>
              <a:rPr lang="es-CO" sz="2800" dirty="0"/>
              <a:t>Para aumentar el flujo de dinero, tome las hojas y flores de la planta de ruda y envuélvalos en papel mantequilla.</a:t>
            </a:r>
            <a:br>
              <a:rPr lang="es-CO" sz="2800" dirty="0"/>
            </a:br>
            <a:r>
              <a:rPr lang="es-CO" sz="2800" dirty="0"/>
              <a:t>Guarde este paquete en su billetera y/o en la caja registradora de su negocio.</a:t>
            </a:r>
            <a:br>
              <a:rPr lang="es-CO" sz="2800" dirty="0"/>
            </a:br>
            <a:br>
              <a:rPr lang="es-CO" sz="2800" dirty="0"/>
            </a:br>
            <a:endParaRPr lang="en-US" sz="2800" dirty="0"/>
          </a:p>
        </p:txBody>
      </p:sp>
      <p:sp>
        <p:nvSpPr>
          <p:cNvPr id="9" name="Freeform: Shape 8">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Marcador de contenido 3" descr="Resultado de imagen para RUDA">
            <a:extLst>
              <a:ext uri="{FF2B5EF4-FFF2-40B4-BE49-F238E27FC236}">
                <a16:creationId xmlns:a16="http://schemas.microsoft.com/office/drawing/2014/main" id="{5C7118EB-63F1-409C-AA17-2E60FD0DAB53}"/>
              </a:ext>
            </a:extLst>
          </p:cNvPr>
          <p:cNvPicPr>
            <a:picLocks noGrp="1"/>
          </p:cNvPicPr>
          <p:nvPr>
            <p:ph idx="1"/>
          </p:nvPr>
        </p:nvPicPr>
        <p:blipFill rotWithShape="1">
          <a:blip r:embed="rId2">
            <a:extLst>
              <a:ext uri="{28A0092B-C50C-407E-A947-70E740481C1C}">
                <a14:useLocalDpi xmlns:a14="http://schemas.microsoft.com/office/drawing/2010/main" val="0"/>
              </a:ext>
            </a:extLst>
          </a:blip>
          <a:srcRect r="2254"/>
          <a:stretch/>
        </p:blipFill>
        <p:spPr bwMode="auto">
          <a:xfrm>
            <a:off x="6021086" y="544777"/>
            <a:ext cx="6170914" cy="6313225"/>
          </a:xfrm>
          <a:custGeom>
            <a:avLst/>
            <a:gdLst>
              <a:gd name="connsiteX0" fmla="*/ 3397813 w 6170914"/>
              <a:gd name="connsiteY0" fmla="*/ 0 h 6313225"/>
              <a:gd name="connsiteX1" fmla="*/ 6019731 w 6170914"/>
              <a:gd name="connsiteY1" fmla="*/ 1236489 h 6313225"/>
              <a:gd name="connsiteX2" fmla="*/ 6170914 w 6170914"/>
              <a:gd name="connsiteY2" fmla="*/ 1438663 h 6313225"/>
              <a:gd name="connsiteX3" fmla="*/ 6170914 w 6170914"/>
              <a:gd name="connsiteY3" fmla="*/ 5356963 h 6313225"/>
              <a:gd name="connsiteX4" fmla="*/ 6019731 w 6170914"/>
              <a:gd name="connsiteY4" fmla="*/ 5559138 h 6313225"/>
              <a:gd name="connsiteX5" fmla="*/ 5194591 w 6170914"/>
              <a:gd name="connsiteY5" fmla="*/ 6282226 h 6313225"/>
              <a:gd name="connsiteX6" fmla="*/ 5141791 w 6170914"/>
              <a:gd name="connsiteY6" fmla="*/ 6313225 h 6313225"/>
              <a:gd name="connsiteX7" fmla="*/ 1659199 w 6170914"/>
              <a:gd name="connsiteY7" fmla="*/ 6313225 h 6313225"/>
              <a:gd name="connsiteX8" fmla="*/ 1498064 w 6170914"/>
              <a:gd name="connsiteY8" fmla="*/ 6215333 h 6313225"/>
              <a:gd name="connsiteX9" fmla="*/ 0 w 6170914"/>
              <a:gd name="connsiteY9" fmla="*/ 3397813 h 6313225"/>
              <a:gd name="connsiteX10" fmla="*/ 3397813 w 6170914"/>
              <a:gd name="connsiteY10" fmla="*/ 0 h 631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a:noFill/>
        </p:spPr>
      </p:pic>
    </p:spTree>
    <p:extLst>
      <p:ext uri="{BB962C8B-B14F-4D97-AF65-F5344CB8AC3E}">
        <p14:creationId xmlns:p14="http://schemas.microsoft.com/office/powerpoint/2010/main" val="3271623553"/>
      </p:ext>
    </p:extLst>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Marcador de contenido 3" descr="Resultado de imagen para RUDA">
            <a:extLst>
              <a:ext uri="{FF2B5EF4-FFF2-40B4-BE49-F238E27FC236}">
                <a16:creationId xmlns:a16="http://schemas.microsoft.com/office/drawing/2014/main" id="{6270F72E-A3A6-41ED-BC7A-7494A4A9DD87}"/>
              </a:ext>
            </a:extLst>
          </p:cNvPr>
          <p:cNvPicPr>
            <a:picLocks/>
          </p:cNvPicPr>
          <p:nvPr/>
        </p:nvPicPr>
        <p:blipFill rotWithShape="1">
          <a:blip r:embed="rId2">
            <a:extLst>
              <a:ext uri="{28A0092B-C50C-407E-A947-70E740481C1C}">
                <a14:useLocalDpi xmlns:a14="http://schemas.microsoft.com/office/drawing/2010/main" val="0"/>
              </a:ext>
            </a:extLst>
          </a:blip>
          <a:srcRect t="2967" b="11806"/>
          <a:stretch/>
        </p:blipFill>
        <p:spPr bwMode="auto">
          <a:xfrm>
            <a:off x="0" y="0"/>
            <a:ext cx="12192000" cy="6857990"/>
          </a:xfrm>
          <a:prstGeom prst="rect">
            <a:avLst/>
          </a:prstGeom>
          <a:noFill/>
        </p:spPr>
      </p:pic>
      <p:sp>
        <p:nvSpPr>
          <p:cNvPr id="1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92DC300A-48F9-41DB-B3B6-CAD6F3C26FCB}"/>
              </a:ext>
            </a:extLst>
          </p:cNvPr>
          <p:cNvSpPr>
            <a:spLocks noGrp="1"/>
          </p:cNvSpPr>
          <p:nvPr>
            <p:ph type="title"/>
          </p:nvPr>
        </p:nvSpPr>
        <p:spPr>
          <a:xfrm>
            <a:off x="709448" y="2786742"/>
            <a:ext cx="4204137" cy="469961"/>
          </a:xfrm>
        </p:spPr>
        <p:txBody>
          <a:bodyPr>
            <a:normAutofit fontScale="90000"/>
          </a:bodyPr>
          <a:lstStyle/>
          <a:p>
            <a:pPr algn="ctr"/>
            <a:r>
              <a:rPr lang="es-ES" sz="3600" dirty="0"/>
              <a:t>RUDA</a:t>
            </a:r>
            <a:br>
              <a:rPr lang="es-ES" sz="3600" dirty="0"/>
            </a:br>
            <a:endParaRPr lang="es-CO" sz="3600" dirty="0"/>
          </a:p>
        </p:txBody>
      </p:sp>
      <p:cxnSp>
        <p:nvCxnSpPr>
          <p:cNvPr id="14"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D5DB7CC3-CFC7-4E9E-BBD7-2EE1641FD782}"/>
              </a:ext>
            </a:extLst>
          </p:cNvPr>
          <p:cNvSpPr>
            <a:spLocks noGrp="1"/>
          </p:cNvSpPr>
          <p:nvPr>
            <p:ph idx="1"/>
          </p:nvPr>
        </p:nvSpPr>
        <p:spPr>
          <a:xfrm>
            <a:off x="283029" y="3520860"/>
            <a:ext cx="5214257" cy="2950273"/>
          </a:xfrm>
        </p:spPr>
        <p:txBody>
          <a:bodyPr anchor="ctr">
            <a:normAutofit lnSpcReduction="10000"/>
          </a:bodyPr>
          <a:lstStyle/>
          <a:p>
            <a:pPr marL="0" indent="0">
              <a:buNone/>
            </a:pPr>
            <a:r>
              <a:rPr lang="es-CO" sz="1900" dirty="0">
                <a:latin typeface="+mj-lt"/>
              </a:rPr>
              <a:t>Oler Ruda fresca despeja la mente.</a:t>
            </a:r>
          </a:p>
          <a:p>
            <a:pPr marL="0" indent="0">
              <a:buNone/>
            </a:pPr>
            <a:r>
              <a:rPr lang="es-CO" sz="1900" dirty="0">
                <a:latin typeface="+mj-lt"/>
              </a:rPr>
              <a:t>Añadida al baño rompe todos los hechizos y maldiciones. También se añade a los inciensos a las mezclas para exorcismos. </a:t>
            </a:r>
          </a:p>
          <a:p>
            <a:pPr marL="0" indent="0">
              <a:buNone/>
            </a:pPr>
            <a:r>
              <a:rPr lang="es-CO" sz="1900" dirty="0">
                <a:latin typeface="+mj-lt"/>
              </a:rPr>
              <a:t>Es protector cuando se pone en la puerta o si se pone en saquitos.</a:t>
            </a:r>
          </a:p>
          <a:p>
            <a:pPr marL="0" indent="0">
              <a:buNone/>
            </a:pPr>
            <a:r>
              <a:rPr lang="es-CO" sz="1900" dirty="0">
                <a:latin typeface="+mj-lt"/>
              </a:rPr>
              <a:t>Se emplea una rama de Ruda fresca para salpicar agua de sal por toda la casa; así se limpia de energía negativa. Las hojas mezcladas con sal natural resulta eficaz contra los hechizos.</a:t>
            </a:r>
            <a:endParaRPr lang="en-US" sz="1800" dirty="0"/>
          </a:p>
        </p:txBody>
      </p:sp>
    </p:spTree>
    <p:extLst>
      <p:ext uri="{BB962C8B-B14F-4D97-AF65-F5344CB8AC3E}">
        <p14:creationId xmlns:p14="http://schemas.microsoft.com/office/powerpoint/2010/main" val="35029673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7A0D58-E3BD-44CE-8D8D-48478FFE79E3}"/>
              </a:ext>
            </a:extLst>
          </p:cNvPr>
          <p:cNvSpPr>
            <a:spLocks noGrp="1"/>
          </p:cNvSpPr>
          <p:nvPr>
            <p:ph type="title"/>
          </p:nvPr>
        </p:nvSpPr>
        <p:spPr>
          <a:xfrm>
            <a:off x="6746628" y="745588"/>
            <a:ext cx="4645250" cy="5542669"/>
          </a:xfrm>
        </p:spPr>
        <p:txBody>
          <a:bodyPr vert="horz" lIns="91440" tIns="45720" rIns="91440" bIns="45720" rtlCol="0" anchor="b">
            <a:noAutofit/>
          </a:bodyPr>
          <a:lstStyle/>
          <a:p>
            <a:r>
              <a:rPr lang="en-US" sz="2400" dirty="0"/>
              <a:t>AJENJO</a:t>
            </a:r>
            <a:br>
              <a:rPr lang="en-US" sz="2400" dirty="0"/>
            </a:br>
            <a:br>
              <a:rPr lang="en-US" sz="2400" dirty="0"/>
            </a:br>
            <a:r>
              <a:rPr lang="es-CO" sz="2400" dirty="0"/>
              <a:t>Poderes psíquicos, protección, amor e invocación de espíritus.</a:t>
            </a:r>
            <a:br>
              <a:rPr lang="es-CO" sz="2400" dirty="0"/>
            </a:br>
            <a:br>
              <a:rPr lang="es-CO" sz="2400" dirty="0"/>
            </a:br>
            <a:r>
              <a:rPr lang="es-CO" sz="2400" dirty="0"/>
              <a:t>El Ajenjo se quema en forma de incienso para aumentar los poderes psíquicos.</a:t>
            </a:r>
            <a:br>
              <a:rPr lang="es-CO" sz="2400" dirty="0"/>
            </a:br>
            <a:br>
              <a:rPr lang="es-CO" sz="2400" dirty="0"/>
            </a:br>
            <a:r>
              <a:rPr lang="es-CO" sz="2400" dirty="0"/>
              <a:t>Ponerlo bajo la cama podrá atraer a la persona amada.</a:t>
            </a:r>
            <a:br>
              <a:rPr lang="es-CO" sz="2400" dirty="0"/>
            </a:br>
            <a:br>
              <a:rPr lang="es-CO" sz="2400" dirty="0"/>
            </a:br>
            <a:r>
              <a:rPr lang="es-CO" sz="2400" dirty="0"/>
              <a:t>También se quema para invocar espíritus mezclándolo con Sándalo tendrá un mejor efecto en cuanto a este propósito. </a:t>
            </a:r>
            <a:endParaRPr lang="en-US" sz="2400" dirty="0"/>
          </a:p>
        </p:txBody>
      </p:sp>
      <p:sp>
        <p:nvSpPr>
          <p:cNvPr id="14" name="Freeform: Shape 8">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Marcador de contenido 3" descr="C:\Users\Martin\AppData\Local\Microsoft\Windows\INetCache\Content.MSO\9001840E.tmp">
            <a:extLst>
              <a:ext uri="{FF2B5EF4-FFF2-40B4-BE49-F238E27FC236}">
                <a16:creationId xmlns:a16="http://schemas.microsoft.com/office/drawing/2014/main" id="{AC135802-BB10-4281-BD71-8CA1EB567643}"/>
              </a:ext>
            </a:extLst>
          </p:cNvPr>
          <p:cNvPicPr>
            <a:picLocks noGrp="1"/>
          </p:cNvPicPr>
          <p:nvPr>
            <p:ph idx="1"/>
          </p:nvPr>
        </p:nvPicPr>
        <p:blipFill rotWithShape="1">
          <a:blip r:embed="rId2">
            <a:extLst>
              <a:ext uri="{28A0092B-C50C-407E-A947-70E740481C1C}">
                <a14:useLocalDpi xmlns:a14="http://schemas.microsoft.com/office/drawing/2010/main" val="0"/>
              </a:ext>
            </a:extLst>
          </a:blip>
          <a:srcRect t="14729" r="-1" b="-1"/>
          <a:stretch/>
        </p:blipFill>
        <p:spPr bwMode="auto">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p:spPr>
      </p:pic>
    </p:spTree>
    <p:extLst>
      <p:ext uri="{BB962C8B-B14F-4D97-AF65-F5344CB8AC3E}">
        <p14:creationId xmlns:p14="http://schemas.microsoft.com/office/powerpoint/2010/main" val="1198479268"/>
      </p:ext>
    </p:extLst>
  </p:cSld>
  <p:clrMapOvr>
    <a:overrideClrMapping bg1="dk1" tx1="lt1" bg2="dk2" tx2="lt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9D6EEA4-51EF-4796-BE5B-F3EB11F23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Marcador de contenido 3" descr="Resultado de imagen para AJENJO">
            <a:extLst>
              <a:ext uri="{FF2B5EF4-FFF2-40B4-BE49-F238E27FC236}">
                <a16:creationId xmlns:a16="http://schemas.microsoft.com/office/drawing/2014/main" id="{80288A86-CE4E-48CA-94BF-E3378A4D46C5}"/>
              </a:ext>
            </a:extLst>
          </p:cNvPr>
          <p:cNvPicPr>
            <a:picLocks/>
          </p:cNvPicPr>
          <p:nvPr/>
        </p:nvPicPr>
        <p:blipFill rotWithShape="1">
          <a:blip r:embed="rId2">
            <a:alphaModFix amt="25000"/>
            <a:extLst>
              <a:ext uri="{28A0092B-C50C-407E-A947-70E740481C1C}">
                <a14:useLocalDpi xmlns:a14="http://schemas.microsoft.com/office/drawing/2010/main" val="0"/>
              </a:ext>
            </a:extLst>
          </a:blip>
          <a:srcRect t="573" b="5677"/>
          <a:stretch/>
        </p:blipFill>
        <p:spPr bwMode="auto">
          <a:xfrm>
            <a:off x="20" y="-1"/>
            <a:ext cx="12191980" cy="6858001"/>
          </a:xfrm>
          <a:prstGeom prst="rect">
            <a:avLst/>
          </a:prstGeom>
          <a:noFill/>
        </p:spPr>
      </p:pic>
      <p:sp>
        <p:nvSpPr>
          <p:cNvPr id="2" name="Título 1">
            <a:extLst>
              <a:ext uri="{FF2B5EF4-FFF2-40B4-BE49-F238E27FC236}">
                <a16:creationId xmlns:a16="http://schemas.microsoft.com/office/drawing/2014/main" id="{72238F5A-B0F3-4DB2-A9B9-15505BAFBA36}"/>
              </a:ext>
            </a:extLst>
          </p:cNvPr>
          <p:cNvSpPr>
            <a:spLocks noGrp="1"/>
          </p:cNvSpPr>
          <p:nvPr>
            <p:ph type="title"/>
          </p:nvPr>
        </p:nvSpPr>
        <p:spPr>
          <a:xfrm>
            <a:off x="838200" y="98475"/>
            <a:ext cx="6696445" cy="1351502"/>
          </a:xfrm>
        </p:spPr>
        <p:txBody>
          <a:bodyPr>
            <a:normAutofit/>
          </a:bodyPr>
          <a:lstStyle/>
          <a:p>
            <a:r>
              <a:rPr lang="es-ES" sz="4000" dirty="0">
                <a:solidFill>
                  <a:srgbClr val="FFFFFF"/>
                </a:solidFill>
              </a:rPr>
              <a:t>AJENJO.</a:t>
            </a:r>
            <a:r>
              <a:rPr lang="es-CO" sz="4000" b="1" i="1" dirty="0"/>
              <a:t> Planta de las Brujas</a:t>
            </a:r>
            <a:endParaRPr lang="es-CO" sz="4000" dirty="0">
              <a:solidFill>
                <a:srgbClr val="FFFFFF"/>
              </a:solidFill>
            </a:endParaRPr>
          </a:p>
        </p:txBody>
      </p:sp>
      <p:sp>
        <p:nvSpPr>
          <p:cNvPr id="9" name="Content Placeholder 8">
            <a:extLst>
              <a:ext uri="{FF2B5EF4-FFF2-40B4-BE49-F238E27FC236}">
                <a16:creationId xmlns:a16="http://schemas.microsoft.com/office/drawing/2014/main" id="{A1F70309-477F-490C-8C25-38FBA39243EA}"/>
              </a:ext>
            </a:extLst>
          </p:cNvPr>
          <p:cNvSpPr>
            <a:spLocks noGrp="1"/>
          </p:cNvSpPr>
          <p:nvPr>
            <p:ph idx="1"/>
          </p:nvPr>
        </p:nvSpPr>
        <p:spPr>
          <a:xfrm>
            <a:off x="838200" y="1606731"/>
            <a:ext cx="10331548" cy="4702628"/>
          </a:xfrm>
        </p:spPr>
        <p:txBody>
          <a:bodyPr>
            <a:normAutofit fontScale="25000" lnSpcReduction="20000"/>
          </a:bodyPr>
          <a:lstStyle/>
          <a:p>
            <a:pPr marL="0" indent="0">
              <a:buNone/>
            </a:pPr>
            <a:r>
              <a:rPr lang="es-CO" sz="9600" dirty="0">
                <a:latin typeface="+mj-lt"/>
              </a:rPr>
              <a:t>Usos mágicos:</a:t>
            </a:r>
          </a:p>
          <a:p>
            <a:pPr marL="0" indent="0">
              <a:buNone/>
            </a:pPr>
            <a:endParaRPr lang="es-CO" sz="9600" dirty="0">
              <a:latin typeface="+mj-lt"/>
            </a:endParaRPr>
          </a:p>
          <a:p>
            <a:r>
              <a:rPr lang="es-CO" sz="9600" dirty="0">
                <a:latin typeface="+mj-lt"/>
              </a:rPr>
              <a:t>Su aroma como incienso puede facilitar la concentración, los sueños proféticos y la actividad psíquica. </a:t>
            </a:r>
          </a:p>
          <a:p>
            <a:r>
              <a:rPr lang="es-CO" sz="9600" dirty="0">
                <a:latin typeface="+mj-lt"/>
              </a:rPr>
              <a:t>Limpieza de lugares y personas.</a:t>
            </a:r>
            <a:r>
              <a:rPr lang="es-CO" sz="9600" dirty="0"/>
              <a:t> Liberar y depurar la energías negativas.</a:t>
            </a:r>
            <a:endParaRPr lang="es-CO" sz="9600" dirty="0">
              <a:latin typeface="+mj-lt"/>
            </a:endParaRPr>
          </a:p>
          <a:p>
            <a:r>
              <a:rPr lang="es-CO" sz="9600" dirty="0">
                <a:latin typeface="+mj-lt"/>
              </a:rPr>
              <a:t>Protección de hechizos.</a:t>
            </a:r>
          </a:p>
          <a:p>
            <a:r>
              <a:rPr lang="es-CO" sz="9600" dirty="0">
                <a:latin typeface="+mj-lt"/>
              </a:rPr>
              <a:t>Depura son el hastío de vivir, el estrés, la amargura y la culpa. </a:t>
            </a:r>
          </a:p>
          <a:p>
            <a:r>
              <a:rPr lang="es-CO" sz="9600" dirty="0">
                <a:latin typeface="+mj-lt"/>
              </a:rPr>
              <a:t>Atrae el amor: Si lo colocamos debajo de la cama en un ramito y le atamos el nombre del ser amado con un lazo, entonces estaremos atrayendo a esa persona a nuestra vida. Podríamos elegir escribir simplemente la palabra “amor” en el papel, con lo cual estaríamos atrayendo al verdadero amor, sea cual sea su nombre.</a:t>
            </a:r>
          </a:p>
          <a:p>
            <a:r>
              <a:rPr lang="es-CO" sz="9600" dirty="0">
                <a:latin typeface="+mj-lt"/>
              </a:rPr>
              <a:t>Nos conecta con el alma de los seres queridos que ya han partido de la Tierra.</a:t>
            </a:r>
          </a:p>
          <a:p>
            <a:pPr marL="0" indent="0">
              <a:buNone/>
            </a:pPr>
            <a:endParaRPr lang="es-CO" sz="9600" dirty="0"/>
          </a:p>
          <a:p>
            <a:pPr marL="0" indent="0">
              <a:buNone/>
            </a:pPr>
            <a:br>
              <a:rPr lang="es-CO" sz="8000" dirty="0"/>
            </a:br>
            <a:br>
              <a:rPr lang="es-CO" sz="2000" dirty="0"/>
            </a:br>
            <a:br>
              <a:rPr lang="es-CO" sz="2000" dirty="0"/>
            </a:br>
            <a:endParaRPr lang="en-US" sz="2000" dirty="0">
              <a:solidFill>
                <a:srgbClr val="FFFFFF"/>
              </a:solidFill>
            </a:endParaRPr>
          </a:p>
        </p:txBody>
      </p:sp>
    </p:spTree>
    <p:extLst>
      <p:ext uri="{BB962C8B-B14F-4D97-AF65-F5344CB8AC3E}">
        <p14:creationId xmlns:p14="http://schemas.microsoft.com/office/powerpoint/2010/main" val="2698173841"/>
      </p:ext>
    </p:extLst>
  </p:cSld>
  <p:clrMapOvr>
    <a:overrideClrMapping bg1="dk1" tx1="lt1" bg2="dk2" tx2="lt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Marcador de contenido 3" descr="Resultado de imagen para AJO MACHO">
            <a:extLst>
              <a:ext uri="{FF2B5EF4-FFF2-40B4-BE49-F238E27FC236}">
                <a16:creationId xmlns:a16="http://schemas.microsoft.com/office/drawing/2014/main" id="{FB872C81-BD6B-4F68-9BAC-481DC9FAF3FE}"/>
              </a:ext>
            </a:extLst>
          </p:cNvPr>
          <p:cNvPicPr>
            <a:picLocks noGrp="1"/>
          </p:cNvPicPr>
          <p:nvPr>
            <p:ph idx="1"/>
          </p:nvPr>
        </p:nvPicPr>
        <p:blipFill rotWithShape="1">
          <a:blip r:embed="rId2">
            <a:extLst>
              <a:ext uri="{28A0092B-C50C-407E-A947-70E740481C1C}">
                <a14:useLocalDpi xmlns:a14="http://schemas.microsoft.com/office/drawing/2010/main" val="0"/>
              </a:ext>
            </a:extLst>
          </a:blip>
          <a:srcRect l="2751" r="7915" b="-1"/>
          <a:stretch/>
        </p:blipFill>
        <p:spPr bwMode="auto">
          <a:xfrm>
            <a:off x="0" y="-79640"/>
            <a:ext cx="12191980" cy="6857990"/>
          </a:xfrm>
          <a:prstGeom prst="rect">
            <a:avLst/>
          </a:prstGeom>
          <a:noFill/>
        </p:spPr>
      </p:pic>
      <p:sp>
        <p:nvSpPr>
          <p:cNvPr id="2" name="Título 1">
            <a:extLst>
              <a:ext uri="{FF2B5EF4-FFF2-40B4-BE49-F238E27FC236}">
                <a16:creationId xmlns:a16="http://schemas.microsoft.com/office/drawing/2014/main" id="{61579FAB-728C-4746-BD9E-2EB5D0126945}"/>
              </a:ext>
            </a:extLst>
          </p:cNvPr>
          <p:cNvSpPr>
            <a:spLocks noGrp="1"/>
          </p:cNvSpPr>
          <p:nvPr>
            <p:ph type="title"/>
          </p:nvPr>
        </p:nvSpPr>
        <p:spPr>
          <a:xfrm>
            <a:off x="640080" y="640080"/>
            <a:ext cx="2752354" cy="2709275"/>
          </a:xfrm>
          <a:prstGeom prst="ellipse">
            <a:avLst/>
          </a:prstGeom>
          <a:solidFill>
            <a:srgbClr val="FFFFFF"/>
          </a:solidFill>
          <a:ln w="174625" cmpd="thinThick">
            <a:solidFill>
              <a:srgbClr val="FFFFFF"/>
            </a:solidFill>
          </a:ln>
        </p:spPr>
        <p:txBody>
          <a:bodyPr vert="horz" lIns="91440" tIns="45720" rIns="91440" bIns="45720" rtlCol="0" anchor="ctr">
            <a:normAutofit/>
          </a:bodyPr>
          <a:lstStyle/>
          <a:p>
            <a:pPr algn="ctr"/>
            <a:r>
              <a:rPr lang="en-US" sz="2800" dirty="0">
                <a:solidFill>
                  <a:srgbClr val="262626"/>
                </a:solidFill>
              </a:rPr>
              <a:t>AJO MACHO</a:t>
            </a:r>
          </a:p>
        </p:txBody>
      </p:sp>
    </p:spTree>
    <p:extLst>
      <p:ext uri="{BB962C8B-B14F-4D97-AF65-F5344CB8AC3E}">
        <p14:creationId xmlns:p14="http://schemas.microsoft.com/office/powerpoint/2010/main" val="6696494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Marcador de contenido 3" descr="Resultado de imagen para AJO MACHO">
            <a:extLst>
              <a:ext uri="{FF2B5EF4-FFF2-40B4-BE49-F238E27FC236}">
                <a16:creationId xmlns:a16="http://schemas.microsoft.com/office/drawing/2014/main" id="{1A7CECA7-2B14-4482-8BD7-6F5E292960DD}"/>
              </a:ext>
            </a:extLst>
          </p:cNvPr>
          <p:cNvPicPr>
            <a:picLocks/>
          </p:cNvPicPr>
          <p:nvPr/>
        </p:nvPicPr>
        <p:blipFill rotWithShape="1">
          <a:blip r:embed="rId2">
            <a:extLst>
              <a:ext uri="{28A0092B-C50C-407E-A947-70E740481C1C}">
                <a14:useLocalDpi xmlns:a14="http://schemas.microsoft.com/office/drawing/2010/main" val="0"/>
              </a:ext>
            </a:extLst>
          </a:blip>
          <a:srcRect l="2751" r="7915" b="-1"/>
          <a:stretch/>
        </p:blipFill>
        <p:spPr bwMode="auto">
          <a:xfrm>
            <a:off x="-1" y="10"/>
            <a:ext cx="12192000" cy="6857990"/>
          </a:xfrm>
          <a:prstGeom prst="rect">
            <a:avLst/>
          </a:prstGeom>
          <a:noFill/>
        </p:spPr>
      </p:pic>
      <p:sp>
        <p:nvSpPr>
          <p:cNvPr id="1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7C917465-5BB5-46C4-B0C9-7DEABF2644C8}"/>
              </a:ext>
            </a:extLst>
          </p:cNvPr>
          <p:cNvSpPr>
            <a:spLocks noGrp="1"/>
          </p:cNvSpPr>
          <p:nvPr>
            <p:ph type="title"/>
          </p:nvPr>
        </p:nvSpPr>
        <p:spPr>
          <a:xfrm>
            <a:off x="709448" y="1913950"/>
            <a:ext cx="4204137" cy="842314"/>
          </a:xfrm>
        </p:spPr>
        <p:txBody>
          <a:bodyPr>
            <a:normAutofit/>
          </a:bodyPr>
          <a:lstStyle/>
          <a:p>
            <a:pPr algn="ctr"/>
            <a:r>
              <a:rPr lang="es-ES" sz="3600" dirty="0"/>
              <a:t>AJO MACHO</a:t>
            </a:r>
            <a:endParaRPr lang="es-CO" sz="3600" dirty="0"/>
          </a:p>
        </p:txBody>
      </p:sp>
      <p:cxnSp>
        <p:nvCxnSpPr>
          <p:cNvPr id="14"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268CBC3F-70B5-4084-AD56-456CFA3CD7A6}"/>
              </a:ext>
            </a:extLst>
          </p:cNvPr>
          <p:cNvSpPr>
            <a:spLocks noGrp="1"/>
          </p:cNvSpPr>
          <p:nvPr>
            <p:ph idx="1"/>
          </p:nvPr>
        </p:nvSpPr>
        <p:spPr>
          <a:xfrm>
            <a:off x="525516" y="3695953"/>
            <a:ext cx="4593021" cy="3162034"/>
          </a:xfrm>
        </p:spPr>
        <p:txBody>
          <a:bodyPr anchor="ctr">
            <a:normAutofit fontScale="85000" lnSpcReduction="20000"/>
          </a:bodyPr>
          <a:lstStyle/>
          <a:p>
            <a:pPr fontAlgn="base"/>
            <a:r>
              <a:rPr lang="es-CO" sz="2300" dirty="0"/>
              <a:t>Amuleto portador o talismán de la buena </a:t>
            </a:r>
            <a:r>
              <a:rPr lang="es-CO" sz="2300" b="1" dirty="0"/>
              <a:t>suerte</a:t>
            </a:r>
            <a:r>
              <a:rPr lang="es-CO" sz="2300" dirty="0"/>
              <a:t> y la </a:t>
            </a:r>
            <a:r>
              <a:rPr lang="es-CO" sz="2300" b="1" dirty="0"/>
              <a:t>protección</a:t>
            </a:r>
            <a:r>
              <a:rPr lang="es-CO" sz="2300" dirty="0"/>
              <a:t>.</a:t>
            </a:r>
          </a:p>
          <a:p>
            <a:pPr fontAlgn="base"/>
            <a:r>
              <a:rPr lang="es-CO" sz="2300" dirty="0"/>
              <a:t>En su origen era conocido como el obsequio que se portaba cuando se realizaba una visita a casa ajena .</a:t>
            </a:r>
          </a:p>
          <a:p>
            <a:pPr fontAlgn="base"/>
            <a:r>
              <a:rPr lang="es-CO" sz="2300" dirty="0"/>
              <a:t>Revitaliza .  </a:t>
            </a:r>
            <a:endParaRPr lang="es-CO" sz="2300" b="1" dirty="0"/>
          </a:p>
          <a:p>
            <a:pPr fontAlgn="base"/>
            <a:r>
              <a:rPr lang="es-CO" sz="2300" b="1" dirty="0"/>
              <a:t>Amuleto</a:t>
            </a:r>
            <a:r>
              <a:rPr lang="es-CO" sz="2300" dirty="0"/>
              <a:t> contra las </a:t>
            </a:r>
            <a:r>
              <a:rPr lang="es-CO" sz="2300" b="1" dirty="0"/>
              <a:t>envidias</a:t>
            </a:r>
            <a:r>
              <a:rPr lang="es-CO" sz="2300" dirty="0"/>
              <a:t> y las </a:t>
            </a:r>
            <a:r>
              <a:rPr lang="es-CO" sz="2300" b="1" dirty="0"/>
              <a:t>brujerías</a:t>
            </a:r>
            <a:r>
              <a:rPr lang="es-CO" sz="2300" dirty="0"/>
              <a:t>, para ayuda de la </a:t>
            </a:r>
            <a:r>
              <a:rPr lang="es-CO" sz="2300" b="1" dirty="0"/>
              <a:t>protección</a:t>
            </a:r>
            <a:r>
              <a:rPr lang="es-CO" sz="2300" dirty="0"/>
              <a:t>, para enfatizar el </a:t>
            </a:r>
            <a:r>
              <a:rPr lang="es-CO" sz="2300" b="1" dirty="0"/>
              <a:t>amor</a:t>
            </a:r>
            <a:r>
              <a:rPr lang="es-CO" sz="2300" dirty="0"/>
              <a:t> y la </a:t>
            </a:r>
            <a:r>
              <a:rPr lang="es-CO" sz="2300" b="1" dirty="0"/>
              <a:t>atracción</a:t>
            </a:r>
            <a:r>
              <a:rPr lang="es-CO" sz="2300" dirty="0"/>
              <a:t>.</a:t>
            </a:r>
          </a:p>
          <a:p>
            <a:pPr fontAlgn="base"/>
            <a:r>
              <a:rPr lang="es-CO" sz="2300" dirty="0"/>
              <a:t>Aumenta las </a:t>
            </a:r>
            <a:r>
              <a:rPr lang="es-CO" sz="2300" b="1" dirty="0"/>
              <a:t>ganancias</a:t>
            </a:r>
            <a:r>
              <a:rPr lang="es-CO" sz="2300" dirty="0"/>
              <a:t> en nuestra vida personal o nuestro </a:t>
            </a:r>
            <a:r>
              <a:rPr lang="es-CO" sz="2300" b="1" dirty="0"/>
              <a:t>negocio.</a:t>
            </a:r>
            <a:endParaRPr lang="es-CO" sz="2300" dirty="0"/>
          </a:p>
          <a:p>
            <a:pPr fontAlgn="base"/>
            <a:endParaRPr lang="es-CO" dirty="0"/>
          </a:p>
          <a:p>
            <a:pPr marL="0" indent="0">
              <a:buNone/>
            </a:pPr>
            <a:endParaRPr lang="en-US" sz="1800" dirty="0"/>
          </a:p>
        </p:txBody>
      </p:sp>
    </p:spTree>
    <p:extLst>
      <p:ext uri="{BB962C8B-B14F-4D97-AF65-F5344CB8AC3E}">
        <p14:creationId xmlns:p14="http://schemas.microsoft.com/office/powerpoint/2010/main" val="18467902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Marcador de contenido 3" descr="Resultado de imagen para ARTEMISA PLANTA">
            <a:extLst>
              <a:ext uri="{FF2B5EF4-FFF2-40B4-BE49-F238E27FC236}">
                <a16:creationId xmlns:a16="http://schemas.microsoft.com/office/drawing/2014/main" id="{8CB87FF6-F508-4853-B098-E83830C41603}"/>
              </a:ext>
            </a:extLst>
          </p:cNvPr>
          <p:cNvPicPr>
            <a:picLocks/>
          </p:cNvPicPr>
          <p:nvPr/>
        </p:nvPicPr>
        <p:blipFill rotWithShape="1">
          <a:blip r:embed="rId2">
            <a:extLst>
              <a:ext uri="{28A0092B-C50C-407E-A947-70E740481C1C}">
                <a14:useLocalDpi xmlns:a14="http://schemas.microsoft.com/office/drawing/2010/main" val="0"/>
              </a:ext>
            </a:extLst>
          </a:blip>
          <a:srcRect t="6639"/>
          <a:stretch/>
        </p:blipFill>
        <p:spPr bwMode="auto">
          <a:xfrm>
            <a:off x="-1" y="10"/>
            <a:ext cx="12192000" cy="6857990"/>
          </a:xfrm>
          <a:prstGeom prst="rect">
            <a:avLst/>
          </a:prstGeom>
          <a:noFill/>
        </p:spPr>
      </p:pic>
      <p:sp>
        <p:nvSpPr>
          <p:cNvPr id="1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38D5B60C-8DA2-4F70-A451-31E40C72E2CD}"/>
              </a:ext>
            </a:extLst>
          </p:cNvPr>
          <p:cNvSpPr>
            <a:spLocks noGrp="1"/>
          </p:cNvSpPr>
          <p:nvPr>
            <p:ph type="title"/>
          </p:nvPr>
        </p:nvSpPr>
        <p:spPr>
          <a:xfrm>
            <a:off x="709448" y="1913950"/>
            <a:ext cx="4204137" cy="933750"/>
          </a:xfrm>
        </p:spPr>
        <p:txBody>
          <a:bodyPr>
            <a:normAutofit/>
          </a:bodyPr>
          <a:lstStyle/>
          <a:p>
            <a:pPr algn="ctr"/>
            <a:r>
              <a:rPr lang="es-ES" sz="3600" dirty="0"/>
              <a:t>ARTEMISA</a:t>
            </a:r>
            <a:br>
              <a:rPr lang="es-ES" sz="3600" dirty="0"/>
            </a:br>
            <a:r>
              <a:rPr lang="es-CO" sz="2200" b="1" dirty="0"/>
              <a:t>La madre de todas las hierbas</a:t>
            </a:r>
            <a:endParaRPr lang="es-CO" sz="2200" dirty="0"/>
          </a:p>
        </p:txBody>
      </p:sp>
      <p:cxnSp>
        <p:nvCxnSpPr>
          <p:cNvPr id="14"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6" name="Content Placeholder 8">
            <a:extLst>
              <a:ext uri="{FF2B5EF4-FFF2-40B4-BE49-F238E27FC236}">
                <a16:creationId xmlns:a16="http://schemas.microsoft.com/office/drawing/2014/main" id="{06F6C497-E19B-4B7A-8F99-76E37B2025F6}"/>
              </a:ext>
            </a:extLst>
          </p:cNvPr>
          <p:cNvSpPr>
            <a:spLocks noGrp="1"/>
          </p:cNvSpPr>
          <p:nvPr>
            <p:ph idx="1"/>
          </p:nvPr>
        </p:nvSpPr>
        <p:spPr>
          <a:xfrm>
            <a:off x="525516" y="3417573"/>
            <a:ext cx="4593021" cy="3048539"/>
          </a:xfrm>
        </p:spPr>
        <p:txBody>
          <a:bodyPr anchor="ctr">
            <a:normAutofit fontScale="25000" lnSpcReduction="20000"/>
          </a:bodyPr>
          <a:lstStyle/>
          <a:p>
            <a:pPr marL="0" indent="0">
              <a:buNone/>
            </a:pPr>
            <a:endParaRPr lang="es-CO" sz="7200" dirty="0"/>
          </a:p>
          <a:p>
            <a:r>
              <a:rPr lang="es-CO" sz="7200" dirty="0"/>
              <a:t>Enciende pasiones amorosas.</a:t>
            </a:r>
          </a:p>
          <a:p>
            <a:pPr fontAlgn="base"/>
            <a:r>
              <a:rPr lang="es-CO" sz="7200" dirty="0"/>
              <a:t>Para  facilitar adivinación y sueños proféticos. Se usa también en la meditación.</a:t>
            </a:r>
          </a:p>
          <a:p>
            <a:pPr fontAlgn="base"/>
            <a:r>
              <a:rPr lang="es-CO" sz="7200" dirty="0"/>
              <a:t>Disuelve el enfado.</a:t>
            </a:r>
          </a:p>
          <a:p>
            <a:pPr fontAlgn="base"/>
            <a:r>
              <a:rPr lang="es-CO" sz="7200" dirty="0"/>
              <a:t>Infusiones para la limpieza de materiales como cristales y péndulos.</a:t>
            </a:r>
          </a:p>
          <a:p>
            <a:pPr fontAlgn="base"/>
            <a:r>
              <a:rPr lang="es-CO" sz="7200" dirty="0"/>
              <a:t>Antiguamente se usaba como “repelente” para los demonios . Mal de ojo.</a:t>
            </a:r>
          </a:p>
          <a:p>
            <a:pPr fontAlgn="base"/>
            <a:r>
              <a:rPr lang="es-CO" sz="7200" dirty="0"/>
              <a:t>Protección de viajes.</a:t>
            </a:r>
          </a:p>
          <a:p>
            <a:pPr marL="0" indent="0" fontAlgn="base">
              <a:buNone/>
            </a:pPr>
            <a:r>
              <a:rPr lang="es-CO" dirty="0"/>
              <a:t> </a:t>
            </a:r>
            <a:endParaRPr lang="en-US" sz="1800" dirty="0"/>
          </a:p>
        </p:txBody>
      </p:sp>
    </p:spTree>
    <p:extLst>
      <p:ext uri="{BB962C8B-B14F-4D97-AF65-F5344CB8AC3E}">
        <p14:creationId xmlns:p14="http://schemas.microsoft.com/office/powerpoint/2010/main" val="25956187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Resultado de imagen para HINOJO">
            <a:extLst>
              <a:ext uri="{FF2B5EF4-FFF2-40B4-BE49-F238E27FC236}">
                <a16:creationId xmlns:a16="http://schemas.microsoft.com/office/drawing/2014/main" id="{D0C66EC5-A646-46B4-8286-11591EF83C82}"/>
              </a:ext>
            </a:extLst>
          </p:cNvPr>
          <p:cNvPicPr/>
          <p:nvPr/>
        </p:nvPicPr>
        <p:blipFill rotWithShape="1">
          <a:blip r:embed="rId2">
            <a:extLst>
              <a:ext uri="{28A0092B-C50C-407E-A947-70E740481C1C}">
                <a14:useLocalDpi xmlns:a14="http://schemas.microsoft.com/office/drawing/2010/main" val="0"/>
              </a:ext>
            </a:extLst>
          </a:blip>
          <a:srcRect t="28201" b="15550"/>
          <a:stretch/>
        </p:blipFill>
        <p:spPr bwMode="auto">
          <a:xfrm>
            <a:off x="-1" y="10"/>
            <a:ext cx="12192000" cy="6857990"/>
          </a:xfrm>
          <a:prstGeom prst="rect">
            <a:avLst/>
          </a:prstGeom>
          <a:noFill/>
        </p:spPr>
      </p:pic>
      <p:sp>
        <p:nvSpPr>
          <p:cNvPr id="9"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CC31822F-32BD-4385-A504-4BD5C98B0DC6}"/>
              </a:ext>
            </a:extLst>
          </p:cNvPr>
          <p:cNvSpPr>
            <a:spLocks noGrp="1"/>
          </p:cNvSpPr>
          <p:nvPr>
            <p:ph type="title"/>
          </p:nvPr>
        </p:nvSpPr>
        <p:spPr>
          <a:xfrm>
            <a:off x="709448" y="1913950"/>
            <a:ext cx="4204137" cy="1342754"/>
          </a:xfrm>
        </p:spPr>
        <p:txBody>
          <a:bodyPr>
            <a:normAutofit/>
          </a:bodyPr>
          <a:lstStyle/>
          <a:p>
            <a:pPr algn="ctr"/>
            <a:r>
              <a:rPr lang="es-ES" sz="3600" dirty="0"/>
              <a:t>HINOJO</a:t>
            </a:r>
            <a:endParaRPr lang="es-CO" sz="3600" dirty="0"/>
          </a:p>
        </p:txBody>
      </p:sp>
      <p:cxnSp>
        <p:nvCxnSpPr>
          <p:cNvPr id="11" name="Straight Connector 1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A6B1C14A-E56F-47DB-B28F-D87E45405949}"/>
              </a:ext>
            </a:extLst>
          </p:cNvPr>
          <p:cNvSpPr>
            <a:spLocks noGrp="1"/>
          </p:cNvSpPr>
          <p:nvPr>
            <p:ph idx="1"/>
          </p:nvPr>
        </p:nvSpPr>
        <p:spPr>
          <a:xfrm>
            <a:off x="168812" y="3417573"/>
            <a:ext cx="5359791" cy="2969156"/>
          </a:xfrm>
        </p:spPr>
        <p:txBody>
          <a:bodyPr anchor="ctr">
            <a:normAutofit fontScale="25000" lnSpcReduction="20000"/>
          </a:bodyPr>
          <a:lstStyle/>
          <a:p>
            <a:r>
              <a:rPr lang="es-CO" sz="8000" dirty="0">
                <a:latin typeface="+mj-lt"/>
              </a:rPr>
              <a:t>Evita y ahuyenta a los malos espíritus. Se arrojaba a las hogueras.</a:t>
            </a:r>
          </a:p>
          <a:p>
            <a:r>
              <a:rPr lang="es-CO" sz="8000" dirty="0">
                <a:latin typeface="+mj-lt"/>
              </a:rPr>
              <a:t>Deshacer brujerías y evitar malos espíritus, para ello se cuelga una rama en la puerta de casa. </a:t>
            </a:r>
          </a:p>
          <a:p>
            <a:r>
              <a:rPr lang="es-CO" sz="8000" dirty="0">
                <a:latin typeface="+mj-lt"/>
              </a:rPr>
              <a:t>No hay mal que se resista al poder mágico del hinojo. </a:t>
            </a:r>
          </a:p>
          <a:p>
            <a:r>
              <a:rPr lang="es-CO" sz="8000" dirty="0">
                <a:latin typeface="+mj-lt"/>
              </a:rPr>
              <a:t>Mejora el sueño. Genera paz.</a:t>
            </a:r>
          </a:p>
          <a:p>
            <a:r>
              <a:rPr lang="es-CO" sz="8000" dirty="0">
                <a:latin typeface="+mj-lt"/>
              </a:rPr>
              <a:t>Es utilizada para luchar contra el mal de amores. Consigue </a:t>
            </a:r>
            <a:r>
              <a:rPr lang="es-CO" sz="8000" b="1" dirty="0">
                <a:latin typeface="+mj-lt"/>
              </a:rPr>
              <a:t>levantar el ánimo y abrir la mente .</a:t>
            </a:r>
            <a:endParaRPr lang="es-CO" sz="8000" dirty="0">
              <a:latin typeface="+mj-lt"/>
            </a:endParaRPr>
          </a:p>
          <a:p>
            <a:r>
              <a:rPr lang="es-CO" sz="8000" b="1" dirty="0">
                <a:latin typeface="+mj-lt"/>
              </a:rPr>
              <a:t>Tradición indi</a:t>
            </a:r>
            <a:r>
              <a:rPr lang="es-CO" sz="8000" dirty="0">
                <a:latin typeface="+mj-lt"/>
              </a:rPr>
              <a:t>a que lo califica como </a:t>
            </a:r>
            <a:r>
              <a:rPr lang="es-CO" sz="8000" b="1" dirty="0">
                <a:latin typeface="+mj-lt"/>
              </a:rPr>
              <a:t>“perla de los afrodisíacos”</a:t>
            </a:r>
            <a:r>
              <a:rPr lang="es-CO" sz="8000" dirty="0">
                <a:latin typeface="+mj-lt"/>
              </a:rPr>
              <a:t>, </a:t>
            </a:r>
          </a:p>
          <a:p>
            <a:pPr marL="0" indent="0">
              <a:buNone/>
            </a:pPr>
            <a:br>
              <a:rPr lang="es-CO" sz="1800" dirty="0"/>
            </a:br>
            <a:br>
              <a:rPr lang="es-CO" sz="1800" dirty="0"/>
            </a:br>
            <a:endParaRPr lang="es-CO" sz="1800" dirty="0"/>
          </a:p>
        </p:txBody>
      </p:sp>
    </p:spTree>
    <p:extLst>
      <p:ext uri="{BB962C8B-B14F-4D97-AF65-F5344CB8AC3E}">
        <p14:creationId xmlns:p14="http://schemas.microsoft.com/office/powerpoint/2010/main" val="18833970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n 3" descr="Resultado de imagen para HINOJO">
            <a:extLst>
              <a:ext uri="{FF2B5EF4-FFF2-40B4-BE49-F238E27FC236}">
                <a16:creationId xmlns:a16="http://schemas.microsoft.com/office/drawing/2014/main" id="{6DE783B3-4C98-4C1D-A509-695C59F0A29B}"/>
              </a:ext>
            </a:extLst>
          </p:cNvPr>
          <p:cNvPicPr>
            <a:picLocks noGrp="1"/>
          </p:cNvPicPr>
          <p:nvPr>
            <p:ph idx="1"/>
          </p:nvPr>
        </p:nvPicPr>
        <p:blipFill rotWithShape="1">
          <a:blip r:embed="rId2">
            <a:extLst>
              <a:ext uri="{28A0092B-C50C-407E-A947-70E740481C1C}">
                <a14:useLocalDpi xmlns:a14="http://schemas.microsoft.com/office/drawing/2010/main" val="0"/>
              </a:ext>
            </a:extLst>
          </a:blip>
          <a:srcRect t="9474" b="15526"/>
          <a:stretch/>
        </p:blipFill>
        <p:spPr bwMode="auto">
          <a:xfrm>
            <a:off x="20" y="10"/>
            <a:ext cx="12191980" cy="6857990"/>
          </a:xfrm>
          <a:prstGeom prst="rect">
            <a:avLst/>
          </a:prstGeom>
          <a:noFill/>
        </p:spPr>
      </p:pic>
      <p:sp>
        <p:nvSpPr>
          <p:cNvPr id="2" name="Título 1">
            <a:extLst>
              <a:ext uri="{FF2B5EF4-FFF2-40B4-BE49-F238E27FC236}">
                <a16:creationId xmlns:a16="http://schemas.microsoft.com/office/drawing/2014/main" id="{64306088-E9FD-4F8C-BB65-FA9537D73149}"/>
              </a:ext>
            </a:extLst>
          </p:cNvPr>
          <p:cNvSpPr>
            <a:spLocks noGrp="1"/>
          </p:cNvSpPr>
          <p:nvPr>
            <p:ph type="title"/>
          </p:nvPr>
        </p:nvSpPr>
        <p:spPr>
          <a:xfrm>
            <a:off x="640079" y="640080"/>
            <a:ext cx="3605349" cy="3461657"/>
          </a:xfrm>
          <a:prstGeom prst="ellipse">
            <a:avLst/>
          </a:prstGeom>
          <a:solidFill>
            <a:srgbClr val="231815"/>
          </a:solidFill>
          <a:ln w="174625" cmpd="thinThick">
            <a:solidFill>
              <a:srgbClr val="231815"/>
            </a:solidFill>
          </a:ln>
        </p:spPr>
        <p:txBody>
          <a:bodyPr vert="horz" lIns="91440" tIns="45720" rIns="91440" bIns="45720" rtlCol="0" anchor="ctr">
            <a:noAutofit/>
          </a:bodyPr>
          <a:lstStyle/>
          <a:p>
            <a:pPr algn="ctr"/>
            <a:r>
              <a:rPr lang="es-CO" sz="2400" dirty="0"/>
              <a:t>El hinojo </a:t>
            </a:r>
            <a:r>
              <a:rPr lang="es-CO" sz="2400" b="1" dirty="0"/>
              <a:t>potencia </a:t>
            </a:r>
            <a:r>
              <a:rPr lang="es-CO" sz="2400" dirty="0"/>
              <a:t>el valor de la </a:t>
            </a:r>
            <a:r>
              <a:rPr lang="es-CO" sz="2400" b="1" dirty="0"/>
              <a:t>simpatía </a:t>
            </a:r>
            <a:r>
              <a:rPr lang="es-CO" sz="2400" dirty="0"/>
              <a:t>y la </a:t>
            </a:r>
            <a:r>
              <a:rPr lang="es-CO" sz="2400" b="1" dirty="0"/>
              <a:t>humildad</a:t>
            </a:r>
            <a:r>
              <a:rPr lang="es-CO" sz="2400" dirty="0"/>
              <a:t>. Las personas nos ven con buenos ojos. </a:t>
            </a:r>
            <a:br>
              <a:rPr lang="es-CO" sz="2400" dirty="0"/>
            </a:br>
            <a:endParaRPr lang="en-US" sz="2400" dirty="0">
              <a:solidFill>
                <a:srgbClr val="FFFFFF"/>
              </a:solidFill>
            </a:endParaRPr>
          </a:p>
        </p:txBody>
      </p:sp>
    </p:spTree>
    <p:extLst>
      <p:ext uri="{BB962C8B-B14F-4D97-AF65-F5344CB8AC3E}">
        <p14:creationId xmlns:p14="http://schemas.microsoft.com/office/powerpoint/2010/main" val="2440327425"/>
      </p:ext>
    </p:extLst>
  </p:cSld>
  <p:clrMapOvr>
    <a:overrideClrMapping bg1="dk1" tx1="lt1" bg2="dk2" tx2="lt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Marcador de contenido 3" descr="Resultado de imagen para EUCALIPTO">
            <a:extLst>
              <a:ext uri="{FF2B5EF4-FFF2-40B4-BE49-F238E27FC236}">
                <a16:creationId xmlns:a16="http://schemas.microsoft.com/office/drawing/2014/main" id="{56C17219-C83F-4164-ACC3-EFBA9C2B32C8}"/>
              </a:ext>
            </a:extLst>
          </p:cNvPr>
          <p:cNvPicPr>
            <a:picLocks noGrp="1"/>
          </p:cNvPicPr>
          <p:nvPr>
            <p:ph idx="1"/>
          </p:nvPr>
        </p:nvPicPr>
        <p:blipFill rotWithShape="1">
          <a:blip r:embed="rId2">
            <a:extLst>
              <a:ext uri="{28A0092B-C50C-407E-A947-70E740481C1C}">
                <a14:useLocalDpi xmlns:a14="http://schemas.microsoft.com/office/drawing/2010/main" val="0"/>
              </a:ext>
            </a:extLst>
          </a:blip>
          <a:srcRect b="881"/>
          <a:stretch/>
        </p:blipFill>
        <p:spPr bwMode="auto">
          <a:xfrm>
            <a:off x="20" y="10"/>
            <a:ext cx="12191980" cy="6857990"/>
          </a:xfrm>
          <a:prstGeom prst="rect">
            <a:avLst/>
          </a:prstGeom>
          <a:noFill/>
        </p:spPr>
      </p:pic>
      <p:sp>
        <p:nvSpPr>
          <p:cNvPr id="2" name="Título 1">
            <a:extLst>
              <a:ext uri="{FF2B5EF4-FFF2-40B4-BE49-F238E27FC236}">
                <a16:creationId xmlns:a16="http://schemas.microsoft.com/office/drawing/2014/main" id="{B03141E2-9E52-4B56-A22E-11D5657C8117}"/>
              </a:ext>
            </a:extLst>
          </p:cNvPr>
          <p:cNvSpPr>
            <a:spLocks noGrp="1"/>
          </p:cNvSpPr>
          <p:nvPr>
            <p:ph type="title"/>
          </p:nvPr>
        </p:nvSpPr>
        <p:spPr>
          <a:xfrm>
            <a:off x="640080" y="640080"/>
            <a:ext cx="2752354" cy="2709275"/>
          </a:xfrm>
          <a:prstGeom prst="ellipse">
            <a:avLst/>
          </a:prstGeom>
          <a:solidFill>
            <a:srgbClr val="231815"/>
          </a:solidFill>
          <a:ln w="174625" cmpd="thinThick">
            <a:solidFill>
              <a:srgbClr val="231815"/>
            </a:solidFill>
          </a:ln>
        </p:spPr>
        <p:txBody>
          <a:bodyPr vert="horz" lIns="91440" tIns="45720" rIns="91440" bIns="45720" rtlCol="0" anchor="ctr">
            <a:normAutofit/>
          </a:bodyPr>
          <a:lstStyle/>
          <a:p>
            <a:pPr algn="ctr"/>
            <a:r>
              <a:rPr lang="en-US" sz="2800">
                <a:solidFill>
                  <a:srgbClr val="FFFFFF"/>
                </a:solidFill>
              </a:rPr>
              <a:t>EUCALIPTO</a:t>
            </a:r>
          </a:p>
        </p:txBody>
      </p:sp>
    </p:spTree>
    <p:extLst>
      <p:ext uri="{BB962C8B-B14F-4D97-AF65-F5344CB8AC3E}">
        <p14:creationId xmlns:p14="http://schemas.microsoft.com/office/powerpoint/2010/main" val="2942754559"/>
      </p:ext>
    </p:extLst>
  </p:cSld>
  <p:clrMapOvr>
    <a:overrideClrMapping bg1="dk1" tx1="lt1" bg2="dk2" tx2="lt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Marcador de contenido 3" descr="Resultado de imagen para EUCALIPTO">
            <a:extLst>
              <a:ext uri="{FF2B5EF4-FFF2-40B4-BE49-F238E27FC236}">
                <a16:creationId xmlns:a16="http://schemas.microsoft.com/office/drawing/2014/main" id="{59226838-5DF6-4441-8158-A8C5A48F0749}"/>
              </a:ext>
            </a:extLst>
          </p:cNvPr>
          <p:cNvPicPr>
            <a:picLocks/>
          </p:cNvPicPr>
          <p:nvPr/>
        </p:nvPicPr>
        <p:blipFill rotWithShape="1">
          <a:blip r:embed="rId2">
            <a:extLst>
              <a:ext uri="{28A0092B-C50C-407E-A947-70E740481C1C}">
                <a14:useLocalDpi xmlns:a14="http://schemas.microsoft.com/office/drawing/2010/main" val="0"/>
              </a:ext>
            </a:extLst>
          </a:blip>
          <a:srcRect b="25000"/>
          <a:stretch/>
        </p:blipFill>
        <p:spPr bwMode="auto">
          <a:xfrm>
            <a:off x="-1" y="10"/>
            <a:ext cx="12192000" cy="6857990"/>
          </a:xfrm>
          <a:prstGeom prst="rect">
            <a:avLst/>
          </a:prstGeom>
          <a:noFill/>
        </p:spPr>
      </p:pic>
      <p:sp>
        <p:nvSpPr>
          <p:cNvPr id="19"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138D6107-83E0-47E4-BF99-A52FB3121D9D}"/>
              </a:ext>
            </a:extLst>
          </p:cNvPr>
          <p:cNvSpPr>
            <a:spLocks noGrp="1"/>
          </p:cNvSpPr>
          <p:nvPr>
            <p:ph type="title"/>
          </p:nvPr>
        </p:nvSpPr>
        <p:spPr>
          <a:xfrm>
            <a:off x="709448" y="1913950"/>
            <a:ext cx="4204137" cy="1342754"/>
          </a:xfrm>
        </p:spPr>
        <p:txBody>
          <a:bodyPr>
            <a:normAutofit/>
          </a:bodyPr>
          <a:lstStyle/>
          <a:p>
            <a:pPr algn="ctr"/>
            <a:r>
              <a:rPr lang="es-ES" sz="3600"/>
              <a:t>EUCALIPTO</a:t>
            </a:r>
            <a:endParaRPr lang="es-CO" sz="3600" dirty="0"/>
          </a:p>
        </p:txBody>
      </p:sp>
      <p:cxnSp>
        <p:nvCxnSpPr>
          <p:cNvPr id="21" name="Straight Connector 2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3" name="Content Placeholder 8">
            <a:extLst>
              <a:ext uri="{FF2B5EF4-FFF2-40B4-BE49-F238E27FC236}">
                <a16:creationId xmlns:a16="http://schemas.microsoft.com/office/drawing/2014/main" id="{F1D63C64-125F-452C-815A-F1370D90C7FE}"/>
              </a:ext>
            </a:extLst>
          </p:cNvPr>
          <p:cNvSpPr>
            <a:spLocks noGrp="1"/>
          </p:cNvSpPr>
          <p:nvPr>
            <p:ph idx="1"/>
          </p:nvPr>
        </p:nvSpPr>
        <p:spPr>
          <a:xfrm>
            <a:off x="525516" y="4335305"/>
            <a:ext cx="4593021" cy="1702107"/>
          </a:xfrm>
        </p:spPr>
        <p:txBody>
          <a:bodyPr anchor="ctr">
            <a:normAutofit fontScale="25000" lnSpcReduction="20000"/>
          </a:bodyPr>
          <a:lstStyle/>
          <a:p>
            <a:pPr fontAlgn="base"/>
            <a:r>
              <a:rPr lang="es-CO" sz="9600" dirty="0">
                <a:latin typeface="+mj-lt"/>
              </a:rPr>
              <a:t>Absorbe las vibraciones negativas del entorno. </a:t>
            </a:r>
          </a:p>
          <a:p>
            <a:pPr fontAlgn="base"/>
            <a:r>
              <a:rPr lang="es-CO" sz="9600" dirty="0">
                <a:latin typeface="+mj-lt"/>
              </a:rPr>
              <a:t>Agudiza la meditación.</a:t>
            </a:r>
          </a:p>
          <a:p>
            <a:r>
              <a:rPr lang="es-CO" sz="9600" dirty="0">
                <a:latin typeface="+mj-lt"/>
              </a:rPr>
              <a:t>Aumenta la agudeza, el ingenio, afina la intuición y sobre todo aclara, limpia, rompe dudas, bloqueos y protege contra envidias.</a:t>
            </a:r>
          </a:p>
          <a:p>
            <a:r>
              <a:rPr lang="es-CO" sz="9600" dirty="0">
                <a:latin typeface="+mj-lt"/>
              </a:rPr>
              <a:t>Abre caminos.</a:t>
            </a:r>
            <a:br>
              <a:rPr lang="es-CO" dirty="0"/>
            </a:br>
            <a:endParaRPr lang="es-CO" dirty="0"/>
          </a:p>
          <a:p>
            <a:pPr fontAlgn="base"/>
            <a:endParaRPr lang="es-CO" dirty="0"/>
          </a:p>
          <a:p>
            <a:pPr fontAlgn="base"/>
            <a:endParaRPr lang="es-CO" dirty="0"/>
          </a:p>
          <a:p>
            <a:pPr marL="0" indent="0">
              <a:buNone/>
            </a:pPr>
            <a:endParaRPr lang="en-US" sz="1800" dirty="0"/>
          </a:p>
        </p:txBody>
      </p:sp>
    </p:spTree>
    <p:extLst>
      <p:ext uri="{BB962C8B-B14F-4D97-AF65-F5344CB8AC3E}">
        <p14:creationId xmlns:p14="http://schemas.microsoft.com/office/powerpoint/2010/main" val="8814815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Marcador de contenido 3" descr="Resultado de imagen para EUCALIPTO">
            <a:extLst>
              <a:ext uri="{FF2B5EF4-FFF2-40B4-BE49-F238E27FC236}">
                <a16:creationId xmlns:a16="http://schemas.microsoft.com/office/drawing/2014/main" id="{5E1C7F93-DE22-4E74-B3D8-55F012179ECF}"/>
              </a:ext>
            </a:extLst>
          </p:cNvPr>
          <p:cNvPicPr>
            <a:picLocks/>
          </p:cNvPicPr>
          <p:nvPr/>
        </p:nvPicPr>
        <p:blipFill rotWithShape="1">
          <a:blip r:embed="rId2">
            <a:extLst>
              <a:ext uri="{28A0092B-C50C-407E-A947-70E740481C1C}">
                <a14:useLocalDpi xmlns:a14="http://schemas.microsoft.com/office/drawing/2010/main" val="0"/>
              </a:ext>
            </a:extLst>
          </a:blip>
          <a:srcRect t="23214" b="20536"/>
          <a:stretch/>
        </p:blipFill>
        <p:spPr bwMode="auto">
          <a:xfrm>
            <a:off x="0" y="-172291"/>
            <a:ext cx="12192000" cy="6857990"/>
          </a:xfrm>
          <a:prstGeom prst="rect">
            <a:avLst/>
          </a:prstGeom>
          <a:noFill/>
        </p:spPr>
      </p:pic>
      <p:sp>
        <p:nvSpPr>
          <p:cNvPr id="1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5D8AC4DC-80C8-4E75-BE97-6387161B9300}"/>
              </a:ext>
            </a:extLst>
          </p:cNvPr>
          <p:cNvSpPr>
            <a:spLocks noGrp="1"/>
          </p:cNvSpPr>
          <p:nvPr>
            <p:ph type="title"/>
          </p:nvPr>
        </p:nvSpPr>
        <p:spPr>
          <a:xfrm>
            <a:off x="709448" y="2475914"/>
            <a:ext cx="4204137" cy="780789"/>
          </a:xfrm>
        </p:spPr>
        <p:txBody>
          <a:bodyPr>
            <a:normAutofit/>
          </a:bodyPr>
          <a:lstStyle/>
          <a:p>
            <a:pPr algn="ctr"/>
            <a:r>
              <a:rPr lang="es-ES" sz="3600" dirty="0"/>
              <a:t>OTROS RITUALES</a:t>
            </a:r>
            <a:endParaRPr lang="es-CO" sz="3600" dirty="0"/>
          </a:p>
        </p:txBody>
      </p:sp>
      <p:cxnSp>
        <p:nvCxnSpPr>
          <p:cNvPr id="14"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3C4CB491-C3CB-4CE8-8FAA-6B730E4243E8}"/>
              </a:ext>
            </a:extLst>
          </p:cNvPr>
          <p:cNvSpPr>
            <a:spLocks noGrp="1"/>
          </p:cNvSpPr>
          <p:nvPr>
            <p:ph idx="1"/>
          </p:nvPr>
        </p:nvSpPr>
        <p:spPr>
          <a:xfrm>
            <a:off x="140677" y="3429001"/>
            <a:ext cx="5753686" cy="3128552"/>
          </a:xfrm>
        </p:spPr>
        <p:txBody>
          <a:bodyPr anchor="ctr">
            <a:normAutofit fontScale="92500" lnSpcReduction="20000"/>
          </a:bodyPr>
          <a:lstStyle/>
          <a:p>
            <a:pPr fontAlgn="base"/>
            <a:r>
              <a:rPr lang="es-CO" sz="2200" dirty="0"/>
              <a:t>Tome algunas hojas de eucalipto y colóquelos en un cubo de agua, dejándolo reposar bien para extraer su esencia. Luego quite las hojas, dejándolas estas en un jardín, en una ventana o balcón. Añada agua tres puñados de sal y media botella de perfume de lavanda. Luego, rocié el lí­quido con la punta de los dedos en cada rincón de la casa, comenzando con los fondos y terminando con la entrada. </a:t>
            </a:r>
          </a:p>
          <a:p>
            <a:pPr fontAlgn="base"/>
            <a:r>
              <a:rPr lang="es-CO" sz="2200" dirty="0"/>
              <a:t>Dejar secar cerca de las ventanas o puertas. Su olor es agradable y a la vez evita desarmonías en los ambientes, al igual que esas energías que no nos son favorables o vienen llenas de mala intención.</a:t>
            </a:r>
          </a:p>
          <a:p>
            <a:endParaRPr lang="en-US" sz="1800" dirty="0"/>
          </a:p>
        </p:txBody>
      </p:sp>
    </p:spTree>
    <p:extLst>
      <p:ext uri="{BB962C8B-B14F-4D97-AF65-F5344CB8AC3E}">
        <p14:creationId xmlns:p14="http://schemas.microsoft.com/office/powerpoint/2010/main" val="2604658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Marcador de contenido 3" descr="Resultado de imagen para DESTRANCADERA HIERBA">
            <a:extLst>
              <a:ext uri="{FF2B5EF4-FFF2-40B4-BE49-F238E27FC236}">
                <a16:creationId xmlns:a16="http://schemas.microsoft.com/office/drawing/2014/main" id="{84FD1501-E5D6-46FC-AD85-F07B1EFD70FC}"/>
              </a:ext>
            </a:extLst>
          </p:cNvPr>
          <p:cNvPicPr>
            <a:picLocks noGrp="1"/>
          </p:cNvPicPr>
          <p:nvPr>
            <p:ph idx="1"/>
          </p:nvPr>
        </p:nvPicPr>
        <p:blipFill rotWithShape="1">
          <a:blip r:embed="rId2">
            <a:extLst>
              <a:ext uri="{28A0092B-C50C-407E-A947-70E740481C1C}">
                <a14:useLocalDpi xmlns:a14="http://schemas.microsoft.com/office/drawing/2010/main" val="0"/>
              </a:ext>
            </a:extLst>
          </a:blip>
          <a:srcRect/>
          <a:stretch/>
        </p:blipFill>
        <p:spPr bwMode="auto">
          <a:xfrm>
            <a:off x="0" y="-138536"/>
            <a:ext cx="12191980" cy="6857990"/>
          </a:xfrm>
          <a:prstGeom prst="rect">
            <a:avLst/>
          </a:prstGeom>
          <a:noFill/>
        </p:spPr>
      </p:pic>
      <p:sp>
        <p:nvSpPr>
          <p:cNvPr id="2" name="Título 1">
            <a:extLst>
              <a:ext uri="{FF2B5EF4-FFF2-40B4-BE49-F238E27FC236}">
                <a16:creationId xmlns:a16="http://schemas.microsoft.com/office/drawing/2014/main" id="{D5DA14C3-2200-4920-B813-8D2297140CB3}"/>
              </a:ext>
            </a:extLst>
          </p:cNvPr>
          <p:cNvSpPr>
            <a:spLocks noGrp="1"/>
          </p:cNvSpPr>
          <p:nvPr>
            <p:ph type="title"/>
          </p:nvPr>
        </p:nvSpPr>
        <p:spPr>
          <a:xfrm>
            <a:off x="838200" y="630875"/>
            <a:ext cx="10515600" cy="794064"/>
          </a:xfrm>
          <a:solidFill>
            <a:srgbClr val="000000">
              <a:alpha val="70000"/>
            </a:srgbClr>
          </a:solidFill>
        </p:spPr>
        <p:txBody>
          <a:bodyPr vert="horz" lIns="91440" tIns="45720" rIns="91440" bIns="45720" rtlCol="0" anchor="ctr">
            <a:normAutofit/>
          </a:bodyPr>
          <a:lstStyle/>
          <a:p>
            <a:r>
              <a:rPr lang="en-US">
                <a:solidFill>
                  <a:srgbClr val="FFFFFF"/>
                </a:solidFill>
              </a:rPr>
              <a:t>DESTRANCADERA</a:t>
            </a:r>
          </a:p>
        </p:txBody>
      </p:sp>
    </p:spTree>
    <p:extLst>
      <p:ext uri="{BB962C8B-B14F-4D97-AF65-F5344CB8AC3E}">
        <p14:creationId xmlns:p14="http://schemas.microsoft.com/office/powerpoint/2010/main" val="3156799497"/>
      </p:ext>
    </p:extLst>
  </p:cSld>
  <p:clrMapOvr>
    <a:overrideClrMapping bg1="dk1" tx1="lt1" bg2="dk2" tx2="lt2" accent1="accent1" accent2="accent2" accent3="accent3" accent4="accent4" accent5="accent5" accent6="accent6" hlink="hlink" folHlink="folHlink"/>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DBE37C-AAAB-4C7A-88CA-D5FDB40D0DAC}"/>
              </a:ext>
            </a:extLst>
          </p:cNvPr>
          <p:cNvSpPr>
            <a:spLocks noGrp="1"/>
          </p:cNvSpPr>
          <p:nvPr>
            <p:ph type="title"/>
          </p:nvPr>
        </p:nvSpPr>
        <p:spPr>
          <a:xfrm>
            <a:off x="5069940" y="365124"/>
            <a:ext cx="6172200" cy="867931"/>
          </a:xfrm>
        </p:spPr>
        <p:txBody>
          <a:bodyPr vert="horz" lIns="91440" tIns="45720" rIns="91440" bIns="45720" rtlCol="0">
            <a:normAutofit/>
          </a:bodyPr>
          <a:lstStyle/>
          <a:p>
            <a:r>
              <a:rPr lang="en-US" dirty="0"/>
              <a:t>DESTRANCADERA</a:t>
            </a:r>
          </a:p>
        </p:txBody>
      </p:sp>
      <p:pic>
        <p:nvPicPr>
          <p:cNvPr id="14" name="Marcador de contenido 3" descr="Resultado de imagen para DESTRANCADERA HIERBA">
            <a:extLst>
              <a:ext uri="{FF2B5EF4-FFF2-40B4-BE49-F238E27FC236}">
                <a16:creationId xmlns:a16="http://schemas.microsoft.com/office/drawing/2014/main" id="{90E8D39E-A42F-4090-85F2-50D3201D57C3}"/>
              </a:ext>
            </a:extLst>
          </p:cNvPr>
          <p:cNvPicPr>
            <a:picLocks/>
          </p:cNvPicPr>
          <p:nvPr/>
        </p:nvPicPr>
        <p:blipFill rotWithShape="1">
          <a:blip r:embed="rId2">
            <a:extLst>
              <a:ext uri="{28A0092B-C50C-407E-A947-70E740481C1C}">
                <a14:useLocalDpi xmlns:a14="http://schemas.microsoft.com/office/drawing/2010/main" val="0"/>
              </a:ext>
            </a:extLst>
          </a:blip>
          <a:srcRect l="2408" r="7387"/>
          <a:stretch/>
        </p:blipFill>
        <p:spPr bwMode="auto">
          <a:xfrm>
            <a:off x="20" y="10"/>
            <a:ext cx="4639713" cy="6857990"/>
          </a:xfrm>
          <a:prstGeom prst="rect">
            <a:avLst/>
          </a:prstGeom>
          <a:noFill/>
        </p:spPr>
      </p:pic>
      <p:sp>
        <p:nvSpPr>
          <p:cNvPr id="16" name="Content Placeholder 15">
            <a:extLst>
              <a:ext uri="{FF2B5EF4-FFF2-40B4-BE49-F238E27FC236}">
                <a16:creationId xmlns:a16="http://schemas.microsoft.com/office/drawing/2014/main" id="{FBEF04B7-B7DB-49B6-A26A-AA41A44F130B}"/>
              </a:ext>
            </a:extLst>
          </p:cNvPr>
          <p:cNvSpPr>
            <a:spLocks noGrp="1"/>
          </p:cNvSpPr>
          <p:nvPr>
            <p:ph idx="1"/>
          </p:nvPr>
        </p:nvSpPr>
        <p:spPr>
          <a:xfrm>
            <a:off x="5069940" y="1162051"/>
            <a:ext cx="6664860" cy="5019294"/>
          </a:xfrm>
        </p:spPr>
        <p:txBody>
          <a:bodyPr>
            <a:normAutofit/>
          </a:bodyPr>
          <a:lstStyle/>
          <a:p>
            <a:pPr marL="0" indent="0">
              <a:buNone/>
            </a:pPr>
            <a:endParaRPr lang="es-CO" dirty="0"/>
          </a:p>
          <a:p>
            <a:pPr marL="0" indent="0">
              <a:buNone/>
            </a:pPr>
            <a:r>
              <a:rPr lang="es-CO" dirty="0">
                <a:latin typeface="+mj-lt"/>
              </a:rPr>
              <a:t>El baño para destrancar caminos y atraer la fortuna, trabajo, abundancia, felicidad y amor.</a:t>
            </a:r>
          </a:p>
          <a:p>
            <a:pPr marL="0" indent="0">
              <a:buNone/>
            </a:pPr>
            <a:r>
              <a:rPr lang="es-CO" u="sng" dirty="0">
                <a:latin typeface="+mj-lt"/>
              </a:rPr>
              <a:t>Antes de comenzar, me gustaría decirte que este ritual o hechizo para destrancar caminos es una magia blanca eficaz, positiva y que se nutre de la luz.</a:t>
            </a:r>
            <a:endParaRPr lang="es-CO" dirty="0">
              <a:latin typeface="+mj-lt"/>
            </a:endParaRPr>
          </a:p>
          <a:p>
            <a:pPr marL="0" lvl="0" indent="0">
              <a:buNone/>
            </a:pPr>
            <a:r>
              <a:rPr lang="es-CO" dirty="0">
                <a:latin typeface="+mj-lt"/>
              </a:rPr>
              <a:t>Cuando realices el baño para destrancar las trabas existentes en tu vida, debes de tener plena confianza en su resultado.</a:t>
            </a:r>
          </a:p>
          <a:p>
            <a:pPr lvl="0"/>
            <a:endParaRPr lang="es-CO" dirty="0">
              <a:latin typeface="+mj-lt"/>
            </a:endParaRPr>
          </a:p>
          <a:p>
            <a:pPr marL="0" indent="0">
              <a:buNone/>
            </a:pPr>
            <a:endParaRPr lang="en-US" sz="2400" dirty="0"/>
          </a:p>
        </p:txBody>
      </p:sp>
    </p:spTree>
    <p:extLst>
      <p:ext uri="{BB962C8B-B14F-4D97-AF65-F5344CB8AC3E}">
        <p14:creationId xmlns:p14="http://schemas.microsoft.com/office/powerpoint/2010/main" val="1922915682"/>
      </p:ext>
    </p:extLst>
  </p:cSld>
  <p:clrMapOvr>
    <a:overrideClrMapping bg1="dk1" tx1="lt1" bg2="dk2" tx2="lt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C30385-EF34-4169-A1CC-1BBAB17353DA}"/>
              </a:ext>
            </a:extLst>
          </p:cNvPr>
          <p:cNvSpPr>
            <a:spLocks noGrp="1"/>
          </p:cNvSpPr>
          <p:nvPr>
            <p:ph type="title"/>
          </p:nvPr>
        </p:nvSpPr>
        <p:spPr>
          <a:xfrm>
            <a:off x="801099" y="138545"/>
            <a:ext cx="5006336" cy="872837"/>
          </a:xfrm>
        </p:spPr>
        <p:txBody>
          <a:bodyPr>
            <a:normAutofit/>
          </a:bodyPr>
          <a:lstStyle/>
          <a:p>
            <a:r>
              <a:rPr lang="es-ES" dirty="0"/>
              <a:t>SALVIA</a:t>
            </a:r>
            <a:endParaRPr lang="es-CO" dirty="0"/>
          </a:p>
        </p:txBody>
      </p:sp>
      <p:sp>
        <p:nvSpPr>
          <p:cNvPr id="16" name="Content Placeholder 8">
            <a:extLst>
              <a:ext uri="{FF2B5EF4-FFF2-40B4-BE49-F238E27FC236}">
                <a16:creationId xmlns:a16="http://schemas.microsoft.com/office/drawing/2014/main" id="{6F458755-3734-409C-BA43-F97A9B9DF257}"/>
              </a:ext>
            </a:extLst>
          </p:cNvPr>
          <p:cNvSpPr>
            <a:spLocks noGrp="1"/>
          </p:cNvSpPr>
          <p:nvPr>
            <p:ph idx="1"/>
          </p:nvPr>
        </p:nvSpPr>
        <p:spPr>
          <a:xfrm>
            <a:off x="263236" y="809625"/>
            <a:ext cx="5548643" cy="5215466"/>
          </a:xfrm>
        </p:spPr>
        <p:txBody>
          <a:bodyPr anchor="t">
            <a:normAutofit fontScale="32500" lnSpcReduction="20000"/>
          </a:bodyPr>
          <a:lstStyle/>
          <a:p>
            <a:pPr marL="0" indent="0">
              <a:buNone/>
            </a:pPr>
            <a:r>
              <a:rPr lang="en-US" sz="4500" dirty="0"/>
              <a:t>Nos vincula con el poder femenino.</a:t>
            </a:r>
          </a:p>
          <a:p>
            <a:pPr marL="0" indent="0">
              <a:buNone/>
            </a:pPr>
            <a:r>
              <a:rPr lang="en-US" sz="4500" dirty="0"/>
              <a:t>Nos conecta con el mundo magico.</a:t>
            </a:r>
          </a:p>
          <a:p>
            <a:pPr marL="0" indent="0">
              <a:buNone/>
            </a:pPr>
            <a:r>
              <a:rPr lang="en-US" sz="4500" dirty="0"/>
              <a:t>Agudiza el ingenio.</a:t>
            </a:r>
          </a:p>
          <a:p>
            <a:pPr marL="0" indent="0">
              <a:buNone/>
            </a:pPr>
            <a:r>
              <a:rPr lang="en-US" sz="4500" dirty="0"/>
              <a:t>Limpia el campo aurico.</a:t>
            </a:r>
            <a:r>
              <a:rPr lang="es-CO" sz="4500" dirty="0"/>
              <a:t>Aleja los espíritus malignos, atraer a los espíritus "buenos" .</a:t>
            </a:r>
          </a:p>
          <a:p>
            <a:pPr marL="0" indent="0">
              <a:buNone/>
            </a:pPr>
            <a:r>
              <a:rPr lang="es-CO" sz="4500" dirty="0"/>
              <a:t>Hay quienes creían que la salvia era una planta sagrada que les proporcionaría la inmortalidad, tanto que una leyenda medieval nos dice que "quien cultive salvia en su jardín, no tendrá motivos para morir".</a:t>
            </a:r>
          </a:p>
          <a:p>
            <a:pPr marL="0" indent="0">
              <a:buNone/>
            </a:pPr>
            <a:r>
              <a:rPr lang="es-CO" sz="4500" dirty="0"/>
              <a:t>La salvia es utilizada en el mundo mágico para fomentar la sabiduría, para los hechizos de curación y de dinero, para protección y para la limpieza energética. </a:t>
            </a:r>
          </a:p>
          <a:p>
            <a:pPr marL="0" indent="0">
              <a:buNone/>
            </a:pPr>
            <a:br>
              <a:rPr lang="es-CO" sz="4500" dirty="0"/>
            </a:br>
            <a:r>
              <a:rPr lang="es-CO" sz="4500" dirty="0"/>
              <a:t>Se asocia esta hierba al conocimiento y a la sabiduría, utilizándose sea en forma de agua de baño o quema de incienso, para aportar claridad, racionalidad y gran solvencia para resolver problemas y circunstancias conflictivas. Aporta discernimiento y claridad mental, por ello es muy utilizada en aquellos rituales en que se desea conocer una respuesta o saber una verdad (o descubrir una mentira).</a:t>
            </a:r>
          </a:p>
          <a:p>
            <a:pPr marL="0" indent="0">
              <a:buNone/>
            </a:pPr>
            <a:br>
              <a:rPr lang="es-CO" sz="4500" dirty="0"/>
            </a:br>
            <a:r>
              <a:rPr lang="es-CO" sz="4500" dirty="0"/>
              <a:t>Es muy indicado rociar una oficina con té de salvia para que todos los integrantes tengan gran claridad mental para trabajar y encarar proyectos.</a:t>
            </a:r>
          </a:p>
          <a:p>
            <a:endParaRPr lang="en-US" sz="1800" dirty="0"/>
          </a:p>
          <a:p>
            <a:endParaRPr lang="en-US" sz="1800" dirty="0"/>
          </a:p>
          <a:p>
            <a:endParaRPr lang="en-US" sz="1800" dirty="0"/>
          </a:p>
        </p:txBody>
      </p:sp>
      <p:sp>
        <p:nvSpPr>
          <p:cNvPr id="17" name="Freeform: Shape 11">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19218"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Marcador de contenido 3" descr="Resultado de imagen para SALVIA">
            <a:extLst>
              <a:ext uri="{FF2B5EF4-FFF2-40B4-BE49-F238E27FC236}">
                <a16:creationId xmlns:a16="http://schemas.microsoft.com/office/drawing/2014/main" id="{98ACE56C-57D0-43AF-BFDA-CF161FB60232}"/>
              </a:ext>
            </a:extLst>
          </p:cNvPr>
          <p:cNvPicPr>
            <a:picLocks/>
          </p:cNvPicPr>
          <p:nvPr/>
        </p:nvPicPr>
        <p:blipFill rotWithShape="1">
          <a:blip r:embed="rId2">
            <a:extLst>
              <a:ext uri="{28A0092B-C50C-407E-A947-70E740481C1C}">
                <a14:useLocalDpi xmlns:a14="http://schemas.microsoft.com/office/drawing/2010/main" val="0"/>
              </a:ext>
            </a:extLst>
          </a:blip>
          <a:srcRect l="4964" r="7195"/>
          <a:stretch/>
        </p:blipFill>
        <p:spPr bwMode="auto">
          <a:xfrm>
            <a:off x="6167846" y="10"/>
            <a:ext cx="6024154" cy="685799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noFill/>
        </p:spPr>
      </p:pic>
    </p:spTree>
    <p:extLst>
      <p:ext uri="{BB962C8B-B14F-4D97-AF65-F5344CB8AC3E}">
        <p14:creationId xmlns:p14="http://schemas.microsoft.com/office/powerpoint/2010/main" val="2263362137"/>
      </p:ext>
    </p:extLst>
  </p:cSld>
  <p:clrMapOvr>
    <a:overrideClrMapping bg1="dk1" tx1="lt1" bg2="dk2" tx2="lt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68741C-753B-4E2A-8F4B-7E1A23073727}"/>
              </a:ext>
            </a:extLst>
          </p:cNvPr>
          <p:cNvSpPr>
            <a:spLocks noGrp="1"/>
          </p:cNvSpPr>
          <p:nvPr>
            <p:ph type="title"/>
          </p:nvPr>
        </p:nvSpPr>
        <p:spPr>
          <a:xfrm>
            <a:off x="762000" y="692489"/>
            <a:ext cx="5314536" cy="720675"/>
          </a:xfrm>
        </p:spPr>
        <p:txBody>
          <a:bodyPr>
            <a:normAutofit/>
          </a:bodyPr>
          <a:lstStyle/>
          <a:p>
            <a:r>
              <a:rPr lang="es-ES" dirty="0"/>
              <a:t>SALVIA</a:t>
            </a:r>
            <a:endParaRPr lang="es-CO" dirty="0"/>
          </a:p>
        </p:txBody>
      </p:sp>
      <p:sp>
        <p:nvSpPr>
          <p:cNvPr id="9" name="Content Placeholder 8">
            <a:extLst>
              <a:ext uri="{FF2B5EF4-FFF2-40B4-BE49-F238E27FC236}">
                <a16:creationId xmlns:a16="http://schemas.microsoft.com/office/drawing/2014/main" id="{B8ABF15D-702B-494A-AC37-6521A5A965DC}"/>
              </a:ext>
            </a:extLst>
          </p:cNvPr>
          <p:cNvSpPr>
            <a:spLocks noGrp="1"/>
          </p:cNvSpPr>
          <p:nvPr>
            <p:ph idx="1"/>
          </p:nvPr>
        </p:nvSpPr>
        <p:spPr>
          <a:xfrm>
            <a:off x="762000" y="1745673"/>
            <a:ext cx="5609220" cy="4779818"/>
          </a:xfrm>
        </p:spPr>
        <p:txBody>
          <a:bodyPr anchor="t">
            <a:normAutofit fontScale="77500" lnSpcReduction="20000"/>
          </a:bodyPr>
          <a:lstStyle/>
          <a:p>
            <a:pPr marL="0" indent="0">
              <a:buNone/>
            </a:pPr>
            <a:r>
              <a:rPr lang="es-CO" b="1" u="sng" dirty="0"/>
              <a:t>PROPIEDADES ESOTÉRICAS DE LA SALVIA </a:t>
            </a:r>
            <a:br>
              <a:rPr lang="es-CO" dirty="0"/>
            </a:br>
            <a:br>
              <a:rPr lang="es-CO" dirty="0"/>
            </a:br>
            <a:r>
              <a:rPr lang="es-CO" dirty="0"/>
              <a:t>Se utiliza como incienso para hacer limpiezas y purificaciones energéticas, pues hasta su humo tiene propiedades desinfectantes.</a:t>
            </a:r>
            <a:br>
              <a:rPr lang="es-CO" dirty="0"/>
            </a:br>
            <a:br>
              <a:rPr lang="es-CO" dirty="0"/>
            </a:br>
            <a:r>
              <a:rPr lang="es-CO" dirty="0"/>
              <a:t>Para usarla como incienso se coge la salvia seca, se agrupa en una cazuela y se prende fuego. Cuando empieza a salir el humo se ahoga la llama y se deja quemar El humo es el que tiene el poder purificador, por lo que conviene pasarlo por la casa y los negocios en casos de negatividad.</a:t>
            </a:r>
            <a:br>
              <a:rPr lang="es-CO" dirty="0"/>
            </a:br>
            <a:br>
              <a:rPr lang="es-CO" dirty="0"/>
            </a:br>
            <a:r>
              <a:rPr lang="es-CO" dirty="0"/>
              <a:t>Energéticamente esta planta también se puede usar para invocar la Sabiduría. Puede añadirse a los rituales, hechizos, trabajos o saquitos cuando necesitamos obrar con sabiduría.</a:t>
            </a:r>
            <a:br>
              <a:rPr lang="es-CO" dirty="0"/>
            </a:br>
            <a:endParaRPr lang="es-CO" dirty="0"/>
          </a:p>
          <a:p>
            <a:pPr marL="0" indent="0">
              <a:buNone/>
            </a:pPr>
            <a:endParaRPr lang="en-US" sz="1800" dirty="0"/>
          </a:p>
        </p:txBody>
      </p:sp>
      <p:sp>
        <p:nvSpPr>
          <p:cNvPr id="12" name="Freeform: Shape 11">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Marcador de contenido 3" descr="C:\Users\Martin\AppData\Local\Microsoft\Windows\INetCache\Content.MSO\80A36F6A.tmp">
            <a:extLst>
              <a:ext uri="{FF2B5EF4-FFF2-40B4-BE49-F238E27FC236}">
                <a16:creationId xmlns:a16="http://schemas.microsoft.com/office/drawing/2014/main" id="{8D41CD5C-ADA5-44D5-A93D-A554506F6AF6}"/>
              </a:ext>
            </a:extLst>
          </p:cNvPr>
          <p:cNvPicPr>
            <a:picLocks/>
          </p:cNvPicPr>
          <p:nvPr/>
        </p:nvPicPr>
        <p:blipFill rotWithShape="1">
          <a:blip r:embed="rId2">
            <a:extLst>
              <a:ext uri="{28A0092B-C50C-407E-A947-70E740481C1C}">
                <a14:useLocalDpi xmlns:a14="http://schemas.microsoft.com/office/drawing/2010/main" val="0"/>
              </a:ext>
            </a:extLst>
          </a:blip>
          <a:srcRect l="18941" r="8977" b="-1"/>
          <a:stretch/>
        </p:blipFill>
        <p:spPr bwMode="auto">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p:spPr>
      </p:pic>
    </p:spTree>
    <p:extLst>
      <p:ext uri="{BB962C8B-B14F-4D97-AF65-F5344CB8AC3E}">
        <p14:creationId xmlns:p14="http://schemas.microsoft.com/office/powerpoint/2010/main" val="377443033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1719</Words>
  <Application>Microsoft Office PowerPoint</Application>
  <PresentationFormat>Panorámica</PresentationFormat>
  <Paragraphs>277</Paragraphs>
  <Slides>67</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67</vt:i4>
      </vt:variant>
    </vt:vector>
  </HeadingPairs>
  <TitlesOfParts>
    <vt:vector size="72" baseType="lpstr">
      <vt:lpstr>Abadi</vt:lpstr>
      <vt:lpstr>Arial</vt:lpstr>
      <vt:lpstr>Calibri</vt:lpstr>
      <vt:lpstr>Calibri Light</vt:lpstr>
      <vt:lpstr>Tema de Office</vt:lpstr>
      <vt:lpstr>    TALLER CONDIMENTA TU VIDA </vt:lpstr>
      <vt:lpstr>El baño te invita a hacer magia en tu cocina.  Experiencia sensorial</vt:lpstr>
      <vt:lpstr>Cada elemento y cada paso hacen parte de un ritual de bienestar.</vt:lpstr>
      <vt:lpstr>El color de las velas tiene un propósito específico. </vt:lpstr>
      <vt:lpstr>Dentro de las hierbas utilizadas en estos baños se encuentran:</vt:lpstr>
      <vt:lpstr>Se usa en rituales de manifestación y atracción</vt:lpstr>
      <vt:lpstr>Instrucciones de preparación y uso: </vt:lpstr>
      <vt:lpstr>Instrucciones de preparación y uso: </vt:lpstr>
      <vt:lpstr>Instrucciones   de preparación y uso</vt:lpstr>
      <vt:lpstr>Instrucciones de preparación y uso: </vt:lpstr>
      <vt:lpstr>Agradece a las hierbas su poder de transformar positivamente tu vida. </vt:lpstr>
      <vt:lpstr>Instrucciones   de preparación y uso</vt:lpstr>
      <vt:lpstr>Siento Paz, Calma, Seguridad y Amor Me amo. Tengo poder sobre mis pensamientos. Mis pensamientos son renovados, limpios, frescos y luminosos Estoy segura: mi individualidad se expande libremente Miro la vida con amor y gratitud.  Amo y Acepto mi vida. Soy alegre, abundante y amorosa. Acepto y perdono el pasado.  Soy pacifica y armoniosa Doy la bienvenida a lo nuevo. Tomo decisiones correctas. </vt:lpstr>
      <vt:lpstr>Las hierbas dulces</vt:lpstr>
      <vt:lpstr>ALBAHACA</vt:lpstr>
      <vt:lpstr>ALBAHACA </vt:lpstr>
      <vt:lpstr>  OTROS RITUALES:  </vt:lpstr>
      <vt:lpstr>HIERBABUENA</vt:lpstr>
      <vt:lpstr>Otros rituales:  </vt:lpstr>
      <vt:lpstr>TORONJIL </vt:lpstr>
      <vt:lpstr>TORONJIL- Aclara el Aura</vt:lpstr>
      <vt:lpstr>TORONJIL</vt:lpstr>
      <vt:lpstr>MANZANILLA SOL</vt:lpstr>
      <vt:lpstr>MANZANILLA</vt:lpstr>
      <vt:lpstr>Otros rituales:</vt:lpstr>
      <vt:lpstr>MENTA</vt:lpstr>
      <vt:lpstr>OTROS RITUALES CON MENTA  </vt:lpstr>
      <vt:lpstr>ABRECAMINOS</vt:lpstr>
      <vt:lpstr>ABRECAMINOS</vt:lpstr>
      <vt:lpstr>ROMERO</vt:lpstr>
      <vt:lpstr>      ROMERO  -Agudiza los poderes siquicos. -Protección. -Transmutaciòn. -Revitaliza. -Vitalidad. -Atrae el amor. -Sexualidad. -Estimula  la funciòn cognitiva.  </vt:lpstr>
      <vt:lpstr>OTROS RITUALES ROMERO</vt:lpstr>
      <vt:lpstr>CANELA</vt:lpstr>
      <vt:lpstr>CANELA</vt:lpstr>
      <vt:lpstr>OTROS RITUALES CON CANELA</vt:lpstr>
      <vt:lpstr>LAVANDA</vt:lpstr>
      <vt:lpstr>LAVANDA</vt:lpstr>
      <vt:lpstr>OTROS RITUALES:</vt:lpstr>
      <vt:lpstr>ROSAS</vt:lpstr>
      <vt:lpstr>CIDRON</vt:lpstr>
      <vt:lpstr>CIDRON</vt:lpstr>
      <vt:lpstr>OTROS RITUAL: Infusion de té para la pareja.</vt:lpstr>
      <vt:lpstr>LAUREL Símbolo de la gloria, el triunfo y el honor.  </vt:lpstr>
      <vt:lpstr>LAUREL</vt:lpstr>
      <vt:lpstr>CLAVOS </vt:lpstr>
      <vt:lpstr>CLAVOS</vt:lpstr>
      <vt:lpstr>HIERBAS AMARGAS</vt:lpstr>
      <vt:lpstr>RUDA</vt:lpstr>
      <vt:lpstr>RUDA</vt:lpstr>
      <vt:lpstr>Protección Protege contra malas intenciones, mal de ojo, y mala suerte. Se puede sembrar ruda alrededor de su casa  y cuidarla  viva y sana.  Usar ramilletes de ruda en su casa pero asegúrese de mantener el agua limpia.  Hacer infusiones y utilizar esta agua para limpiar los pisos.</vt:lpstr>
      <vt:lpstr>Se usa en rituales de manifestación y atracción.   Colocar tallitos, hojas y flores de ruda en una bolista de seda roja y usarla como talismán de la confianza en que todo lo que emprenda tendrá un proceso exitoso.  </vt:lpstr>
      <vt:lpstr>Fortuna  Para aumentar el flujo de dinero, tome las hojas y flores de la planta de ruda y envuélvalos en papel mantequilla. Guarde este paquete en su billetera y/o en la caja registradora de su negocio.  </vt:lpstr>
      <vt:lpstr>RUDA </vt:lpstr>
      <vt:lpstr>AJENJO  Poderes psíquicos, protección, amor e invocación de espíritus.  El Ajenjo se quema en forma de incienso para aumentar los poderes psíquicos.  Ponerlo bajo la cama podrá atraer a la persona amada.  También se quema para invocar espíritus mezclándolo con Sándalo tendrá un mejor efecto en cuanto a este propósito. </vt:lpstr>
      <vt:lpstr>AJENJO. Planta de las Brujas</vt:lpstr>
      <vt:lpstr>AJO MACHO</vt:lpstr>
      <vt:lpstr>AJO MACHO</vt:lpstr>
      <vt:lpstr>ARTEMISA La madre de todas las hierbas</vt:lpstr>
      <vt:lpstr>HINOJO</vt:lpstr>
      <vt:lpstr>El hinojo potencia el valor de la simpatía y la humildad. Las personas nos ven con buenos ojos.  </vt:lpstr>
      <vt:lpstr>EUCALIPTO</vt:lpstr>
      <vt:lpstr>EUCALIPTO</vt:lpstr>
      <vt:lpstr>OTROS RITUALES</vt:lpstr>
      <vt:lpstr>DESTRANCADERA</vt:lpstr>
      <vt:lpstr>DESTRANCADERA</vt:lpstr>
      <vt:lpstr>SALVIA</vt:lpstr>
      <vt:lpstr>SALVIA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TALLER CONDIMENTA TU VIDA </dc:title>
  <dc:creator>María Isabel Catalina Martínez Granada</dc:creator>
  <cp:lastModifiedBy>María Isabel Catalina Martínez Granada</cp:lastModifiedBy>
  <cp:revision>27</cp:revision>
  <dcterms:created xsi:type="dcterms:W3CDTF">2019-03-30T07:03:43Z</dcterms:created>
  <dcterms:modified xsi:type="dcterms:W3CDTF">2019-03-30T07:44:51Z</dcterms:modified>
</cp:coreProperties>
</file>