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81" r:id="rId4"/>
    <p:sldMasterId id="2147483682" r:id="rId5"/>
    <p:sldMasterId id="214748368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</p:sldIdLst>
  <p:sldSz cy="5143500" cx="9144000"/>
  <p:notesSz cx="6858000" cy="9144000"/>
  <p:embeddedFontLst>
    <p:embeddedFont>
      <p:font typeface="Raleway"/>
      <p:regular r:id="rId43"/>
      <p:bold r:id="rId44"/>
      <p:italic r:id="rId45"/>
      <p:boldItalic r:id="rId46"/>
    </p:embeddedFont>
    <p:embeddedFont>
      <p:font typeface="Roboto"/>
      <p:regular r:id="rId47"/>
      <p:bold r:id="rId48"/>
      <p:italic r:id="rId49"/>
      <p:boldItalic r:id="rId50"/>
    </p:embeddedFont>
    <p:embeddedFont>
      <p:font typeface="Old Standard TT"/>
      <p:regular r:id="rId51"/>
      <p:bold r:id="rId52"/>
      <p:italic r:id="rId53"/>
    </p:embeddedFont>
    <p:embeddedFont>
      <p:font typeface="Source Sans Pro"/>
      <p:regular r:id="rId54"/>
      <p:bold r:id="rId55"/>
      <p:italic r:id="rId56"/>
      <p:boldItalic r:id="rId5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font" Target="fonts/Raleway-bold.fntdata"/><Relationship Id="rId43" Type="http://schemas.openxmlformats.org/officeDocument/2006/relationships/font" Target="fonts/Raleway-regular.fntdata"/><Relationship Id="rId46" Type="http://schemas.openxmlformats.org/officeDocument/2006/relationships/font" Target="fonts/Raleway-boldItalic.fntdata"/><Relationship Id="rId45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48" Type="http://schemas.openxmlformats.org/officeDocument/2006/relationships/font" Target="fonts/Roboto-bold.fntdata"/><Relationship Id="rId47" Type="http://schemas.openxmlformats.org/officeDocument/2006/relationships/font" Target="fonts/Roboto-regular.fntdata"/><Relationship Id="rId49" Type="http://schemas.openxmlformats.org/officeDocument/2006/relationships/font" Target="fonts/Roboto-italic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font" Target="fonts/OldStandardTT-regular.fntdata"/><Relationship Id="rId50" Type="http://schemas.openxmlformats.org/officeDocument/2006/relationships/font" Target="fonts/Roboto-boldItalic.fntdata"/><Relationship Id="rId53" Type="http://schemas.openxmlformats.org/officeDocument/2006/relationships/font" Target="fonts/OldStandardTT-italic.fntdata"/><Relationship Id="rId52" Type="http://schemas.openxmlformats.org/officeDocument/2006/relationships/font" Target="fonts/OldStandardTT-bold.fntdata"/><Relationship Id="rId11" Type="http://schemas.openxmlformats.org/officeDocument/2006/relationships/slide" Target="slides/slide4.xml"/><Relationship Id="rId55" Type="http://schemas.openxmlformats.org/officeDocument/2006/relationships/font" Target="fonts/SourceSansPro-bold.fntdata"/><Relationship Id="rId10" Type="http://schemas.openxmlformats.org/officeDocument/2006/relationships/slide" Target="slides/slide3.xml"/><Relationship Id="rId54" Type="http://schemas.openxmlformats.org/officeDocument/2006/relationships/font" Target="fonts/SourceSansPro-regular.fntdata"/><Relationship Id="rId13" Type="http://schemas.openxmlformats.org/officeDocument/2006/relationships/slide" Target="slides/slide6.xml"/><Relationship Id="rId57" Type="http://schemas.openxmlformats.org/officeDocument/2006/relationships/font" Target="fonts/SourceSansPro-boldItalic.fntdata"/><Relationship Id="rId12" Type="http://schemas.openxmlformats.org/officeDocument/2006/relationships/slide" Target="slides/slide5.xml"/><Relationship Id="rId56" Type="http://schemas.openxmlformats.org/officeDocument/2006/relationships/font" Target="fonts/SourceSansPro-italic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4da326c1c2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4da326c1c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eca323eb6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eca323eb6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eca323eb6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eca323eb6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ec70f1457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ec70f1457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ec70f1457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ec70f1457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ec70f1457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ec70f1457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ec70f1457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ec70f1457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ec70f1457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ec70f1457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ec70f1457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ec70f1457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ec70f1457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ec70f1457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ec70f1457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ec70f1457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ec70f1457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ec70f1457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ec70f1457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ec70f1457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ec70f1457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ec70f1457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eca323eb6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eca323eb6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eca323eb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eca323eb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eca323eb6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eca323eb6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eca323eb6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eca323eb6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eca323eb6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eca323eb6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eca323eb6_0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3eca323eb6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eca323eb6_0_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eca323eb6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eca323eb6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3eca323eb6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eca323eb6_0_2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eca323eb6_0_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eca323eb6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3eca323eb6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eca323eb6_0_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eca323eb6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eca323eb6_0_3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eca323eb6_0_3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ec70f1457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ec70f1457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eca323eb6_0_3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eca323eb6_0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eca323eb6_0_3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eca323eb6_0_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eca323eb6_0_3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eca323eb6_0_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eca323eb6_0_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eca323eb6_0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eca323eb6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3eca323eb6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eca323eb6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3eca323eb6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eca323eb6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eca323eb6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eca323eb6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eca323eb6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85875" y="1738075"/>
            <a:ext cx="8183700" cy="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"/>
          <p:cNvSpPr txBox="1"/>
          <p:nvPr>
            <p:ph type="title"/>
          </p:nvPr>
        </p:nvSpPr>
        <p:spPr>
          <a:xfrm>
            <a:off x="485875" y="1714500"/>
            <a:ext cx="8183700" cy="78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2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9" name="Google Shape;39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" name="Google Shape;40;p9"/>
          <p:cNvSpPr txBox="1"/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1" name="Google Shape;41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" name="Google Shape;42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743001"/>
            <a:ext cx="8520600" cy="20064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2845182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/>
          <p:nvPr/>
        </p:nvSpPr>
        <p:spPr>
          <a:xfrm>
            <a:off x="0" y="100"/>
            <a:ext cx="9144000" cy="171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0" name="Google Shape;60;p14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" name="Google Shape;61;p14"/>
          <p:cNvSpPr txBox="1"/>
          <p:nvPr>
            <p:ph type="ctr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15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6" name="Google Shape;66;p15"/>
          <p:cNvSpPr txBox="1"/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6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" type="body"/>
          </p:nvPr>
        </p:nvSpPr>
        <p:spPr>
          <a:xfrm>
            <a:off x="311700" y="1171675"/>
            <a:ext cx="39999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7"/>
          <p:cNvSpPr txBox="1"/>
          <p:nvPr>
            <p:ph idx="2" type="body"/>
          </p:nvPr>
        </p:nvSpPr>
        <p:spPr>
          <a:xfrm>
            <a:off x="4832400" y="1171675"/>
            <a:ext cx="39999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3" name="Google Shape;83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4" name="Google Shape;84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87" name="Google Shape;87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0" name="Google Shape;90;p21"/>
          <p:cNvCxnSpPr/>
          <p:nvPr/>
        </p:nvCxnSpPr>
        <p:spPr>
          <a:xfrm>
            <a:off x="5029675" y="4495500"/>
            <a:ext cx="6864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1" name="Google Shape;91;p21"/>
          <p:cNvSpPr txBox="1"/>
          <p:nvPr>
            <p:ph type="title"/>
          </p:nvPr>
        </p:nvSpPr>
        <p:spPr>
          <a:xfrm>
            <a:off x="265500" y="1382350"/>
            <a:ext cx="4045200" cy="13332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92" name="Google Shape;92;p21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3" name="Google Shape;93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94" name="Google Shape;9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7" name="Google Shape;9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3"/>
          <p:cNvSpPr txBox="1"/>
          <p:nvPr>
            <p:ph hasCustomPrompt="1" type="title"/>
          </p:nvPr>
        </p:nvSpPr>
        <p:spPr>
          <a:xfrm>
            <a:off x="311700" y="1039650"/>
            <a:ext cx="8520600" cy="2106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100" name="Google Shape;100;p23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1" name="Google Shape;101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0" name="Google Shape;110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1" name="Google Shape;111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4" name="Google Shape;114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7" name="Google Shape;117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8" name="Google Shape;118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2" name="Google Shape;122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3" name="Google Shape;123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6" name="Google Shape;126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9" name="Google Shape;129;p3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30" name="Google Shape;130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3" name="Google Shape;133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3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37" name="Google Shape;137;p3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8" name="Google Shape;138;p3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9" name="Google Shape;139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42" name="Google Shape;142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5" name="Google Shape;145;p3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6" name="Google Shape;146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l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Source Sans Pro"/>
              <a:buChar char="●"/>
              <a:defRPr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aperback">
    <p:bg>
      <p:bgPr>
        <a:solidFill>
          <a:srgbClr val="FFFFFF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Char char="●"/>
              <a:defRPr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6" name="Google Shape;106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07" name="Google Shape;107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5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png"/><Relationship Id="rId4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9.png"/><Relationship Id="rId4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8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2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4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3.gif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8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4.gif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6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7"/>
          <p:cNvSpPr txBox="1"/>
          <p:nvPr/>
        </p:nvSpPr>
        <p:spPr>
          <a:xfrm>
            <a:off x="657775" y="474450"/>
            <a:ext cx="8097900" cy="4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375" y="-5600"/>
            <a:ext cx="41869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37"/>
          <p:cNvSpPr txBox="1"/>
          <p:nvPr>
            <p:ph type="ctrTitle"/>
          </p:nvPr>
        </p:nvSpPr>
        <p:spPr>
          <a:xfrm>
            <a:off x="4800600" y="2702875"/>
            <a:ext cx="4097700" cy="14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¡</a:t>
            </a:r>
            <a:r>
              <a:rPr b="1" lang="en-GB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Al rescate de nuestro Poder Interior!</a:t>
            </a:r>
            <a:endParaRPr b="1">
              <a:solidFill>
                <a:srgbClr val="00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138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9"/>
          <p:cNvSpPr txBox="1"/>
          <p:nvPr/>
        </p:nvSpPr>
        <p:spPr>
          <a:xfrm>
            <a:off x="657775" y="474450"/>
            <a:ext cx="8097900" cy="4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39"/>
          <p:cNvSpPr txBox="1"/>
          <p:nvPr/>
        </p:nvSpPr>
        <p:spPr>
          <a:xfrm>
            <a:off x="1345050" y="447450"/>
            <a:ext cx="7410600" cy="43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Mi historia...</a:t>
            </a:r>
            <a:endParaRPr b="1" sz="300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2012</a:t>
            </a:r>
            <a:endParaRPr b="1" sz="300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Raleway"/>
              <a:buChar char="●"/>
            </a:pPr>
            <a:r>
              <a:rPr lang="en-GB" sz="30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“Exitosa”</a:t>
            </a:r>
            <a:endParaRPr sz="300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Raleway"/>
              <a:buChar char="●"/>
            </a:pPr>
            <a:r>
              <a:rPr lang="en-GB" sz="30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Dejar de ser yo</a:t>
            </a:r>
            <a:endParaRPr sz="300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Raleway"/>
              <a:buChar char="●"/>
            </a:pPr>
            <a:r>
              <a:rPr lang="en-GB" sz="30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Síndrome del impostor</a:t>
            </a:r>
            <a:endParaRPr sz="300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Raleway"/>
              <a:buChar char="●"/>
            </a:pPr>
            <a:r>
              <a:rPr lang="en-GB" sz="30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Autoestima: no soy suficiente, no soy importante, equivocarme es malo...</a:t>
            </a:r>
            <a:endParaRPr sz="300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Noche de lluvia.jpg" id="171" name="Google Shape;17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12700"/>
            <a:ext cx="9144000" cy="5360326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40"/>
          <p:cNvSpPr txBox="1"/>
          <p:nvPr/>
        </p:nvSpPr>
        <p:spPr>
          <a:xfrm>
            <a:off x="2457225" y="3373475"/>
            <a:ext cx="4154400" cy="8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5200">
                <a:solidFill>
                  <a:srgbClr val="F3F3F3"/>
                </a:solidFill>
                <a:latin typeface="Raleway"/>
                <a:ea typeface="Raleway"/>
                <a:cs typeface="Raleway"/>
                <a:sym typeface="Raleway"/>
              </a:rPr>
              <a:t>La noche...</a:t>
            </a:r>
            <a:endParaRPr b="1">
              <a:solidFill>
                <a:srgbClr val="F3F3F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heet-156803_1280.png" id="177" name="Google Shape;17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9550" y="111400"/>
            <a:ext cx="6505226" cy="5188926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41"/>
          <p:cNvSpPr txBox="1"/>
          <p:nvPr>
            <p:ph type="ctrTitle"/>
          </p:nvPr>
        </p:nvSpPr>
        <p:spPr>
          <a:xfrm>
            <a:off x="1609525" y="3567450"/>
            <a:ext cx="4961400" cy="82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38761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3. Mundo laboral:</a:t>
            </a:r>
            <a:r>
              <a:rPr lang="en-GB" sz="2400">
                <a:latin typeface="Roboto"/>
                <a:ea typeface="Roboto"/>
                <a:cs typeface="Roboto"/>
                <a:sym typeface="Roboto"/>
              </a:rPr>
              <a:t> </a:t>
            </a:r>
            <a:endParaRPr sz="2400">
              <a:solidFill>
                <a:srgbClr val="00FF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Trabajo, cargo, buen jefe</a:t>
            </a:r>
            <a:endParaRPr sz="2400">
              <a:solidFill>
                <a:srgbClr val="38761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9" name="Google Shape;179;p41"/>
          <p:cNvSpPr txBox="1"/>
          <p:nvPr/>
        </p:nvSpPr>
        <p:spPr>
          <a:xfrm>
            <a:off x="2226775" y="525975"/>
            <a:ext cx="41121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Lista de chequeo</a:t>
            </a:r>
            <a:endParaRPr sz="3000">
              <a:solidFill>
                <a:srgbClr val="CC0000"/>
              </a:solidFill>
            </a:endParaRPr>
          </a:p>
        </p:txBody>
      </p:sp>
      <p:pic>
        <p:nvPicPr>
          <p:cNvPr descr="Green-Tick-PNG-Free-Download.png" id="180" name="Google Shape;180;p41"/>
          <p:cNvPicPr preferRelativeResize="0"/>
          <p:nvPr/>
        </p:nvPicPr>
        <p:blipFill rotWithShape="1">
          <a:blip r:embed="rId4">
            <a:alphaModFix/>
          </a:blip>
          <a:srcRect b="0" l="0" r="47382" t="-10035"/>
          <a:stretch/>
        </p:blipFill>
        <p:spPr>
          <a:xfrm>
            <a:off x="7137925" y="1046900"/>
            <a:ext cx="828675" cy="85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41"/>
          <p:cNvSpPr txBox="1"/>
          <p:nvPr>
            <p:ph type="ctrTitle"/>
          </p:nvPr>
        </p:nvSpPr>
        <p:spPr>
          <a:xfrm>
            <a:off x="1609525" y="1081050"/>
            <a:ext cx="5528400" cy="85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1. Mundo material: </a:t>
            </a:r>
            <a:endParaRPr sz="24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Casa, carro, sueldo </a:t>
            </a:r>
            <a:endParaRPr sz="2400">
              <a:solidFill>
                <a:srgbClr val="38761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" name="Google Shape;182;p41"/>
          <p:cNvSpPr txBox="1"/>
          <p:nvPr>
            <p:ph type="ctrTitle"/>
          </p:nvPr>
        </p:nvSpPr>
        <p:spPr>
          <a:xfrm>
            <a:off x="1652875" y="2333650"/>
            <a:ext cx="4235100" cy="90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2. Mundo emocional:</a:t>
            </a:r>
            <a:r>
              <a:rPr lang="en-GB" sz="2400">
                <a:latin typeface="Roboto"/>
                <a:ea typeface="Roboto"/>
                <a:cs typeface="Roboto"/>
                <a:sym typeface="Roboto"/>
              </a:rPr>
              <a:t> 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Matrimonio estable, hija sana</a:t>
            </a:r>
            <a:endParaRPr sz="2400">
              <a:solidFill>
                <a:srgbClr val="38761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Green-Tick-PNG-Free-Download.png" id="183" name="Google Shape;183;p41"/>
          <p:cNvPicPr preferRelativeResize="0"/>
          <p:nvPr/>
        </p:nvPicPr>
        <p:blipFill rotWithShape="1">
          <a:blip r:embed="rId4">
            <a:alphaModFix/>
          </a:blip>
          <a:srcRect b="0" l="0" r="47382" t="-10035"/>
          <a:stretch/>
        </p:blipFill>
        <p:spPr>
          <a:xfrm>
            <a:off x="5742250" y="2426700"/>
            <a:ext cx="828675" cy="858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-Tick-PNG-Free-Download.png" id="184" name="Google Shape;184;p41"/>
          <p:cNvPicPr preferRelativeResize="0"/>
          <p:nvPr/>
        </p:nvPicPr>
        <p:blipFill rotWithShape="1">
          <a:blip r:embed="rId4">
            <a:alphaModFix/>
          </a:blip>
          <a:srcRect b="0" l="0" r="47382" t="-10035"/>
          <a:stretch/>
        </p:blipFill>
        <p:spPr>
          <a:xfrm>
            <a:off x="6479975" y="3550350"/>
            <a:ext cx="828675" cy="85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8440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42"/>
          <p:cNvSpPr txBox="1"/>
          <p:nvPr/>
        </p:nvSpPr>
        <p:spPr>
          <a:xfrm>
            <a:off x="4250825" y="2245000"/>
            <a:ext cx="5735700" cy="89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Pero….¡VACÍO EN EL CORAZÓN!</a:t>
            </a:r>
            <a:endParaRPr b="1"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iphy.gif" id="195" name="Google Shape;19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4"/>
          <p:cNvSpPr txBox="1"/>
          <p:nvPr>
            <p:ph type="ctrTitle"/>
          </p:nvPr>
        </p:nvSpPr>
        <p:spPr>
          <a:xfrm>
            <a:off x="311700" y="744575"/>
            <a:ext cx="8520600" cy="406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La llamada...</a:t>
            </a:r>
            <a:endParaRPr/>
          </a:p>
        </p:txBody>
      </p:sp>
      <p:pic>
        <p:nvPicPr>
          <p:cNvPr descr="Reloj despertador mariposas.jpg" id="201" name="Google Shape;20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44"/>
          <p:cNvSpPr txBox="1"/>
          <p:nvPr/>
        </p:nvSpPr>
        <p:spPr>
          <a:xfrm>
            <a:off x="83300" y="104125"/>
            <a:ext cx="4404300" cy="1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F3F3F3"/>
                </a:solidFill>
                <a:latin typeface="Raleway"/>
                <a:ea typeface="Raleway"/>
                <a:cs typeface="Raleway"/>
                <a:sym typeface="Raleway"/>
              </a:rPr>
              <a:t>   La llamada...</a:t>
            </a:r>
            <a:endParaRPr b="1" sz="4800">
              <a:solidFill>
                <a:srgbClr val="F3F3F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4387" y="-152400"/>
            <a:ext cx="9270838" cy="5295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heet-156803_1280.png" id="212" name="Google Shape;21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9550" y="111400"/>
            <a:ext cx="6505226" cy="518892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46"/>
          <p:cNvSpPr txBox="1"/>
          <p:nvPr>
            <p:ph type="ctrTitle"/>
          </p:nvPr>
        </p:nvSpPr>
        <p:spPr>
          <a:xfrm>
            <a:off x="1609525" y="3567450"/>
            <a:ext cx="4961400" cy="82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38761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3. Mundo laboral:</a:t>
            </a:r>
            <a:r>
              <a:rPr lang="en-GB" sz="2400">
                <a:latin typeface="Raleway"/>
                <a:ea typeface="Raleway"/>
                <a:cs typeface="Raleway"/>
                <a:sym typeface="Raleway"/>
              </a:rPr>
              <a:t> </a:t>
            </a:r>
            <a:endParaRPr sz="2400">
              <a:solidFill>
                <a:srgbClr val="00FF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400">
                <a:solidFill>
                  <a:srgbClr val="CC0000"/>
                </a:solidFill>
                <a:latin typeface="Raleway"/>
                <a:ea typeface="Raleway"/>
                <a:cs typeface="Raleway"/>
                <a:sym typeface="Raleway"/>
              </a:rPr>
              <a:t>Sin sentido, sin motivación</a:t>
            </a:r>
            <a:r>
              <a:rPr lang="en-GB" sz="2400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2400"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4" name="Google Shape;214;p46"/>
          <p:cNvSpPr txBox="1"/>
          <p:nvPr/>
        </p:nvSpPr>
        <p:spPr>
          <a:xfrm>
            <a:off x="2226775" y="525975"/>
            <a:ext cx="41121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rgbClr val="CC0000"/>
                </a:solidFill>
                <a:latin typeface="Raleway"/>
                <a:ea typeface="Raleway"/>
                <a:cs typeface="Raleway"/>
                <a:sym typeface="Raleway"/>
              </a:rPr>
              <a:t>Lista de chequeo</a:t>
            </a:r>
            <a:endParaRPr sz="3000">
              <a:solidFill>
                <a:srgbClr val="CC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5" name="Google Shape;215;p46"/>
          <p:cNvSpPr txBox="1"/>
          <p:nvPr>
            <p:ph type="ctrTitle"/>
          </p:nvPr>
        </p:nvSpPr>
        <p:spPr>
          <a:xfrm>
            <a:off x="1609525" y="1081050"/>
            <a:ext cx="4961400" cy="85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1. Mundo Material: </a:t>
            </a:r>
            <a:endParaRPr sz="2400">
              <a:solidFill>
                <a:srgbClr val="66666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CC0000"/>
                </a:solidFill>
                <a:latin typeface="Raleway"/>
                <a:ea typeface="Raleway"/>
                <a:cs typeface="Raleway"/>
                <a:sym typeface="Raleway"/>
              </a:rPr>
              <a:t>Llena de deudas, saldo en rojo</a:t>
            </a:r>
            <a:endParaRPr sz="2400">
              <a:solidFill>
                <a:srgbClr val="CC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6" name="Google Shape;216;p46"/>
          <p:cNvSpPr txBox="1"/>
          <p:nvPr>
            <p:ph type="ctrTitle"/>
          </p:nvPr>
        </p:nvSpPr>
        <p:spPr>
          <a:xfrm>
            <a:off x="1652875" y="2333650"/>
            <a:ext cx="4235100" cy="90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666666"/>
                </a:solidFill>
                <a:latin typeface="Raleway"/>
                <a:ea typeface="Raleway"/>
                <a:cs typeface="Raleway"/>
                <a:sym typeface="Raleway"/>
              </a:rPr>
              <a:t>2. Mundo emocional:</a:t>
            </a:r>
            <a:r>
              <a:rPr lang="en-GB" sz="2400">
                <a:latin typeface="Raleway"/>
                <a:ea typeface="Raleway"/>
                <a:cs typeface="Raleway"/>
                <a:sym typeface="Raleway"/>
              </a:rPr>
              <a:t> </a:t>
            </a:r>
            <a:endParaRPr sz="24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400">
                <a:solidFill>
                  <a:srgbClr val="CC0000"/>
                </a:solidFill>
                <a:latin typeface="Raleway"/>
                <a:ea typeface="Raleway"/>
                <a:cs typeface="Raleway"/>
                <a:sym typeface="Raleway"/>
              </a:rPr>
              <a:t>Divorcio y corazón roto</a:t>
            </a:r>
            <a:endParaRPr sz="2400">
              <a:solidFill>
                <a:srgbClr val="CC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descr="Green-Tick-PNG-Free-Download.png" id="217" name="Google Shape;217;p46"/>
          <p:cNvPicPr preferRelativeResize="0"/>
          <p:nvPr/>
        </p:nvPicPr>
        <p:blipFill rotWithShape="1">
          <a:blip r:embed="rId4">
            <a:alphaModFix/>
          </a:blip>
          <a:srcRect b="-10036" l="52931" r="-2492" t="19456"/>
          <a:stretch/>
        </p:blipFill>
        <p:spPr>
          <a:xfrm>
            <a:off x="5448725" y="3635750"/>
            <a:ext cx="780550" cy="707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-Tick-PNG-Free-Download.png" id="218" name="Google Shape;218;p46"/>
          <p:cNvPicPr preferRelativeResize="0"/>
          <p:nvPr/>
        </p:nvPicPr>
        <p:blipFill rotWithShape="1">
          <a:blip r:embed="rId4">
            <a:alphaModFix/>
          </a:blip>
          <a:srcRect b="-10036" l="52931" r="-2492" t="19456"/>
          <a:stretch/>
        </p:blipFill>
        <p:spPr>
          <a:xfrm>
            <a:off x="4943250" y="2577000"/>
            <a:ext cx="780550" cy="707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een-Tick-PNG-Free-Download.png" id="219" name="Google Shape;219;p46"/>
          <p:cNvPicPr preferRelativeResize="0"/>
          <p:nvPr/>
        </p:nvPicPr>
        <p:blipFill rotWithShape="1">
          <a:blip r:embed="rId4">
            <a:alphaModFix/>
          </a:blip>
          <a:srcRect b="-10036" l="52931" r="-2492" t="19456"/>
          <a:stretch/>
        </p:blipFill>
        <p:spPr>
          <a:xfrm>
            <a:off x="6514300" y="1232925"/>
            <a:ext cx="780550" cy="70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 Shot 2017-07-23 at 8.51.28 AM.png" id="224" name="Google Shape;224;p47"/>
          <p:cNvPicPr preferRelativeResize="0"/>
          <p:nvPr/>
        </p:nvPicPr>
        <p:blipFill rotWithShape="1">
          <a:blip r:embed="rId3">
            <a:alphaModFix/>
          </a:blip>
          <a:srcRect b="14508" l="15754" r="30640" t="13914"/>
          <a:stretch/>
        </p:blipFill>
        <p:spPr>
          <a:xfrm>
            <a:off x="-10525" y="912875"/>
            <a:ext cx="3616150" cy="4090752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47"/>
          <p:cNvSpPr txBox="1"/>
          <p:nvPr/>
        </p:nvSpPr>
        <p:spPr>
          <a:xfrm>
            <a:off x="0" y="41675"/>
            <a:ext cx="9391200" cy="8712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Raleway"/>
                <a:ea typeface="Raleway"/>
                <a:cs typeface="Raleway"/>
                <a:sym typeface="Raleway"/>
              </a:rPr>
              <a:t>Excelentes oportunidades...</a:t>
            </a:r>
            <a:endParaRPr b="1" sz="24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6" name="Google Shape;226;p47"/>
          <p:cNvSpPr txBox="1"/>
          <p:nvPr/>
        </p:nvSpPr>
        <p:spPr>
          <a:xfrm>
            <a:off x="5115750" y="1597975"/>
            <a:ext cx="3817500" cy="31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7" name="Google Shape;227;p47"/>
          <p:cNvPicPr preferRelativeResize="0"/>
          <p:nvPr/>
        </p:nvPicPr>
        <p:blipFill rotWithShape="1">
          <a:blip r:embed="rId4">
            <a:alphaModFix/>
          </a:blip>
          <a:srcRect b="4326" l="3637" r="2129" t="4014"/>
          <a:stretch/>
        </p:blipFill>
        <p:spPr>
          <a:xfrm>
            <a:off x="3669325" y="586325"/>
            <a:ext cx="5721876" cy="502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-20170724-WA0029.jpg" id="232" name="Google Shape;23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9600" y="13725"/>
            <a:ext cx="4887350" cy="4977376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48"/>
          <p:cNvSpPr txBox="1"/>
          <p:nvPr/>
        </p:nvSpPr>
        <p:spPr>
          <a:xfrm>
            <a:off x="21275" y="13725"/>
            <a:ext cx="9078900" cy="792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latin typeface="Raleway"/>
                <a:ea typeface="Raleway"/>
                <a:cs typeface="Raleway"/>
                <a:sym typeface="Raleway"/>
              </a:rPr>
              <a:t>Encontré al amor de mi vida y compañero de Propósito en la Fundación Conexión Bienestar...</a:t>
            </a:r>
            <a:endParaRPr b="1" sz="2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9"/>
          <p:cNvSpPr txBox="1"/>
          <p:nvPr/>
        </p:nvSpPr>
        <p:spPr>
          <a:xfrm>
            <a:off x="0" y="76200"/>
            <a:ext cx="9144000" cy="527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latin typeface="Raleway"/>
                <a:ea typeface="Raleway"/>
                <a:cs typeface="Raleway"/>
                <a:sym typeface="Raleway"/>
              </a:rPr>
              <a:t>La felicidad mayor: una hija sana y feliz!</a:t>
            </a:r>
            <a:endParaRPr b="1" sz="20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descr="20170430_135823.jpg" id="239" name="Google Shape;23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8025" y="588500"/>
            <a:ext cx="3422174" cy="489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50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¿Cómo lo hice?</a:t>
            </a:r>
            <a:endParaRPr/>
          </a:p>
        </p:txBody>
      </p:sp>
      <p:sp>
        <p:nvSpPr>
          <p:cNvPr id="245" name="Google Shape;245;p50"/>
          <p:cNvSpPr txBox="1"/>
          <p:nvPr>
            <p:ph idx="1" type="body"/>
          </p:nvPr>
        </p:nvSpPr>
        <p:spPr>
          <a:xfrm>
            <a:off x="-53100" y="1727100"/>
            <a:ext cx="914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/>
              <a:t> </a:t>
            </a:r>
            <a:r>
              <a:rPr lang="en-GB" sz="10000"/>
              <a:t>  </a:t>
            </a:r>
            <a:r>
              <a:rPr lang="en-GB" sz="10000">
                <a:latin typeface="Raleway"/>
                <a:ea typeface="Raleway"/>
                <a:cs typeface="Raleway"/>
                <a:sym typeface="Raleway"/>
              </a:rPr>
              <a:t>Me conecté</a:t>
            </a:r>
            <a:endParaRPr sz="10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51"/>
          <p:cNvSpPr txBox="1"/>
          <p:nvPr>
            <p:ph type="title"/>
          </p:nvPr>
        </p:nvSpPr>
        <p:spPr>
          <a:xfrm>
            <a:off x="225625" y="34817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5 Súper Poderes</a:t>
            </a:r>
            <a:endParaRPr sz="3600"/>
          </a:p>
        </p:txBody>
      </p:sp>
      <p:sp>
        <p:nvSpPr>
          <p:cNvPr id="251" name="Google Shape;251;p51"/>
          <p:cNvSpPr txBox="1"/>
          <p:nvPr>
            <p:ph idx="1" type="body"/>
          </p:nvPr>
        </p:nvSpPr>
        <p:spPr>
          <a:xfrm>
            <a:off x="4572000" y="1152475"/>
            <a:ext cx="4260000" cy="370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-GB" sz="3000"/>
              <a:t>El amor en el espejo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-GB" sz="3000"/>
              <a:t>8 x 3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-GB" sz="3000"/>
              <a:t>El poder de la palabra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-GB" sz="3000"/>
              <a:t>El poder del pensamiento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-GB" sz="3000"/>
              <a:t>El poder de la emoción</a:t>
            </a:r>
            <a:endParaRPr sz="3000"/>
          </a:p>
        </p:txBody>
      </p:sp>
      <p:pic>
        <p:nvPicPr>
          <p:cNvPr id="252" name="Google Shape;252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26534"/>
            <a:ext cx="4119501" cy="37017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52"/>
          <p:cNvSpPr txBox="1"/>
          <p:nvPr>
            <p:ph type="title"/>
          </p:nvPr>
        </p:nvSpPr>
        <p:spPr>
          <a:xfrm>
            <a:off x="311700" y="1338150"/>
            <a:ext cx="4260300" cy="204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-GB"/>
              <a:t>El amor en el espejo</a:t>
            </a:r>
            <a:endParaRPr/>
          </a:p>
        </p:txBody>
      </p:sp>
      <p:pic>
        <p:nvPicPr>
          <p:cNvPr id="258" name="Google Shape;258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3701" y="0"/>
            <a:ext cx="43803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53"/>
          <p:cNvSpPr txBox="1"/>
          <p:nvPr>
            <p:ph type="title"/>
          </p:nvPr>
        </p:nvSpPr>
        <p:spPr>
          <a:xfrm>
            <a:off x="311700" y="1338150"/>
            <a:ext cx="4260300" cy="204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2. 8 x 3</a:t>
            </a:r>
            <a:endParaRPr/>
          </a:p>
        </p:txBody>
      </p:sp>
      <p:pic>
        <p:nvPicPr>
          <p:cNvPr id="264" name="Google Shape;264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9000" y="152400"/>
            <a:ext cx="4894250" cy="489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54"/>
          <p:cNvSpPr txBox="1"/>
          <p:nvPr>
            <p:ph type="title"/>
          </p:nvPr>
        </p:nvSpPr>
        <p:spPr>
          <a:xfrm>
            <a:off x="5476725" y="1445750"/>
            <a:ext cx="4260300" cy="204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3. El poder de la palabra</a:t>
            </a:r>
            <a:endParaRPr/>
          </a:p>
        </p:txBody>
      </p:sp>
      <p:pic>
        <p:nvPicPr>
          <p:cNvPr id="270" name="Google Shape;270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9935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54"/>
          <p:cNvSpPr txBox="1"/>
          <p:nvPr/>
        </p:nvSpPr>
        <p:spPr>
          <a:xfrm>
            <a:off x="4463850" y="1571025"/>
            <a:ext cx="6198000" cy="7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5"/>
          <p:cNvSpPr txBox="1"/>
          <p:nvPr>
            <p:ph type="title"/>
          </p:nvPr>
        </p:nvSpPr>
        <p:spPr>
          <a:xfrm>
            <a:off x="311700" y="1338150"/>
            <a:ext cx="4260300" cy="204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</a:t>
            </a:r>
            <a:r>
              <a:rPr lang="en-GB"/>
              <a:t>. El poder del pensamiento</a:t>
            </a:r>
            <a:endParaRPr/>
          </a:p>
        </p:txBody>
      </p:sp>
      <p:pic>
        <p:nvPicPr>
          <p:cNvPr id="277" name="Google Shape;277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3775" y="0"/>
            <a:ext cx="527022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56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5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84" name="Google Shape;284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50" y="0"/>
            <a:ext cx="91291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57"/>
          <p:cNvSpPr txBox="1"/>
          <p:nvPr>
            <p:ph type="title"/>
          </p:nvPr>
        </p:nvSpPr>
        <p:spPr>
          <a:xfrm>
            <a:off x="270050" y="3096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Raleway"/>
                <a:ea typeface="Raleway"/>
                <a:cs typeface="Raleway"/>
                <a:sym typeface="Raleway"/>
              </a:rPr>
              <a:t>La ciencia comprueba la relación entre lo que pensamos y la realidad…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57"/>
          <p:cNvSpPr txBox="1"/>
          <p:nvPr>
            <p:ph idx="1" type="body"/>
          </p:nvPr>
        </p:nvSpPr>
        <p:spPr>
          <a:xfrm>
            <a:off x="5063700" y="1580738"/>
            <a:ext cx="4080300" cy="34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400" u="sng"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-GB" sz="1600">
                <a:latin typeface="Raleway"/>
                <a:ea typeface="Raleway"/>
                <a:cs typeface="Raleway"/>
                <a:sym typeface="Raleway"/>
              </a:rPr>
              <a:t>Dr Cleve Backster. Experimento del Ejército de USA: </a:t>
            </a:r>
            <a:r>
              <a:rPr b="1" lang="en-GB" sz="1600">
                <a:latin typeface="Raleway"/>
                <a:ea typeface="Raleway"/>
                <a:cs typeface="Raleway"/>
                <a:sym typeface="Raleway"/>
              </a:rPr>
              <a:t>los pensamientos y emociones alteran el ADN Humano, aún estando separados</a:t>
            </a:r>
            <a:r>
              <a:rPr lang="en-GB" sz="1600">
                <a:latin typeface="Raleway"/>
                <a:ea typeface="Raleway"/>
                <a:cs typeface="Raleway"/>
                <a:sym typeface="Raleway"/>
              </a:rPr>
              <a:t>. (</a:t>
            </a:r>
            <a:r>
              <a:rPr i="1" lang="en-GB" sz="1600" u="sng">
                <a:latin typeface="Raleway"/>
                <a:ea typeface="Raleway"/>
                <a:cs typeface="Raleway"/>
                <a:sym typeface="Raleway"/>
              </a:rPr>
              <a:t>Revista Advances: The Journal of Mind-Body Health Vol 9. 1993)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291" name="Google Shape;291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050" y="1615850"/>
            <a:ext cx="4279499" cy="335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8"/>
          <p:cNvSpPr txBox="1"/>
          <p:nvPr>
            <p:ph type="title"/>
          </p:nvPr>
        </p:nvSpPr>
        <p:spPr>
          <a:xfrm>
            <a:off x="311700" y="1338150"/>
            <a:ext cx="4260300" cy="204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4. El poder de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las emociones</a:t>
            </a:r>
            <a:endParaRPr/>
          </a:p>
        </p:txBody>
      </p:sp>
      <p:pic>
        <p:nvPicPr>
          <p:cNvPr id="297" name="Google Shape;297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5925" y="152400"/>
            <a:ext cx="4945675" cy="491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59"/>
          <p:cNvSpPr txBox="1"/>
          <p:nvPr>
            <p:ph idx="1" type="body"/>
          </p:nvPr>
        </p:nvSpPr>
        <p:spPr>
          <a:xfrm>
            <a:off x="311700" y="15954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sz="2400">
                <a:solidFill>
                  <a:srgbClr val="4E5665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“The data indicate that when individuals are in a heart-focused, loving state and in a more coherent mode of physiological functioning, they have a greater ability to alter the conformation of DNA”. </a:t>
            </a:r>
            <a:endParaRPr sz="2400">
              <a:solidFill>
                <a:srgbClr val="4E5665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en-GB" u="sng">
                <a:solidFill>
                  <a:srgbClr val="4E5665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Modulation of DNA Conformation by Heart-Focused Intention – McCraty, Atkinson, Tomasino, 2003</a:t>
            </a:r>
            <a:r>
              <a:rPr lang="en-GB">
                <a:solidFill>
                  <a:srgbClr val="4E5665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. )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03" name="Google Shape;303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350" y="152400"/>
            <a:ext cx="5096225" cy="124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60"/>
          <p:cNvSpPr txBox="1"/>
          <p:nvPr>
            <p:ph type="title"/>
          </p:nvPr>
        </p:nvSpPr>
        <p:spPr>
          <a:xfrm>
            <a:off x="215200" y="1779300"/>
            <a:ext cx="87159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/>
              <a:t>¿</a:t>
            </a:r>
            <a:r>
              <a:rPr lang="en-GB" sz="4800"/>
              <a:t>Y si juntamos los súper poderes?</a:t>
            </a:r>
            <a:endParaRPr sz="48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NA Phantom Effect.jpg" id="313" name="Google Shape;313;p61"/>
          <p:cNvPicPr preferRelativeResize="0"/>
          <p:nvPr/>
        </p:nvPicPr>
        <p:blipFill rotWithShape="1">
          <a:blip r:embed="rId3">
            <a:alphaModFix/>
          </a:blip>
          <a:srcRect b="0" l="0" r="66484" t="0"/>
          <a:stretch/>
        </p:blipFill>
        <p:spPr>
          <a:xfrm>
            <a:off x="71450" y="772925"/>
            <a:ext cx="3016799" cy="44277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NA Phantom Effect.jpg" id="314" name="Google Shape;314;p61"/>
          <p:cNvPicPr preferRelativeResize="0"/>
          <p:nvPr/>
        </p:nvPicPr>
        <p:blipFill rotWithShape="1">
          <a:blip r:embed="rId3">
            <a:alphaModFix/>
          </a:blip>
          <a:srcRect b="0" l="36724" r="37334" t="0"/>
          <a:stretch/>
        </p:blipFill>
        <p:spPr>
          <a:xfrm>
            <a:off x="3529425" y="849125"/>
            <a:ext cx="2335024" cy="44277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NA Phantom Effect.jpg" id="315" name="Google Shape;315;p61"/>
          <p:cNvPicPr preferRelativeResize="0"/>
          <p:nvPr/>
        </p:nvPicPr>
        <p:blipFill rotWithShape="1">
          <a:blip r:embed="rId3">
            <a:alphaModFix/>
          </a:blip>
          <a:srcRect b="0" l="69338" r="6057" t="0"/>
          <a:stretch/>
        </p:blipFill>
        <p:spPr>
          <a:xfrm>
            <a:off x="6617675" y="772925"/>
            <a:ext cx="2214624" cy="4427724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61"/>
          <p:cNvSpPr txBox="1"/>
          <p:nvPr/>
        </p:nvSpPr>
        <p:spPr>
          <a:xfrm>
            <a:off x="591825" y="344325"/>
            <a:ext cx="8059500" cy="5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"/>
              <a:buChar char="●"/>
            </a:pPr>
            <a:r>
              <a:rPr lang="en-GB" sz="1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El Efecto Fantasma </a:t>
            </a:r>
            <a:r>
              <a:rPr i="1" lang="en-GB" sz="12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(Dres. Vladimir Poponin y Peter Garaiev (Academia Rusa de Ciencias).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8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6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200">
                <a:latin typeface="Raleway"/>
                <a:ea typeface="Raleway"/>
                <a:cs typeface="Raleway"/>
                <a:sym typeface="Raleway"/>
              </a:rPr>
              <a:t>Un truco para empezar...</a:t>
            </a:r>
            <a:endParaRPr b="1" sz="72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27" name="Google Shape;327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0914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64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6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34" name="Google Shape;334;p64"/>
          <p:cNvPicPr preferRelativeResize="0"/>
          <p:nvPr/>
        </p:nvPicPr>
        <p:blipFill rotWithShape="1">
          <a:blip r:embed="rId3">
            <a:alphaModFix/>
          </a:blip>
          <a:srcRect b="19032" l="16809" r="16247" t="20777"/>
          <a:stretch/>
        </p:blipFill>
        <p:spPr>
          <a:xfrm>
            <a:off x="0" y="-107600"/>
            <a:ext cx="9144000" cy="525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65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6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41" name="Google Shape;341;p65"/>
          <p:cNvPicPr preferRelativeResize="0"/>
          <p:nvPr/>
        </p:nvPicPr>
        <p:blipFill rotWithShape="1">
          <a:blip r:embed="rId3">
            <a:alphaModFix/>
          </a:blip>
          <a:srcRect b="0" l="9452" r="10374" t="18804"/>
          <a:stretch/>
        </p:blipFill>
        <p:spPr>
          <a:xfrm>
            <a:off x="0" y="0"/>
            <a:ext cx="9144000" cy="5057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66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6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48" name="Google Shape;348;p66"/>
          <p:cNvPicPr preferRelativeResize="0"/>
          <p:nvPr/>
        </p:nvPicPr>
        <p:blipFill rotWithShape="1">
          <a:blip r:embed="rId3">
            <a:alphaModFix/>
          </a:blip>
          <a:srcRect b="6489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67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6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67"/>
          <p:cNvPicPr preferRelativeResize="0"/>
          <p:nvPr/>
        </p:nvPicPr>
        <p:blipFill rotWithShape="1">
          <a:blip r:embed="rId3">
            <a:alphaModFix/>
          </a:blip>
          <a:srcRect b="5651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68"/>
          <p:cNvSpPr txBox="1"/>
          <p:nvPr>
            <p:ph idx="1" type="body"/>
          </p:nvPr>
        </p:nvSpPr>
        <p:spPr>
          <a:xfrm>
            <a:off x="873600" y="1673950"/>
            <a:ext cx="79587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61" name="Google Shape;361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51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69"/>
          <p:cNvSpPr txBox="1"/>
          <p:nvPr>
            <p:ph idx="1" type="body"/>
          </p:nvPr>
        </p:nvSpPr>
        <p:spPr>
          <a:xfrm>
            <a:off x="873600" y="1673950"/>
            <a:ext cx="79587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67" name="Google Shape;367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70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70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74" name="Google Shape;374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"/>
            <a:ext cx="1132926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71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71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81" name="Google Shape;381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069975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71"/>
          <p:cNvSpPr txBox="1"/>
          <p:nvPr/>
        </p:nvSpPr>
        <p:spPr>
          <a:xfrm>
            <a:off x="43050" y="4239625"/>
            <a:ext cx="3066600" cy="83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latin typeface="Raleway"/>
                <a:ea typeface="Raleway"/>
                <a:cs typeface="Raleway"/>
                <a:sym typeface="Raleway"/>
              </a:rPr>
              <a:t>   </a:t>
            </a:r>
            <a:r>
              <a:rPr b="1" lang="en-GB" sz="3600">
                <a:latin typeface="Raleway"/>
                <a:ea typeface="Raleway"/>
                <a:cs typeface="Raleway"/>
                <a:sym typeface="Raleway"/>
              </a:rPr>
              <a:t>GRACIAS!</a:t>
            </a:r>
            <a:endParaRPr b="1" sz="36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Paperback">
  <a:themeElements>
    <a:clrScheme name="Paperback">
      <a:dk1>
        <a:srgbClr val="000000"/>
      </a:dk1>
      <a:lt1>
        <a:srgbClr val="FFFFFF"/>
      </a:lt1>
      <a:dk2>
        <a:srgbClr val="00695C"/>
      </a:dk2>
      <a:lt2>
        <a:srgbClr val="26A69A"/>
      </a:lt2>
      <a:accent1>
        <a:srgbClr val="FFFBF0"/>
      </a:accent1>
      <a:accent2>
        <a:srgbClr val="B7B7B7"/>
      </a:accent2>
      <a:accent3>
        <a:srgbClr val="FB8C00"/>
      </a:accent3>
      <a:accent4>
        <a:srgbClr val="80CBC4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