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90" r:id="rId3"/>
    <p:sldId id="257" r:id="rId4"/>
    <p:sldId id="258" r:id="rId5"/>
    <p:sldId id="259" r:id="rId6"/>
    <p:sldId id="291" r:id="rId7"/>
    <p:sldId id="260" r:id="rId8"/>
    <p:sldId id="292" r:id="rId9"/>
    <p:sldId id="261" r:id="rId10"/>
    <p:sldId id="262" r:id="rId11"/>
    <p:sldId id="263" r:id="rId12"/>
    <p:sldId id="293" r:id="rId13"/>
    <p:sldId id="266" r:id="rId14"/>
    <p:sldId id="294" r:id="rId15"/>
    <p:sldId id="264" r:id="rId16"/>
    <p:sldId id="295" r:id="rId17"/>
    <p:sldId id="265" r:id="rId18"/>
    <p:sldId id="296" r:id="rId19"/>
    <p:sldId id="269" r:id="rId20"/>
    <p:sldId id="298" r:id="rId21"/>
    <p:sldId id="275" r:id="rId22"/>
    <p:sldId id="299" r:id="rId23"/>
    <p:sldId id="289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39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60FD2F4-0AD2-4706-88B6-781DEF9B8B9C}" type="doc">
      <dgm:prSet loTypeId="urn:microsoft.com/office/officeart/2018/2/layout/IconLabelList" loCatId="icon" qsTypeId="urn:microsoft.com/office/officeart/2005/8/quickstyle/simple4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783AA79C-23DA-4E99-9770-788500FEF2C7}">
      <dgm:prSet custT="1"/>
      <dgm:spPr/>
      <dgm:t>
        <a:bodyPr/>
        <a:lstStyle/>
        <a:p>
          <a:r>
            <a:rPr lang="es-CO" sz="1800" dirty="0"/>
            <a:t>Explorar </a:t>
          </a:r>
          <a:r>
            <a:rPr lang="es-CO" sz="1600" dirty="0"/>
            <a:t>los poderes mágicos de las piedras naturales.</a:t>
          </a:r>
          <a:endParaRPr lang="en-US" sz="1600" dirty="0"/>
        </a:p>
      </dgm:t>
    </dgm:pt>
    <dgm:pt modelId="{D5D7D8C5-6D18-41AD-9C74-3657DEB3E883}" type="parTrans" cxnId="{A8CBCE61-9245-43B0-A91D-D46AF2FA6CE8}">
      <dgm:prSet/>
      <dgm:spPr/>
      <dgm:t>
        <a:bodyPr/>
        <a:lstStyle/>
        <a:p>
          <a:endParaRPr lang="en-US"/>
        </a:p>
      </dgm:t>
    </dgm:pt>
    <dgm:pt modelId="{4664063C-920F-43E7-9CD1-44D34BBAAB5B}" type="sibTrans" cxnId="{A8CBCE61-9245-43B0-A91D-D46AF2FA6CE8}">
      <dgm:prSet/>
      <dgm:spPr/>
      <dgm:t>
        <a:bodyPr/>
        <a:lstStyle/>
        <a:p>
          <a:endParaRPr lang="en-US"/>
        </a:p>
      </dgm:t>
    </dgm:pt>
    <dgm:pt modelId="{BC20F16F-061F-4B92-A436-718AA86EDB93}">
      <dgm:prSet custT="1"/>
      <dgm:spPr/>
      <dgm:t>
        <a:bodyPr/>
        <a:lstStyle/>
        <a:p>
          <a:r>
            <a:rPr lang="es-CO" sz="2000" dirty="0"/>
            <a:t>Descubrir </a:t>
          </a:r>
          <a:r>
            <a:rPr lang="es-CO" sz="1600" dirty="0"/>
            <a:t>que cristales podemos usar para mejorar nuestra vida.</a:t>
          </a:r>
          <a:endParaRPr lang="en-US" sz="1600" dirty="0"/>
        </a:p>
      </dgm:t>
    </dgm:pt>
    <dgm:pt modelId="{F053F0E7-9543-4016-8CE4-77BC7FD4F0A4}" type="parTrans" cxnId="{0AEC0D06-A354-4647-B555-2C2F3043597F}">
      <dgm:prSet/>
      <dgm:spPr/>
      <dgm:t>
        <a:bodyPr/>
        <a:lstStyle/>
        <a:p>
          <a:endParaRPr lang="en-US"/>
        </a:p>
      </dgm:t>
    </dgm:pt>
    <dgm:pt modelId="{4AC9797B-18C4-487F-8CCC-5F6F4B950C7E}" type="sibTrans" cxnId="{0AEC0D06-A354-4647-B555-2C2F3043597F}">
      <dgm:prSet/>
      <dgm:spPr/>
      <dgm:t>
        <a:bodyPr/>
        <a:lstStyle/>
        <a:p>
          <a:endParaRPr lang="en-US"/>
        </a:p>
      </dgm:t>
    </dgm:pt>
    <dgm:pt modelId="{5A66FCCD-7E87-4B83-975B-4391AF48A53D}">
      <dgm:prSet custT="1"/>
      <dgm:spPr/>
      <dgm:t>
        <a:bodyPr/>
        <a:lstStyle/>
        <a:p>
          <a:r>
            <a:rPr lang="es-CO" sz="2000" dirty="0"/>
            <a:t>Identificar</a:t>
          </a:r>
          <a:r>
            <a:rPr lang="es-CO" sz="1600" dirty="0"/>
            <a:t> varios métodos para limpiar, activar y programar las piedras mágicas. </a:t>
          </a:r>
          <a:endParaRPr lang="en-US" sz="1600" dirty="0"/>
        </a:p>
      </dgm:t>
    </dgm:pt>
    <dgm:pt modelId="{EFB3A1F9-B7A0-4026-A080-1F6244C4880B}" type="parTrans" cxnId="{9A136E81-02CC-45CD-8AF2-C4AF3DE515D1}">
      <dgm:prSet/>
      <dgm:spPr/>
      <dgm:t>
        <a:bodyPr/>
        <a:lstStyle/>
        <a:p>
          <a:endParaRPr lang="en-US"/>
        </a:p>
      </dgm:t>
    </dgm:pt>
    <dgm:pt modelId="{1F253E8D-523C-4EA0-9BBD-AC65EDD5DBE8}" type="sibTrans" cxnId="{9A136E81-02CC-45CD-8AF2-C4AF3DE515D1}">
      <dgm:prSet/>
      <dgm:spPr/>
      <dgm:t>
        <a:bodyPr/>
        <a:lstStyle/>
        <a:p>
          <a:endParaRPr lang="en-US"/>
        </a:p>
      </dgm:t>
    </dgm:pt>
    <dgm:pt modelId="{85A5F90B-6B7B-4167-A53D-7B175C863654}" type="pres">
      <dgm:prSet presAssocID="{760FD2F4-0AD2-4706-88B6-781DEF9B8B9C}" presName="root" presStyleCnt="0">
        <dgm:presLayoutVars>
          <dgm:dir/>
          <dgm:resizeHandles val="exact"/>
        </dgm:presLayoutVars>
      </dgm:prSet>
      <dgm:spPr/>
    </dgm:pt>
    <dgm:pt modelId="{5117773A-C1AB-4028-A8C2-21C4A7DF3910}" type="pres">
      <dgm:prSet presAssocID="{783AA79C-23DA-4E99-9770-788500FEF2C7}" presName="compNode" presStyleCnt="0"/>
      <dgm:spPr/>
    </dgm:pt>
    <dgm:pt modelId="{CF8768FE-A55F-4E52-891F-9FF6BC8AF564}" type="pres">
      <dgm:prSet presAssocID="{783AA79C-23DA-4E99-9770-788500FEF2C7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gnifying glass"/>
        </a:ext>
      </dgm:extLst>
    </dgm:pt>
    <dgm:pt modelId="{A1BB39FC-A13C-4F9D-AD5C-DF61197CD9A7}" type="pres">
      <dgm:prSet presAssocID="{783AA79C-23DA-4E99-9770-788500FEF2C7}" presName="spaceRect" presStyleCnt="0"/>
      <dgm:spPr/>
    </dgm:pt>
    <dgm:pt modelId="{970DE035-2FC1-422F-81CF-8B7F47460580}" type="pres">
      <dgm:prSet presAssocID="{783AA79C-23DA-4E99-9770-788500FEF2C7}" presName="textRect" presStyleLbl="revTx" presStyleIdx="0" presStyleCnt="3">
        <dgm:presLayoutVars>
          <dgm:chMax val="1"/>
          <dgm:chPref val="1"/>
        </dgm:presLayoutVars>
      </dgm:prSet>
      <dgm:spPr/>
    </dgm:pt>
    <dgm:pt modelId="{204A0857-241D-4BC1-99AF-636B8F2088A7}" type="pres">
      <dgm:prSet presAssocID="{4664063C-920F-43E7-9CD1-44D34BBAAB5B}" presName="sibTrans" presStyleCnt="0"/>
      <dgm:spPr/>
    </dgm:pt>
    <dgm:pt modelId="{E1C0CAB6-ED1B-431F-9E35-E18B22FD6740}" type="pres">
      <dgm:prSet presAssocID="{BC20F16F-061F-4B92-A436-718AA86EDB93}" presName="compNode" presStyleCnt="0"/>
      <dgm:spPr/>
    </dgm:pt>
    <dgm:pt modelId="{703D6B04-0A85-481E-ACA7-8B1231A62B17}" type="pres">
      <dgm:prSet presAssocID="{BC20F16F-061F-4B92-A436-718AA86EDB93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D9DEE84D-B5D0-43FF-9635-DC92BE275232}" type="pres">
      <dgm:prSet presAssocID="{BC20F16F-061F-4B92-A436-718AA86EDB93}" presName="spaceRect" presStyleCnt="0"/>
      <dgm:spPr/>
    </dgm:pt>
    <dgm:pt modelId="{B4ADBE8A-DF68-4287-A145-9D43BA2F2913}" type="pres">
      <dgm:prSet presAssocID="{BC20F16F-061F-4B92-A436-718AA86EDB93}" presName="textRect" presStyleLbl="revTx" presStyleIdx="1" presStyleCnt="3">
        <dgm:presLayoutVars>
          <dgm:chMax val="1"/>
          <dgm:chPref val="1"/>
        </dgm:presLayoutVars>
      </dgm:prSet>
      <dgm:spPr/>
    </dgm:pt>
    <dgm:pt modelId="{83BC28E0-A665-425A-B991-713707ECA484}" type="pres">
      <dgm:prSet presAssocID="{4AC9797B-18C4-487F-8CCC-5F6F4B950C7E}" presName="sibTrans" presStyleCnt="0"/>
      <dgm:spPr/>
    </dgm:pt>
    <dgm:pt modelId="{BC2887F3-DC71-46F9-84A8-0106AC0650E1}" type="pres">
      <dgm:prSet presAssocID="{5A66FCCD-7E87-4B83-975B-4391AF48A53D}" presName="compNode" presStyleCnt="0"/>
      <dgm:spPr/>
    </dgm:pt>
    <dgm:pt modelId="{E22B9FAD-5E85-4EDA-A7E9-1ED70CCA556A}" type="pres">
      <dgm:prSet presAssocID="{5A66FCCD-7E87-4B83-975B-4391AF48A53D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E4B5E70D-14CC-4284-AF4C-7AE72F7C382D}" type="pres">
      <dgm:prSet presAssocID="{5A66FCCD-7E87-4B83-975B-4391AF48A53D}" presName="spaceRect" presStyleCnt="0"/>
      <dgm:spPr/>
    </dgm:pt>
    <dgm:pt modelId="{28BA87FF-69F6-4C8F-B67C-B22281AB5E37}" type="pres">
      <dgm:prSet presAssocID="{5A66FCCD-7E87-4B83-975B-4391AF48A53D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0AEC0D06-A354-4647-B555-2C2F3043597F}" srcId="{760FD2F4-0AD2-4706-88B6-781DEF9B8B9C}" destId="{BC20F16F-061F-4B92-A436-718AA86EDB93}" srcOrd="1" destOrd="0" parTransId="{F053F0E7-9543-4016-8CE4-77BC7FD4F0A4}" sibTransId="{4AC9797B-18C4-487F-8CCC-5F6F4B950C7E}"/>
    <dgm:cxn modelId="{35C63F18-28D5-4FCC-A36E-7960D04504E6}" type="presOf" srcId="{5A66FCCD-7E87-4B83-975B-4391AF48A53D}" destId="{28BA87FF-69F6-4C8F-B67C-B22281AB5E37}" srcOrd="0" destOrd="0" presId="urn:microsoft.com/office/officeart/2018/2/layout/IconLabelList"/>
    <dgm:cxn modelId="{BE583225-A307-48C4-8CB7-2AD8B3058D59}" type="presOf" srcId="{760FD2F4-0AD2-4706-88B6-781DEF9B8B9C}" destId="{85A5F90B-6B7B-4167-A53D-7B175C863654}" srcOrd="0" destOrd="0" presId="urn:microsoft.com/office/officeart/2018/2/layout/IconLabelList"/>
    <dgm:cxn modelId="{A8CBCE61-9245-43B0-A91D-D46AF2FA6CE8}" srcId="{760FD2F4-0AD2-4706-88B6-781DEF9B8B9C}" destId="{783AA79C-23DA-4E99-9770-788500FEF2C7}" srcOrd="0" destOrd="0" parTransId="{D5D7D8C5-6D18-41AD-9C74-3657DEB3E883}" sibTransId="{4664063C-920F-43E7-9CD1-44D34BBAAB5B}"/>
    <dgm:cxn modelId="{68517067-022A-4D0A-A295-E2F3A0B80093}" type="presOf" srcId="{BC20F16F-061F-4B92-A436-718AA86EDB93}" destId="{B4ADBE8A-DF68-4287-A145-9D43BA2F2913}" srcOrd="0" destOrd="0" presId="urn:microsoft.com/office/officeart/2018/2/layout/IconLabelList"/>
    <dgm:cxn modelId="{9A136E81-02CC-45CD-8AF2-C4AF3DE515D1}" srcId="{760FD2F4-0AD2-4706-88B6-781DEF9B8B9C}" destId="{5A66FCCD-7E87-4B83-975B-4391AF48A53D}" srcOrd="2" destOrd="0" parTransId="{EFB3A1F9-B7A0-4026-A080-1F6244C4880B}" sibTransId="{1F253E8D-523C-4EA0-9BBD-AC65EDD5DBE8}"/>
    <dgm:cxn modelId="{25B320F9-4411-42EA-8A99-A07DED2CB8C4}" type="presOf" srcId="{783AA79C-23DA-4E99-9770-788500FEF2C7}" destId="{970DE035-2FC1-422F-81CF-8B7F47460580}" srcOrd="0" destOrd="0" presId="urn:microsoft.com/office/officeart/2018/2/layout/IconLabelList"/>
    <dgm:cxn modelId="{9E7F20FE-4BF2-45C4-9F2A-1B26B7EFBB74}" type="presParOf" srcId="{85A5F90B-6B7B-4167-A53D-7B175C863654}" destId="{5117773A-C1AB-4028-A8C2-21C4A7DF3910}" srcOrd="0" destOrd="0" presId="urn:microsoft.com/office/officeart/2018/2/layout/IconLabelList"/>
    <dgm:cxn modelId="{223C543A-D4A3-41AD-8E99-7A6AFE5DD241}" type="presParOf" srcId="{5117773A-C1AB-4028-A8C2-21C4A7DF3910}" destId="{CF8768FE-A55F-4E52-891F-9FF6BC8AF564}" srcOrd="0" destOrd="0" presId="urn:microsoft.com/office/officeart/2018/2/layout/IconLabelList"/>
    <dgm:cxn modelId="{75D6A9E5-526A-4CAA-A5BD-7FCC48748E02}" type="presParOf" srcId="{5117773A-C1AB-4028-A8C2-21C4A7DF3910}" destId="{A1BB39FC-A13C-4F9D-AD5C-DF61197CD9A7}" srcOrd="1" destOrd="0" presId="urn:microsoft.com/office/officeart/2018/2/layout/IconLabelList"/>
    <dgm:cxn modelId="{90484D6F-EDEB-456B-9A5D-D7D6C6264597}" type="presParOf" srcId="{5117773A-C1AB-4028-A8C2-21C4A7DF3910}" destId="{970DE035-2FC1-422F-81CF-8B7F47460580}" srcOrd="2" destOrd="0" presId="urn:microsoft.com/office/officeart/2018/2/layout/IconLabelList"/>
    <dgm:cxn modelId="{65F86B31-5A3C-472B-9F4E-3FE4FE16A01B}" type="presParOf" srcId="{85A5F90B-6B7B-4167-A53D-7B175C863654}" destId="{204A0857-241D-4BC1-99AF-636B8F2088A7}" srcOrd="1" destOrd="0" presId="urn:microsoft.com/office/officeart/2018/2/layout/IconLabelList"/>
    <dgm:cxn modelId="{F4A8FCA2-76F0-48D0-AF30-0BFB6627AD37}" type="presParOf" srcId="{85A5F90B-6B7B-4167-A53D-7B175C863654}" destId="{E1C0CAB6-ED1B-431F-9E35-E18B22FD6740}" srcOrd="2" destOrd="0" presId="urn:microsoft.com/office/officeart/2018/2/layout/IconLabelList"/>
    <dgm:cxn modelId="{2CC6A7CF-7591-4207-9EE2-DF9EE6839CD8}" type="presParOf" srcId="{E1C0CAB6-ED1B-431F-9E35-E18B22FD6740}" destId="{703D6B04-0A85-481E-ACA7-8B1231A62B17}" srcOrd="0" destOrd="0" presId="urn:microsoft.com/office/officeart/2018/2/layout/IconLabelList"/>
    <dgm:cxn modelId="{4B7A0B11-C59F-4A12-802B-280EA1F6C67B}" type="presParOf" srcId="{E1C0CAB6-ED1B-431F-9E35-E18B22FD6740}" destId="{D9DEE84D-B5D0-43FF-9635-DC92BE275232}" srcOrd="1" destOrd="0" presId="urn:microsoft.com/office/officeart/2018/2/layout/IconLabelList"/>
    <dgm:cxn modelId="{3BDB9645-828F-4D9C-AFF6-36F0D951E6D5}" type="presParOf" srcId="{E1C0CAB6-ED1B-431F-9E35-E18B22FD6740}" destId="{B4ADBE8A-DF68-4287-A145-9D43BA2F2913}" srcOrd="2" destOrd="0" presId="urn:microsoft.com/office/officeart/2018/2/layout/IconLabelList"/>
    <dgm:cxn modelId="{4CC27DF3-E91B-4FAE-BBB9-2D10071D59CD}" type="presParOf" srcId="{85A5F90B-6B7B-4167-A53D-7B175C863654}" destId="{83BC28E0-A665-425A-B991-713707ECA484}" srcOrd="3" destOrd="0" presId="urn:microsoft.com/office/officeart/2018/2/layout/IconLabelList"/>
    <dgm:cxn modelId="{9863D626-4799-4CF6-9850-BABEEE682724}" type="presParOf" srcId="{85A5F90B-6B7B-4167-A53D-7B175C863654}" destId="{BC2887F3-DC71-46F9-84A8-0106AC0650E1}" srcOrd="4" destOrd="0" presId="urn:microsoft.com/office/officeart/2018/2/layout/IconLabelList"/>
    <dgm:cxn modelId="{F449875A-B0E6-4E97-B24D-0F430E7CF017}" type="presParOf" srcId="{BC2887F3-DC71-46F9-84A8-0106AC0650E1}" destId="{E22B9FAD-5E85-4EDA-A7E9-1ED70CCA556A}" srcOrd="0" destOrd="0" presId="urn:microsoft.com/office/officeart/2018/2/layout/IconLabelList"/>
    <dgm:cxn modelId="{C7D5EDC9-572E-40D4-A09F-FA8D2B54D81A}" type="presParOf" srcId="{BC2887F3-DC71-46F9-84A8-0106AC0650E1}" destId="{E4B5E70D-14CC-4284-AF4C-7AE72F7C382D}" srcOrd="1" destOrd="0" presId="urn:microsoft.com/office/officeart/2018/2/layout/IconLabelList"/>
    <dgm:cxn modelId="{1160B1F6-8A32-44CB-A479-AEF21A44975B}" type="presParOf" srcId="{BC2887F3-DC71-46F9-84A8-0106AC0650E1}" destId="{28BA87FF-69F6-4C8F-B67C-B22281AB5E37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8768FE-A55F-4E52-891F-9FF6BC8AF564}">
      <dsp:nvSpPr>
        <dsp:cNvPr id="0" name=""/>
        <dsp:cNvSpPr/>
      </dsp:nvSpPr>
      <dsp:spPr>
        <a:xfrm>
          <a:off x="1014450" y="384158"/>
          <a:ext cx="1265962" cy="126596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  <a:effectLst>
          <a:innerShdw blurRad="50800" dist="25400" dir="13500000">
            <a:srgbClr val="000000">
              <a:alpha val="5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70DE035-2FC1-422F-81CF-8B7F47460580}">
      <dsp:nvSpPr>
        <dsp:cNvPr id="0" name=""/>
        <dsp:cNvSpPr/>
      </dsp:nvSpPr>
      <dsp:spPr>
        <a:xfrm>
          <a:off x="240806" y="2043247"/>
          <a:ext cx="2813250" cy="9600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800" kern="1200" dirty="0"/>
            <a:t>Explorar </a:t>
          </a:r>
          <a:r>
            <a:rPr lang="es-CO" sz="1600" kern="1200" dirty="0"/>
            <a:t>los poderes mágicos de las piedras naturales.</a:t>
          </a:r>
          <a:endParaRPr lang="en-US" sz="1600" kern="1200" dirty="0"/>
        </a:p>
      </dsp:txBody>
      <dsp:txXfrm>
        <a:off x="240806" y="2043247"/>
        <a:ext cx="2813250" cy="960029"/>
      </dsp:txXfrm>
    </dsp:sp>
    <dsp:sp modelId="{703D6B04-0A85-481E-ACA7-8B1231A62B17}">
      <dsp:nvSpPr>
        <dsp:cNvPr id="0" name=""/>
        <dsp:cNvSpPr/>
      </dsp:nvSpPr>
      <dsp:spPr>
        <a:xfrm>
          <a:off x="4320018" y="384158"/>
          <a:ext cx="1265962" cy="126596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  <a:effectLst>
          <a:innerShdw blurRad="50800" dist="25400" dir="13500000">
            <a:srgbClr val="000000">
              <a:alpha val="5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4ADBE8A-DF68-4287-A145-9D43BA2F2913}">
      <dsp:nvSpPr>
        <dsp:cNvPr id="0" name=""/>
        <dsp:cNvSpPr/>
      </dsp:nvSpPr>
      <dsp:spPr>
        <a:xfrm>
          <a:off x="3546375" y="2043247"/>
          <a:ext cx="2813250" cy="9600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2000" kern="1200" dirty="0"/>
            <a:t>Descubrir </a:t>
          </a:r>
          <a:r>
            <a:rPr lang="es-CO" sz="1600" kern="1200" dirty="0"/>
            <a:t>que cristales podemos usar para mejorar nuestra vida.</a:t>
          </a:r>
          <a:endParaRPr lang="en-US" sz="1600" kern="1200" dirty="0"/>
        </a:p>
      </dsp:txBody>
      <dsp:txXfrm>
        <a:off x="3546375" y="2043247"/>
        <a:ext cx="2813250" cy="960029"/>
      </dsp:txXfrm>
    </dsp:sp>
    <dsp:sp modelId="{E22B9FAD-5E85-4EDA-A7E9-1ED70CCA556A}">
      <dsp:nvSpPr>
        <dsp:cNvPr id="0" name=""/>
        <dsp:cNvSpPr/>
      </dsp:nvSpPr>
      <dsp:spPr>
        <a:xfrm>
          <a:off x="7625587" y="384158"/>
          <a:ext cx="1265962" cy="126596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  <a:effectLst>
          <a:innerShdw blurRad="50800" dist="25400" dir="13500000">
            <a:srgbClr val="000000">
              <a:alpha val="5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8BA87FF-69F6-4C8F-B67C-B22281AB5E37}">
      <dsp:nvSpPr>
        <dsp:cNvPr id="0" name=""/>
        <dsp:cNvSpPr/>
      </dsp:nvSpPr>
      <dsp:spPr>
        <a:xfrm>
          <a:off x="6851943" y="2043247"/>
          <a:ext cx="2813250" cy="9600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2000" kern="1200" dirty="0"/>
            <a:t>Identificar</a:t>
          </a:r>
          <a:r>
            <a:rPr lang="es-CO" sz="1600" kern="1200" dirty="0"/>
            <a:t> varios métodos para limpiar, activar y programar las piedras mágicas. </a:t>
          </a:r>
          <a:endParaRPr lang="en-US" sz="1600" kern="1200" dirty="0"/>
        </a:p>
      </dsp:txBody>
      <dsp:txXfrm>
        <a:off x="6851943" y="2043247"/>
        <a:ext cx="2813250" cy="96002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2/24/2019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accent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Editar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solidFill>
                  <a:schemeClr val="tx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Editar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2/24/2019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1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accent1"/>
          </a:soli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20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8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6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4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4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Resultado de imagen para piedras semipreciosas">
            <a:extLst>
              <a:ext uri="{FF2B5EF4-FFF2-40B4-BE49-F238E27FC236}">
                <a16:creationId xmlns:a16="http://schemas.microsoft.com/office/drawing/2014/main" id="{7AA7204A-82D3-4DE0-B785-4E5EC68E3FAA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</p:spPr>
      </p:pic>
      <p:sp useBgFill="1">
        <p:nvSpPr>
          <p:cNvPr id="14" name="Rounded Rectangle 9">
            <a:extLst>
              <a:ext uri="{FF2B5EF4-FFF2-40B4-BE49-F238E27FC236}">
                <a16:creationId xmlns:a16="http://schemas.microsoft.com/office/drawing/2014/main" id="{8BF949E8-1B11-4514-9920-60EAABF7E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96889" y="1846512"/>
            <a:ext cx="8998224" cy="3164976"/>
          </a:xfrm>
          <a:prstGeom prst="roundRect">
            <a:avLst>
              <a:gd name="adj" fmla="val 4629"/>
            </a:avLst>
          </a:prstGeom>
          <a:ln w="44450">
            <a:gradFill>
              <a:gsLst>
                <a:gs pos="0">
                  <a:schemeClr val="bg2">
                    <a:alpha val="65000"/>
                  </a:schemeClr>
                </a:gs>
                <a:gs pos="98000">
                  <a:schemeClr val="bg2">
                    <a:lumMod val="75000"/>
                    <a:alpha val="55000"/>
                  </a:schemeClr>
                </a:gs>
              </a:gsLst>
              <a:lin ang="5400000" scaled="1"/>
            </a:gradFill>
          </a:ln>
          <a:effectLst>
            <a:innerShdw blurRad="63500" dist="50800" dir="14460000">
              <a:prstClr val="black">
                <a:alpha val="7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C249F3D-79ED-46F8-85F4-10F2769942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1012" y="2007703"/>
            <a:ext cx="8676222" cy="1802297"/>
          </a:xfrm>
        </p:spPr>
        <p:txBody>
          <a:bodyPr>
            <a:normAutofit/>
          </a:bodyPr>
          <a:lstStyle/>
          <a:p>
            <a:r>
              <a:rPr lang="es-CO" b="1">
                <a:effectLst/>
              </a:rPr>
              <a:t>Descubre el poder mágico de las piedras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E372FB9-552E-43C3-853D-5DE6183F6A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795587"/>
          </a:xfrm>
        </p:spPr>
        <p:txBody>
          <a:bodyPr>
            <a:normAutofit/>
          </a:bodyPr>
          <a:lstStyle/>
          <a:p>
            <a:r>
              <a:rPr lang="es-CO" b="1" dirty="0">
                <a:effectLst/>
              </a:rPr>
              <a:t>Conversatorio 148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6068738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029A0C-407B-450B-81A7-F28F6886BC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09600"/>
            <a:ext cx="6842381" cy="1905000"/>
          </a:xfrm>
        </p:spPr>
        <p:txBody>
          <a:bodyPr>
            <a:normAutofit/>
          </a:bodyPr>
          <a:lstStyle/>
          <a:p>
            <a:r>
              <a:rPr lang="es-CO" dirty="0"/>
              <a:t>Efectos de los cristales: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E5BEB6B-68F9-4E80-AA7F-22856EA846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2666999"/>
            <a:ext cx="6930871" cy="31242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CO" sz="2400" dirty="0">
                <a:solidFill>
                  <a:schemeClr val="accent1"/>
                </a:solidFill>
              </a:rPr>
              <a:t>Transmutar / vencer/ consciencia/ propósito/ poder de transformación/ capacidad creativa/ tranquilidad/ amor/ intuición/ SER/ abundancia/ sanación/ perdón/ expresar/ revitalizar/ vitalidad/ crecer/ protección / foco.</a:t>
            </a:r>
          </a:p>
        </p:txBody>
      </p:sp>
      <p:pic>
        <p:nvPicPr>
          <p:cNvPr id="5" name="Imagen 4" descr="Resultado de imagen para piedras semipreciosas">
            <a:extLst>
              <a:ext uri="{FF2B5EF4-FFF2-40B4-BE49-F238E27FC236}">
                <a16:creationId xmlns:a16="http://schemas.microsoft.com/office/drawing/2014/main" id="{0C018D7C-0067-498D-B2AB-7524296463DB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60" r="35100"/>
          <a:stretch/>
        </p:blipFill>
        <p:spPr bwMode="auto">
          <a:xfrm>
            <a:off x="8546182" y="10"/>
            <a:ext cx="3479523" cy="6857990"/>
          </a:xfrm>
          <a:prstGeom prst="rect">
            <a:avLst/>
          </a:prstGeom>
          <a:noFill/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</p:pic>
    </p:spTree>
    <p:extLst>
      <p:ext uri="{BB962C8B-B14F-4D97-AF65-F5344CB8AC3E}">
        <p14:creationId xmlns:p14="http://schemas.microsoft.com/office/powerpoint/2010/main" val="8425104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0B3433-9992-4410-9D50-68F8E0BF1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468582"/>
          </a:xfrm>
        </p:spPr>
        <p:txBody>
          <a:bodyPr>
            <a:normAutofit/>
          </a:bodyPr>
          <a:lstStyle/>
          <a:p>
            <a:r>
              <a:rPr lang="es-CO"/>
              <a:t>Objetivo del taller</a:t>
            </a:r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4F739CA8-37FD-4DD0-88CD-D5352BE6588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65095209"/>
              </p:ext>
            </p:extLst>
          </p:nvPr>
        </p:nvGraphicFramePr>
        <p:xfrm>
          <a:off x="1141413" y="2286000"/>
          <a:ext cx="9906000" cy="33874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559028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2B6756-2703-454F-BF0B-526034C168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4106" y="609600"/>
            <a:ext cx="3369133" cy="364285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Amatista </a:t>
            </a:r>
            <a:r>
              <a:rPr lang="en-US" sz="16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intuición, transmutar/ crecer/ consciencia/ duelos/ humildad/ priorizar/ foco/ dolor/ soltar/Alivio /conexion /alegria profunda del alma</a:t>
            </a:r>
          </a:p>
        </p:txBody>
      </p:sp>
      <p:pic>
        <p:nvPicPr>
          <p:cNvPr id="18" name="Marcador de contenido 3" descr="Resultado de imagen para amatista">
            <a:extLst>
              <a:ext uri="{FF2B5EF4-FFF2-40B4-BE49-F238E27FC236}">
                <a16:creationId xmlns:a16="http://schemas.microsoft.com/office/drawing/2014/main" id="{72EC7852-4907-4E91-A3E1-741B1FABA0E3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18" b="1"/>
          <a:stretch/>
        </p:blipFill>
        <p:spPr bwMode="auto">
          <a:xfrm>
            <a:off x="1368474" y="639905"/>
            <a:ext cx="5452545" cy="5581878"/>
          </a:xfrm>
          <a:prstGeom prst="roundRect">
            <a:avLst>
              <a:gd name="adj" fmla="val 3517"/>
            </a:avLst>
          </a:prstGeom>
          <a:noFill/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</p:spTree>
    <p:extLst>
      <p:ext uri="{BB962C8B-B14F-4D97-AF65-F5344CB8AC3E}">
        <p14:creationId xmlns:p14="http://schemas.microsoft.com/office/powerpoint/2010/main" val="24617220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57CACE-D693-423A-8C6A-444E9AFE0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>
            <a:normAutofit/>
          </a:bodyPr>
          <a:lstStyle/>
          <a:p>
            <a:pPr algn="ctr"/>
            <a:r>
              <a:rPr lang="es-CO" sz="2800" dirty="0"/>
              <a:t>Cuarzo rosado. El amor empieza por uno mismo</a:t>
            </a:r>
          </a:p>
        </p:txBody>
      </p:sp>
      <p:pic>
        <p:nvPicPr>
          <p:cNvPr id="4" name="Marcador de contenido 3" descr="Resultado de imagen para cuarzo rosado">
            <a:extLst>
              <a:ext uri="{FF2B5EF4-FFF2-40B4-BE49-F238E27FC236}">
                <a16:creationId xmlns:a16="http://schemas.microsoft.com/office/drawing/2014/main" id="{4155DB38-2028-4DF8-B283-4682E2E0F215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678" y="2514600"/>
            <a:ext cx="5968620" cy="3124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 descr="Resultado de imagen para cuarzo rosado">
            <a:extLst>
              <a:ext uri="{FF2B5EF4-FFF2-40B4-BE49-F238E27FC236}">
                <a16:creationId xmlns:a16="http://schemas.microsoft.com/office/drawing/2014/main" id="{7A724BA6-C4AA-4B1E-9A22-7F32B4AB30A0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2409" y="2514599"/>
            <a:ext cx="2918021" cy="31241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726899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907174-836A-412C-98DF-F90456460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/>
              <a:t>La energía mas poderosa es la del amor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78102E6-3DDB-4C33-BABC-E2F0D88AD7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CO" sz="4400" dirty="0">
                <a:solidFill>
                  <a:schemeClr val="accent1"/>
                </a:solidFill>
              </a:rPr>
              <a:t>Nos enseña a amarnos, valorarnos y nutrirnos a nosotros mismos.</a:t>
            </a:r>
          </a:p>
        </p:txBody>
      </p:sp>
    </p:spTree>
    <p:extLst>
      <p:ext uri="{BB962C8B-B14F-4D97-AF65-F5344CB8AC3E}">
        <p14:creationId xmlns:p14="http://schemas.microsoft.com/office/powerpoint/2010/main" val="647588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F94616-20C9-414A-9426-8E8F543BB7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4106" y="609600"/>
            <a:ext cx="3369133" cy="364285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37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JADE VERDE- prosperidad</a:t>
            </a:r>
            <a:br>
              <a:rPr lang="en-US" sz="37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</a:br>
            <a:endParaRPr lang="en-US" sz="3700">
              <a:effectLst>
                <a:glow rad="38100">
                  <a:schemeClr val="bg1">
                    <a:lumMod val="65000"/>
                    <a:lumOff val="35000"/>
                    <a:alpha val="50000"/>
                  </a:schemeClr>
                </a:glow>
                <a:outerShdw blurRad="28575" dist="31750" dir="13200000" algn="tl" rotWithShape="0">
                  <a:srgbClr val="000000">
                    <a:alpha val="25000"/>
                  </a:srgbClr>
                </a:outerShdw>
              </a:effectLst>
            </a:endParaRPr>
          </a:p>
        </p:txBody>
      </p:sp>
      <p:pic>
        <p:nvPicPr>
          <p:cNvPr id="1026" name="Picture 2" descr="Resultado de imagen para JADE VERDE">
            <a:extLst>
              <a:ext uri="{FF2B5EF4-FFF2-40B4-BE49-F238E27FC236}">
                <a16:creationId xmlns:a16="http://schemas.microsoft.com/office/drawing/2014/main" id="{E5F3DFCB-A72C-43B9-85F0-052DD775C98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915" y="742380"/>
            <a:ext cx="6915663" cy="5376927"/>
          </a:xfrm>
          <a:prstGeom prst="roundRect">
            <a:avLst>
              <a:gd name="adj" fmla="val 3517"/>
            </a:avLst>
          </a:prstGeom>
          <a:noFill/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22076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DA63C2-0069-4142-BDBF-8FF35FA1E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CO" sz="2800" dirty="0"/>
              <a:t>SANACIÓN – jade verde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542055C-1B40-4F91-AB7F-B6FDB87D9C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CO" sz="3600" dirty="0">
                <a:solidFill>
                  <a:schemeClr val="accent1"/>
                </a:solidFill>
              </a:rPr>
              <a:t>Buena suerte/ prosperidad/ vitalidad/amor/poder interior/sabiduría/ propósito/ longevidad/ irritabilidad/jardineria/ limpieza</a:t>
            </a:r>
          </a:p>
        </p:txBody>
      </p:sp>
    </p:spTree>
    <p:extLst>
      <p:ext uri="{BB962C8B-B14F-4D97-AF65-F5344CB8AC3E}">
        <p14:creationId xmlns:p14="http://schemas.microsoft.com/office/powerpoint/2010/main" val="7124150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7954D6-CD07-4D41-BD72-90001AF9B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4106" y="609600"/>
            <a:ext cx="3369133" cy="364285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7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ONIX- PROTECCIÓN</a:t>
            </a:r>
          </a:p>
        </p:txBody>
      </p:sp>
      <p:pic>
        <p:nvPicPr>
          <p:cNvPr id="4" name="Marcador de contenido 3" descr="C:\Users\Martin\AppData\Local\Microsoft\Windows\INetCache\Content.MSO\12DD784E.tmp">
            <a:extLst>
              <a:ext uri="{FF2B5EF4-FFF2-40B4-BE49-F238E27FC236}">
                <a16:creationId xmlns:a16="http://schemas.microsoft.com/office/drawing/2014/main" id="{2E3FDB75-29CB-42AF-9C39-C09D33792622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5407" y="639905"/>
            <a:ext cx="5758679" cy="5581878"/>
          </a:xfrm>
          <a:prstGeom prst="roundRect">
            <a:avLst>
              <a:gd name="adj" fmla="val 3517"/>
            </a:avLst>
          </a:prstGeom>
          <a:noFill/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</p:spTree>
    <p:extLst>
      <p:ext uri="{BB962C8B-B14F-4D97-AF65-F5344CB8AC3E}">
        <p14:creationId xmlns:p14="http://schemas.microsoft.com/office/powerpoint/2010/main" val="39224511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6851B7-AF7D-44D3-839D-73A5629390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5098" y="609600"/>
            <a:ext cx="4798142" cy="364285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28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nos ayuda a trabajar con nuestras sombras, ir a lo mas profundo de nosotros mismos.</a:t>
            </a:r>
          </a:p>
        </p:txBody>
      </p:sp>
      <p:pic>
        <p:nvPicPr>
          <p:cNvPr id="7" name="Marcador de contenido 6" descr="C:\Users\Martin\AppData\Local\Microsoft\Windows\INetCache\Content.MSO\5AEA840.tmp">
            <a:extLst>
              <a:ext uri="{FF2B5EF4-FFF2-40B4-BE49-F238E27FC236}">
                <a16:creationId xmlns:a16="http://schemas.microsoft.com/office/drawing/2014/main" id="{7E93D362-4C35-4021-8C0B-992C5C1861B9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999" y="1136141"/>
            <a:ext cx="5462001" cy="4592539"/>
          </a:xfrm>
          <a:prstGeom prst="roundRect">
            <a:avLst>
              <a:gd name="adj" fmla="val 3517"/>
            </a:avLst>
          </a:prstGeom>
          <a:noFill/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</p:spTree>
    <p:extLst>
      <p:ext uri="{BB962C8B-B14F-4D97-AF65-F5344CB8AC3E}">
        <p14:creationId xmlns:p14="http://schemas.microsoft.com/office/powerpoint/2010/main" val="22143334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6A3FEE-1FA5-43A9-BDA1-445C6C790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5098" y="609600"/>
            <a:ext cx="4798142" cy="364285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TURMALINA NEGRA</a:t>
            </a:r>
            <a:br>
              <a:rPr lang="en-US" sz="48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</a:br>
            <a:br>
              <a:rPr lang="en-US" sz="48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</a:br>
            <a:r>
              <a:rPr lang="en-US" sz="20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PROTEGER/ LIBERAR/SOLTAR/EQUILIBRAR/</a:t>
            </a:r>
            <a:br>
              <a:rPr lang="en-US" sz="20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</a:br>
            <a:r>
              <a:rPr lang="en-US" sz="20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DESBLOQUEAR /ARMONIZAR/ ESTAR</a:t>
            </a:r>
          </a:p>
        </p:txBody>
      </p:sp>
      <p:pic>
        <p:nvPicPr>
          <p:cNvPr id="7" name="Marcador de contenido 6" descr="Resultado de imagen para turmalina negra">
            <a:extLst>
              <a:ext uri="{FF2B5EF4-FFF2-40B4-BE49-F238E27FC236}">
                <a16:creationId xmlns:a16="http://schemas.microsoft.com/office/drawing/2014/main" id="{CE407C98-AE54-44E6-AFE0-C29DFE277434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9" r="949" b="1"/>
          <a:stretch/>
        </p:blipFill>
        <p:spPr bwMode="auto">
          <a:xfrm>
            <a:off x="633999" y="636640"/>
            <a:ext cx="5462001" cy="5591541"/>
          </a:xfrm>
          <a:prstGeom prst="roundRect">
            <a:avLst>
              <a:gd name="adj" fmla="val 3517"/>
            </a:avLst>
          </a:prstGeom>
          <a:noFill/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</p:spTree>
    <p:extLst>
      <p:ext uri="{BB962C8B-B14F-4D97-AF65-F5344CB8AC3E}">
        <p14:creationId xmlns:p14="http://schemas.microsoft.com/office/powerpoint/2010/main" val="12378418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F506E7-D4B4-46A9-AE7D-018C14E077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b="1" dirty="0"/>
              <a:t>NOS PERMITE RECONOCER LA ENERGIA NEGATIVA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4D2C04D-D0F5-4925-9342-C13DE27484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CO" sz="2800" dirty="0">
                <a:solidFill>
                  <a:schemeClr val="accent1"/>
                </a:solidFill>
              </a:rPr>
              <a:t>ES UNA ALARMA QUE  NOS MUESTRA, A TRAVES DE NUESTRA PROPIA CONCIENCIA, COMO ESTAMOS Y NOS AYUDA A SENTIR INCOMODIDAD. NOS PERMITE RECONOCER LA TENSIÓN Y LA PESADEZ A LA QUE NOS HEMOS ACOSTUMBRADO Y A LIBERAR EL ESPACIO NECESARIO PARA DEJARLAS IR Y ALINEARNOS CON NUESTRA ENERGIA ESENCIAL.</a:t>
            </a:r>
          </a:p>
        </p:txBody>
      </p:sp>
    </p:spTree>
    <p:extLst>
      <p:ext uri="{BB962C8B-B14F-4D97-AF65-F5344CB8AC3E}">
        <p14:creationId xmlns:p14="http://schemas.microsoft.com/office/powerpoint/2010/main" val="11495881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6FA33E-C590-4602-9BF5-4E31C4C0FF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4106" y="609600"/>
            <a:ext cx="3369133" cy="364285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7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PIEDRALUNA- PODER FEMENINO</a:t>
            </a:r>
          </a:p>
        </p:txBody>
      </p:sp>
      <p:pic>
        <p:nvPicPr>
          <p:cNvPr id="4" name="Marcador de contenido 3" descr="Resultado de imagen para piedra luna">
            <a:extLst>
              <a:ext uri="{FF2B5EF4-FFF2-40B4-BE49-F238E27FC236}">
                <a16:creationId xmlns:a16="http://schemas.microsoft.com/office/drawing/2014/main" id="{D4B4D6C4-966D-412C-8708-D72D6E439080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3807" y="639905"/>
            <a:ext cx="5581878" cy="5581878"/>
          </a:xfrm>
          <a:prstGeom prst="roundRect">
            <a:avLst>
              <a:gd name="adj" fmla="val 3517"/>
            </a:avLst>
          </a:prstGeom>
          <a:noFill/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</p:spTree>
    <p:extLst>
      <p:ext uri="{BB962C8B-B14F-4D97-AF65-F5344CB8AC3E}">
        <p14:creationId xmlns:p14="http://schemas.microsoft.com/office/powerpoint/2010/main" val="36531873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D025B4-3F2B-4E74-9064-1AE4B09DEE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0465" y="609600"/>
            <a:ext cx="5122606" cy="1905000"/>
          </a:xfrm>
        </p:spPr>
        <p:txBody>
          <a:bodyPr>
            <a:normAutofit/>
          </a:bodyPr>
          <a:lstStyle/>
          <a:p>
            <a:r>
              <a:rPr lang="es-CO" dirty="0"/>
              <a:t>piedraluna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4C6CE08-AEDC-4685-8139-FBAEA044D8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20465" y="2666999"/>
            <a:ext cx="5122606" cy="32162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CO" dirty="0">
                <a:solidFill>
                  <a:schemeClr val="accent1"/>
                </a:solidFill>
              </a:rPr>
              <a:t>EQUILIBRIO/INTUICIÓN/CAPACIDADES SIQUICAS/ SANACIÓN/LIBERAR/FLUIR ADAPTACIÓN/ CONSCIENCIA/ TRANQUILIDAD/BUENA SUERTE/ AMOR/ VIAJEROS</a:t>
            </a:r>
          </a:p>
        </p:txBody>
      </p:sp>
      <p:pic>
        <p:nvPicPr>
          <p:cNvPr id="1026" name="Picture 2" descr="Resultado de imagen para PIEDRA LUNA">
            <a:extLst>
              <a:ext uri="{FF2B5EF4-FFF2-40B4-BE49-F238E27FC236}">
                <a16:creationId xmlns:a16="http://schemas.microsoft.com/office/drawing/2014/main" id="{C09F1C1E-36DE-4C33-A401-503589F692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794" y="645106"/>
            <a:ext cx="5224423" cy="5247747"/>
          </a:xfrm>
          <a:prstGeom prst="roundRect">
            <a:avLst>
              <a:gd name="adj" fmla="val 3517"/>
            </a:avLst>
          </a:prstGeom>
          <a:noFill/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98928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6C2870-DBCF-41E2-8B86-CA760B445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5098" y="609600"/>
            <a:ext cx="4798142" cy="364285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CORNALINA- </a:t>
            </a:r>
            <a:r>
              <a:rPr lang="en-US" sz="4800" dirty="0" err="1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CRear</a:t>
            </a:r>
            <a:endParaRPr lang="en-US" sz="4800" dirty="0">
              <a:effectLst>
                <a:glow rad="38100">
                  <a:schemeClr val="bg1">
                    <a:lumMod val="65000"/>
                    <a:lumOff val="35000"/>
                    <a:alpha val="50000"/>
                  </a:schemeClr>
                </a:glow>
                <a:outerShdw blurRad="28575" dist="31750" dir="13200000" algn="tl" rotWithShape="0">
                  <a:srgbClr val="000000">
                    <a:alpha val="25000"/>
                  </a:srgbClr>
                </a:outerShdw>
              </a:effectLst>
            </a:endParaRPr>
          </a:p>
        </p:txBody>
      </p:sp>
      <p:pic>
        <p:nvPicPr>
          <p:cNvPr id="4" name="Marcador de contenido 3" descr="Resultado de imagen para cornalina">
            <a:extLst>
              <a:ext uri="{FF2B5EF4-FFF2-40B4-BE49-F238E27FC236}">
                <a16:creationId xmlns:a16="http://schemas.microsoft.com/office/drawing/2014/main" id="{2131CB73-6865-4FDD-8A36-26CADEC0D101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999" y="701410"/>
            <a:ext cx="5462001" cy="5462001"/>
          </a:xfrm>
          <a:prstGeom prst="roundRect">
            <a:avLst>
              <a:gd name="adj" fmla="val 3517"/>
            </a:avLst>
          </a:prstGeom>
          <a:noFill/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</p:spTree>
    <p:extLst>
      <p:ext uri="{BB962C8B-B14F-4D97-AF65-F5344CB8AC3E}">
        <p14:creationId xmlns:p14="http://schemas.microsoft.com/office/powerpoint/2010/main" val="10518191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47704F-DBBA-4A82-8A1B-BFC18DA99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0465" y="609600"/>
            <a:ext cx="5122606" cy="1905000"/>
          </a:xfrm>
        </p:spPr>
        <p:txBody>
          <a:bodyPr>
            <a:normAutofit/>
          </a:bodyPr>
          <a:lstStyle/>
          <a:p>
            <a:r>
              <a:rPr lang="es-CO" dirty="0"/>
              <a:t>cornalina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A5BB042-2D66-4DEC-989D-2B6BAFC73B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20465" y="2666999"/>
            <a:ext cx="5122606" cy="32162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CO" dirty="0">
                <a:solidFill>
                  <a:schemeClr val="accent1"/>
                </a:solidFill>
              </a:rPr>
              <a:t>Esencia creativa/ integra fuerzas/ poder interior/pasión creadora/ alegria/ claridad/positivismo/ dar/explorar/ valentía/manejo de la ira</a:t>
            </a:r>
          </a:p>
        </p:txBody>
      </p:sp>
      <p:pic>
        <p:nvPicPr>
          <p:cNvPr id="5" name="Imagen 4" descr="Resultado de imagen para cornalina">
            <a:extLst>
              <a:ext uri="{FF2B5EF4-FFF2-40B4-BE49-F238E27FC236}">
                <a16:creationId xmlns:a16="http://schemas.microsoft.com/office/drawing/2014/main" id="{A05C84B6-2F5C-4AD0-A654-8E941A921E82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192" y="1086157"/>
            <a:ext cx="5451627" cy="4365645"/>
          </a:xfrm>
          <a:prstGeom prst="roundRect">
            <a:avLst>
              <a:gd name="adj" fmla="val 3517"/>
            </a:avLst>
          </a:prstGeom>
          <a:noFill/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</p:spTree>
    <p:extLst>
      <p:ext uri="{BB962C8B-B14F-4D97-AF65-F5344CB8AC3E}">
        <p14:creationId xmlns:p14="http://schemas.microsoft.com/office/powerpoint/2010/main" val="24800587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2E14A6-4A39-4580-993C-40802B66B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0038" y="639905"/>
            <a:ext cx="3369133" cy="364285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granate- energía vital</a:t>
            </a:r>
          </a:p>
        </p:txBody>
      </p:sp>
      <p:pic>
        <p:nvPicPr>
          <p:cNvPr id="6" name="Marcador de contenido 4" descr="Imagen relacionada">
            <a:extLst>
              <a:ext uri="{FF2B5EF4-FFF2-40B4-BE49-F238E27FC236}">
                <a16:creationId xmlns:a16="http://schemas.microsoft.com/office/drawing/2014/main" id="{E6ADADF8-083F-4957-B5EB-2FB178DDE1D6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3807" y="639905"/>
            <a:ext cx="5581878" cy="5581878"/>
          </a:xfrm>
          <a:prstGeom prst="roundRect">
            <a:avLst>
              <a:gd name="adj" fmla="val 3517"/>
            </a:avLst>
          </a:prstGeom>
          <a:noFill/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</p:spTree>
    <p:extLst>
      <p:ext uri="{BB962C8B-B14F-4D97-AF65-F5344CB8AC3E}">
        <p14:creationId xmlns:p14="http://schemas.microsoft.com/office/powerpoint/2010/main" val="5054494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69E1DD-6C1F-4F51-852B-29B5EBB5CC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0465" y="609600"/>
            <a:ext cx="5122606" cy="1905000"/>
          </a:xfrm>
        </p:spPr>
        <p:txBody>
          <a:bodyPr>
            <a:normAutofit/>
          </a:bodyPr>
          <a:lstStyle/>
          <a:p>
            <a:pPr algn="just">
              <a:lnSpc>
                <a:spcPct val="90000"/>
              </a:lnSpc>
            </a:pPr>
            <a:r>
              <a:rPr lang="es-CO" sz="2500" dirty="0"/>
              <a:t>Granate: nos ayuda a hacernos cargo de nosotros mismos, soltar las dependencias y ponernos en acción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9EF0546-2F35-445A-BB07-AA1B9A2ACE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20465" y="2666999"/>
            <a:ext cx="5122606" cy="321627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CO" dirty="0">
                <a:solidFill>
                  <a:schemeClr val="accent1"/>
                </a:solidFill>
              </a:rPr>
              <a:t>Energizante natural/ revitaliza/ desbloquea/impulso/energía vital/ recuperación/ soltar dependencia emocional/alternativas sobrevivencia/sentido a la vida/salir de estados emocionales y mentales que nos bloquean.</a:t>
            </a:r>
          </a:p>
        </p:txBody>
      </p:sp>
      <p:pic>
        <p:nvPicPr>
          <p:cNvPr id="4" name="Imagen 3" descr="Resultado de imagen para granate">
            <a:extLst>
              <a:ext uri="{FF2B5EF4-FFF2-40B4-BE49-F238E27FC236}">
                <a16:creationId xmlns:a16="http://schemas.microsoft.com/office/drawing/2014/main" id="{BC617282-4047-4FE1-B7DB-ECFFC78E981B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192" y="609599"/>
            <a:ext cx="5451627" cy="4750191"/>
          </a:xfrm>
          <a:prstGeom prst="roundRect">
            <a:avLst>
              <a:gd name="adj" fmla="val 3517"/>
            </a:avLst>
          </a:prstGeom>
          <a:noFill/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</p:spTree>
    <p:extLst>
      <p:ext uri="{BB962C8B-B14F-4D97-AF65-F5344CB8AC3E}">
        <p14:creationId xmlns:p14="http://schemas.microsoft.com/office/powerpoint/2010/main" val="14303128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66A3C1-8157-46FE-BF79-06D84F198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4106" y="609600"/>
            <a:ext cx="3369133" cy="364285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4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Ojo de </a:t>
            </a:r>
            <a:r>
              <a:rPr lang="en-US" sz="4400" dirty="0" err="1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tigre-conexiónlibertad</a:t>
            </a:r>
            <a:r>
              <a:rPr lang="en-US" sz="44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 </a:t>
            </a:r>
          </a:p>
        </p:txBody>
      </p:sp>
      <p:pic>
        <p:nvPicPr>
          <p:cNvPr id="4" name="Marcador de contenido 3" descr="C:\Users\Martin\AppData\Local\Microsoft\Windows\INetCache\Content.MSO\C4BF2B66.tmp">
            <a:extLst>
              <a:ext uri="{FF2B5EF4-FFF2-40B4-BE49-F238E27FC236}">
                <a16:creationId xmlns:a16="http://schemas.microsoft.com/office/drawing/2014/main" id="{D290E111-AB4F-482E-B4EA-70DE51103053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915" y="1199985"/>
            <a:ext cx="6915663" cy="4461718"/>
          </a:xfrm>
          <a:prstGeom prst="roundRect">
            <a:avLst>
              <a:gd name="adj" fmla="val 3517"/>
            </a:avLst>
          </a:prstGeom>
          <a:noFill/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</p:spTree>
    <p:extLst>
      <p:ext uri="{BB962C8B-B14F-4D97-AF65-F5344CB8AC3E}">
        <p14:creationId xmlns:p14="http://schemas.microsoft.com/office/powerpoint/2010/main" val="26264665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4070BE-82CE-41D9-AA66-A0A18767B3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191" y="609600"/>
            <a:ext cx="6573685" cy="1905000"/>
          </a:xfrm>
        </p:spPr>
        <p:txBody>
          <a:bodyPr>
            <a:normAutofit/>
          </a:bodyPr>
          <a:lstStyle/>
          <a:p>
            <a:pPr algn="ctr"/>
            <a:r>
              <a:rPr lang="es-CO" dirty="0"/>
              <a:t>Ojo de tigre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FA3D357-4919-4CD9-980B-B968EF0DEE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192" y="2666999"/>
            <a:ext cx="6573684" cy="321627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CO" dirty="0">
                <a:solidFill>
                  <a:schemeClr val="accent1"/>
                </a:solidFill>
              </a:rPr>
              <a:t>Nos conecta con nuestra propia esencia, con nuestra alma para que podamos integrarla con nuestra experiencia en la tierra.</a:t>
            </a:r>
          </a:p>
          <a:p>
            <a:pPr marL="0" indent="0" algn="just">
              <a:buNone/>
            </a:pPr>
            <a:r>
              <a:rPr lang="es-CO" dirty="0">
                <a:solidFill>
                  <a:schemeClr val="accent1"/>
                </a:solidFill>
              </a:rPr>
              <a:t>Ilumina/elimina bloqueos/corta/confianza/riqueza/ resolución/protección/valentía/creatividad/ independencia.</a:t>
            </a:r>
          </a:p>
          <a:p>
            <a:pPr marL="0" indent="0">
              <a:buNone/>
            </a:pPr>
            <a:endParaRPr lang="es-CO" dirty="0"/>
          </a:p>
        </p:txBody>
      </p:sp>
      <p:pic>
        <p:nvPicPr>
          <p:cNvPr id="4" name="Imagen 3" descr="C:\Users\Martin\AppData\Local\Microsoft\Windows\INetCache\Content.MSO\3E35B464.tmp">
            <a:extLst>
              <a:ext uri="{FF2B5EF4-FFF2-40B4-BE49-F238E27FC236}">
                <a16:creationId xmlns:a16="http://schemas.microsoft.com/office/drawing/2014/main" id="{FE65DCFA-2AB6-4427-B347-ED0730E0513F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0839" y="1306980"/>
            <a:ext cx="3976788" cy="3923998"/>
          </a:xfrm>
          <a:prstGeom prst="roundRect">
            <a:avLst>
              <a:gd name="adj" fmla="val 3517"/>
            </a:avLst>
          </a:prstGeom>
          <a:noFill/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</p:spTree>
    <p:extLst>
      <p:ext uri="{BB962C8B-B14F-4D97-AF65-F5344CB8AC3E}">
        <p14:creationId xmlns:p14="http://schemas.microsoft.com/office/powerpoint/2010/main" val="23627267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E98EF2-2873-4E0D-8594-5F0EA707D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5098" y="609600"/>
            <a:ext cx="4798142" cy="364285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CITRINO</a:t>
            </a:r>
            <a:br>
              <a:rPr lang="en-US" sz="48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</a:br>
            <a:r>
              <a:rPr lang="en-US" sz="4800" dirty="0" err="1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empodera</a:t>
            </a:r>
            <a:endParaRPr lang="en-US" sz="4800" dirty="0">
              <a:effectLst>
                <a:glow rad="38100">
                  <a:schemeClr val="bg1">
                    <a:lumMod val="65000"/>
                    <a:lumOff val="35000"/>
                    <a:alpha val="50000"/>
                  </a:schemeClr>
                </a:glow>
                <a:outerShdw blurRad="28575" dist="31750" dir="13200000" algn="tl" rotWithShape="0">
                  <a:srgbClr val="000000">
                    <a:alpha val="25000"/>
                  </a:srgbClr>
                </a:outerShdw>
              </a:effectLst>
            </a:endParaRPr>
          </a:p>
        </p:txBody>
      </p:sp>
      <p:pic>
        <p:nvPicPr>
          <p:cNvPr id="5" name="Marcador de contenido 4" descr="C:\Users\Martin\AppData\Local\Microsoft\Windows\INetCache\Content.MSO\36148F4.tmp">
            <a:extLst>
              <a:ext uri="{FF2B5EF4-FFF2-40B4-BE49-F238E27FC236}">
                <a16:creationId xmlns:a16="http://schemas.microsoft.com/office/drawing/2014/main" id="{E1C01788-3C47-4B0E-9466-53EF17AFDEAA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7" r="-1" b="-1"/>
          <a:stretch/>
        </p:blipFill>
        <p:spPr bwMode="auto">
          <a:xfrm>
            <a:off x="633999" y="636640"/>
            <a:ext cx="5462001" cy="5591541"/>
          </a:xfrm>
          <a:prstGeom prst="roundRect">
            <a:avLst>
              <a:gd name="adj" fmla="val 3517"/>
            </a:avLst>
          </a:prstGeom>
          <a:noFill/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</p:spTree>
    <p:extLst>
      <p:ext uri="{BB962C8B-B14F-4D97-AF65-F5344CB8AC3E}">
        <p14:creationId xmlns:p14="http://schemas.microsoft.com/office/powerpoint/2010/main" val="33360448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D71D6C-CE79-4AF8-B401-0EC0858A1B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192" y="609600"/>
            <a:ext cx="3643674" cy="755374"/>
          </a:xfrm>
        </p:spPr>
        <p:txBody>
          <a:bodyPr>
            <a:normAutofit/>
          </a:bodyPr>
          <a:lstStyle/>
          <a:p>
            <a:r>
              <a:rPr lang="es-CO" sz="2800" dirty="0"/>
              <a:t>citrino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2000DB3-6499-4378-99D3-CB997FFC6F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192" y="1364974"/>
            <a:ext cx="4220356" cy="451830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s-CO" sz="1600" dirty="0">
                <a:solidFill>
                  <a:schemeClr val="accent1"/>
                </a:solidFill>
              </a:rPr>
              <a:t>Devela información escondida tras nuestras emociones.</a:t>
            </a:r>
          </a:p>
          <a:p>
            <a:pPr>
              <a:lnSpc>
                <a:spcPct val="90000"/>
              </a:lnSpc>
            </a:pPr>
            <a:r>
              <a:rPr lang="es-CO" sz="1600" dirty="0">
                <a:solidFill>
                  <a:schemeClr val="accent1"/>
                </a:solidFill>
              </a:rPr>
              <a:t>Nos vemos con mayor claridad. </a:t>
            </a:r>
          </a:p>
          <a:p>
            <a:pPr>
              <a:lnSpc>
                <a:spcPct val="90000"/>
              </a:lnSpc>
            </a:pPr>
            <a:r>
              <a:rPr lang="es-CO" sz="1600" dirty="0">
                <a:solidFill>
                  <a:schemeClr val="accent1"/>
                </a:solidFill>
              </a:rPr>
              <a:t>Contacto con nuestro Verdadero ser (no roles predefinidos)</a:t>
            </a:r>
          </a:p>
          <a:p>
            <a:pPr>
              <a:lnSpc>
                <a:spcPct val="90000"/>
              </a:lnSpc>
            </a:pPr>
            <a:r>
              <a:rPr lang="es-CO" sz="1600" dirty="0">
                <a:solidFill>
                  <a:schemeClr val="accent1"/>
                </a:solidFill>
              </a:rPr>
              <a:t>Discernimiento</a:t>
            </a:r>
          </a:p>
          <a:p>
            <a:pPr>
              <a:lnSpc>
                <a:spcPct val="90000"/>
              </a:lnSpc>
            </a:pPr>
            <a:r>
              <a:rPr lang="es-CO" sz="1600" dirty="0">
                <a:solidFill>
                  <a:schemeClr val="accent1"/>
                </a:solidFill>
              </a:rPr>
              <a:t>Emociones prohibidas.</a:t>
            </a:r>
          </a:p>
          <a:p>
            <a:pPr>
              <a:lnSpc>
                <a:spcPct val="90000"/>
              </a:lnSpc>
            </a:pPr>
            <a:r>
              <a:rPr lang="es-CO" sz="1600" dirty="0">
                <a:solidFill>
                  <a:schemeClr val="accent1"/>
                </a:solidFill>
              </a:rPr>
              <a:t>Poder interior</a:t>
            </a:r>
          </a:p>
          <a:p>
            <a:pPr>
              <a:lnSpc>
                <a:spcPct val="90000"/>
              </a:lnSpc>
            </a:pPr>
            <a:r>
              <a:rPr lang="es-CO" sz="1600" dirty="0">
                <a:solidFill>
                  <a:schemeClr val="accent1"/>
                </a:solidFill>
              </a:rPr>
              <a:t>Limpia e ilumina nuestra aura.</a:t>
            </a:r>
          </a:p>
          <a:p>
            <a:pPr>
              <a:lnSpc>
                <a:spcPct val="90000"/>
              </a:lnSpc>
            </a:pPr>
            <a:r>
              <a:rPr lang="es-CO" sz="1600" dirty="0">
                <a:solidFill>
                  <a:schemeClr val="accent1"/>
                </a:solidFill>
              </a:rPr>
              <a:t>Atrae riqueza. </a:t>
            </a:r>
          </a:p>
          <a:p>
            <a:pPr>
              <a:lnSpc>
                <a:spcPct val="90000"/>
              </a:lnSpc>
            </a:pPr>
            <a:r>
              <a:rPr lang="es-CO" sz="1600" dirty="0">
                <a:solidFill>
                  <a:schemeClr val="accent1"/>
                </a:solidFill>
              </a:rPr>
              <a:t>Sabiduría.</a:t>
            </a:r>
          </a:p>
          <a:p>
            <a:pPr>
              <a:lnSpc>
                <a:spcPct val="90000"/>
              </a:lnSpc>
            </a:pPr>
            <a:r>
              <a:rPr lang="es-CO" sz="1600" dirty="0">
                <a:solidFill>
                  <a:schemeClr val="accent1"/>
                </a:solidFill>
              </a:rPr>
              <a:t>Resolución </a:t>
            </a:r>
          </a:p>
        </p:txBody>
      </p:sp>
      <p:pic>
        <p:nvPicPr>
          <p:cNvPr id="4" name="Marcador de contenido 4" descr="C:\Users\Martin\AppData\Local\Microsoft\Windows\INetCache\Content.MSO\36148F4.tmp">
            <a:extLst>
              <a:ext uri="{FF2B5EF4-FFF2-40B4-BE49-F238E27FC236}">
                <a16:creationId xmlns:a16="http://schemas.microsoft.com/office/drawing/2014/main" id="{651E9C33-F493-4D8D-8558-84D31191FDC1}"/>
              </a:ext>
            </a:extLst>
          </p:cNvPr>
          <p:cNvPicPr>
            <a:picLocks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7" r="-1" b="-1"/>
          <a:stretch/>
        </p:blipFill>
        <p:spPr bwMode="auto">
          <a:xfrm>
            <a:off x="7566991" y="2862470"/>
            <a:ext cx="3085398" cy="3030383"/>
          </a:xfrm>
          <a:prstGeom prst="roundRect">
            <a:avLst>
              <a:gd name="adj" fmla="val 3517"/>
            </a:avLst>
          </a:prstGeom>
          <a:noFill/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</p:spTree>
    <p:extLst>
      <p:ext uri="{BB962C8B-B14F-4D97-AF65-F5344CB8AC3E}">
        <p14:creationId xmlns:p14="http://schemas.microsoft.com/office/powerpoint/2010/main" val="4772944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4F3D52-9A23-4216-B261-2944C260EB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/>
              <a:t>Métodos para limpiar  y activar las piedras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11E96CC-FEF8-4A61-9B04-9377642461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O" dirty="0"/>
              <a:t>1. sal marina  y luna llena</a:t>
            </a:r>
          </a:p>
          <a:p>
            <a:r>
              <a:rPr lang="es-CO" dirty="0"/>
              <a:t>2. incienso</a:t>
            </a:r>
          </a:p>
          <a:p>
            <a:r>
              <a:rPr lang="es-CO" dirty="0"/>
              <a:t>3. enterrar en la tierra</a:t>
            </a:r>
          </a:p>
          <a:p>
            <a:r>
              <a:rPr lang="es-CO" dirty="0"/>
              <a:t>4. corriente de agua</a:t>
            </a:r>
          </a:p>
        </p:txBody>
      </p:sp>
    </p:spTree>
    <p:extLst>
      <p:ext uri="{BB962C8B-B14F-4D97-AF65-F5344CB8AC3E}">
        <p14:creationId xmlns:p14="http://schemas.microsoft.com/office/powerpoint/2010/main" val="104140073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lla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5AD0B8"/>
      </a:accent1>
      <a:accent2>
        <a:srgbClr val="47BB7E"/>
      </a:accent2>
      <a:accent3>
        <a:srgbClr val="96CD4B"/>
      </a:accent3>
      <a:accent4>
        <a:srgbClr val="61C7DD"/>
      </a:accent4>
      <a:accent5>
        <a:srgbClr val="2495CF"/>
      </a:accent5>
      <a:accent6>
        <a:srgbClr val="5A74D1"/>
      </a:accent6>
      <a:hlink>
        <a:srgbClr val="72CEBB"/>
      </a:hlink>
      <a:folHlink>
        <a:srgbClr val="98E6D6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0F262FD6-3409-4039-A531-64BD4D2F99E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493</Words>
  <Application>Microsoft Office PowerPoint</Application>
  <PresentationFormat>Panorámica</PresentationFormat>
  <Paragraphs>50</Paragraphs>
  <Slides>23</Slides>
  <Notes>0</Notes>
  <HiddenSlides>1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26" baseType="lpstr">
      <vt:lpstr>Arial</vt:lpstr>
      <vt:lpstr>Century Gothic</vt:lpstr>
      <vt:lpstr>Malla</vt:lpstr>
      <vt:lpstr>Descubre el poder mágico de las piedras</vt:lpstr>
      <vt:lpstr>Efectos de los cristales:</vt:lpstr>
      <vt:lpstr>Objetivo del taller</vt:lpstr>
      <vt:lpstr>Amatista intuición, transmutar/ crecer/ consciencia/ duelos/ humildad/ priorizar/ foco/ dolor/ soltar/Alivio /conexion /alegria profunda del alma</vt:lpstr>
      <vt:lpstr>Cuarzo rosado. El amor empieza por uno mismo</vt:lpstr>
      <vt:lpstr>La energía mas poderosa es la del amor</vt:lpstr>
      <vt:lpstr>JADE VERDE- prosperidad </vt:lpstr>
      <vt:lpstr>SANACIÓN – jade verde</vt:lpstr>
      <vt:lpstr>ONIX- PROTECCIÓN</vt:lpstr>
      <vt:lpstr>nos ayuda a trabajar con nuestras sombras, ir a lo mas profundo de nosotros mismos.</vt:lpstr>
      <vt:lpstr>TURMALINA NEGRA  PROTEGER/ LIBERAR/SOLTAR/EQUILIBRAR/ DESBLOQUEAR /ARMONIZAR/ ESTAR</vt:lpstr>
      <vt:lpstr>NOS PERMITE RECONOCER LA ENERGIA NEGATIVA</vt:lpstr>
      <vt:lpstr>PIEDRALUNA- PODER FEMENINO</vt:lpstr>
      <vt:lpstr>piedraluna</vt:lpstr>
      <vt:lpstr>CORNALINA- CRear</vt:lpstr>
      <vt:lpstr>cornalina</vt:lpstr>
      <vt:lpstr>granate- energía vital</vt:lpstr>
      <vt:lpstr>Granate: nos ayuda a hacernos cargo de nosotros mismos, soltar las dependencias y ponernos en acción</vt:lpstr>
      <vt:lpstr>Ojo de tigre-conexiónlibertad </vt:lpstr>
      <vt:lpstr>Ojo de tigre</vt:lpstr>
      <vt:lpstr>CITRINO empodera</vt:lpstr>
      <vt:lpstr>citrino</vt:lpstr>
      <vt:lpstr>Métodos para limpiar  y activar las piedras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Descubre el poder mágico de las piedras</dc:title>
  <dc:creator>María Isabel Catalina Martínez Granada</dc:creator>
  <cp:lastModifiedBy>GUILLERMO</cp:lastModifiedBy>
  <cp:revision>7</cp:revision>
  <dcterms:created xsi:type="dcterms:W3CDTF">2019-02-04T18:49:16Z</dcterms:created>
  <dcterms:modified xsi:type="dcterms:W3CDTF">2019-02-25T00:21:31Z</dcterms:modified>
</cp:coreProperties>
</file>