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9" r:id="rId13"/>
    <p:sldId id="290" r:id="rId14"/>
    <p:sldId id="268" r:id="rId15"/>
    <p:sldId id="292" r:id="rId16"/>
    <p:sldId id="270" r:id="rId17"/>
    <p:sldId id="291" r:id="rId18"/>
    <p:sldId id="275" r:id="rId19"/>
    <p:sldId id="293" r:id="rId20"/>
    <p:sldId id="272" r:id="rId21"/>
    <p:sldId id="273" r:id="rId22"/>
    <p:sldId id="271" r:id="rId23"/>
    <p:sldId id="294" r:id="rId24"/>
    <p:sldId id="276" r:id="rId25"/>
    <p:sldId id="295" r:id="rId26"/>
    <p:sldId id="274" r:id="rId27"/>
    <p:sldId id="296" r:id="rId28"/>
    <p:sldId id="277" r:id="rId29"/>
    <p:sldId id="278" r:id="rId30"/>
    <p:sldId id="297" r:id="rId31"/>
    <p:sldId id="279" r:id="rId32"/>
    <p:sldId id="286" r:id="rId33"/>
    <p:sldId id="280" r:id="rId34"/>
    <p:sldId id="281" r:id="rId35"/>
    <p:sldId id="282" r:id="rId36"/>
    <p:sldId id="283" r:id="rId37"/>
    <p:sldId id="284" r:id="rId38"/>
    <p:sldId id="288" r:id="rId39"/>
    <p:sldId id="285" r:id="rId40"/>
    <p:sldId id="287" r:id="rId41"/>
    <p:sldId id="289" r:id="rId42"/>
    <p:sldId id="298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3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0FD2F4-0AD2-4706-88B6-781DEF9B8B9C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83AA79C-23DA-4E99-9770-788500FEF2C7}">
      <dgm:prSet custT="1"/>
      <dgm:spPr/>
      <dgm:t>
        <a:bodyPr/>
        <a:lstStyle/>
        <a:p>
          <a:r>
            <a:rPr lang="es-CO" sz="1800" dirty="0"/>
            <a:t>Explorar </a:t>
          </a:r>
          <a:r>
            <a:rPr lang="es-CO" sz="1600" dirty="0"/>
            <a:t>los poderes mágicos de las piedras naturales.</a:t>
          </a:r>
          <a:endParaRPr lang="en-US" sz="1600" dirty="0"/>
        </a:p>
      </dgm:t>
    </dgm:pt>
    <dgm:pt modelId="{D5D7D8C5-6D18-41AD-9C74-3657DEB3E883}" type="parTrans" cxnId="{A8CBCE61-9245-43B0-A91D-D46AF2FA6CE8}">
      <dgm:prSet/>
      <dgm:spPr/>
      <dgm:t>
        <a:bodyPr/>
        <a:lstStyle/>
        <a:p>
          <a:endParaRPr lang="en-US"/>
        </a:p>
      </dgm:t>
    </dgm:pt>
    <dgm:pt modelId="{4664063C-920F-43E7-9CD1-44D34BBAAB5B}" type="sibTrans" cxnId="{A8CBCE61-9245-43B0-A91D-D46AF2FA6CE8}">
      <dgm:prSet/>
      <dgm:spPr/>
      <dgm:t>
        <a:bodyPr/>
        <a:lstStyle/>
        <a:p>
          <a:endParaRPr lang="en-US"/>
        </a:p>
      </dgm:t>
    </dgm:pt>
    <dgm:pt modelId="{BC20F16F-061F-4B92-A436-718AA86EDB93}">
      <dgm:prSet custT="1"/>
      <dgm:spPr/>
      <dgm:t>
        <a:bodyPr/>
        <a:lstStyle/>
        <a:p>
          <a:r>
            <a:rPr lang="es-CO" sz="2000" dirty="0"/>
            <a:t>Descubrir </a:t>
          </a:r>
          <a:r>
            <a:rPr lang="es-CO" sz="1600" dirty="0"/>
            <a:t>que cristales podemos usar para mejorar nuestra vida.</a:t>
          </a:r>
          <a:endParaRPr lang="en-US" sz="1600" dirty="0"/>
        </a:p>
      </dgm:t>
    </dgm:pt>
    <dgm:pt modelId="{F053F0E7-9543-4016-8CE4-77BC7FD4F0A4}" type="parTrans" cxnId="{0AEC0D06-A354-4647-B555-2C2F3043597F}">
      <dgm:prSet/>
      <dgm:spPr/>
      <dgm:t>
        <a:bodyPr/>
        <a:lstStyle/>
        <a:p>
          <a:endParaRPr lang="en-US"/>
        </a:p>
      </dgm:t>
    </dgm:pt>
    <dgm:pt modelId="{4AC9797B-18C4-487F-8CCC-5F6F4B950C7E}" type="sibTrans" cxnId="{0AEC0D06-A354-4647-B555-2C2F3043597F}">
      <dgm:prSet/>
      <dgm:spPr/>
      <dgm:t>
        <a:bodyPr/>
        <a:lstStyle/>
        <a:p>
          <a:endParaRPr lang="en-US"/>
        </a:p>
      </dgm:t>
    </dgm:pt>
    <dgm:pt modelId="{5A66FCCD-7E87-4B83-975B-4391AF48A53D}">
      <dgm:prSet custT="1"/>
      <dgm:spPr/>
      <dgm:t>
        <a:bodyPr/>
        <a:lstStyle/>
        <a:p>
          <a:r>
            <a:rPr lang="es-CO" sz="2000" dirty="0"/>
            <a:t>Identificar</a:t>
          </a:r>
          <a:r>
            <a:rPr lang="es-CO" sz="1600" dirty="0"/>
            <a:t> varios métodos para limpiar, activar y programar las piedras mágicas. </a:t>
          </a:r>
          <a:endParaRPr lang="en-US" sz="1600" dirty="0"/>
        </a:p>
      </dgm:t>
    </dgm:pt>
    <dgm:pt modelId="{EFB3A1F9-B7A0-4026-A080-1F6244C4880B}" type="parTrans" cxnId="{9A136E81-02CC-45CD-8AF2-C4AF3DE515D1}">
      <dgm:prSet/>
      <dgm:spPr/>
      <dgm:t>
        <a:bodyPr/>
        <a:lstStyle/>
        <a:p>
          <a:endParaRPr lang="en-US"/>
        </a:p>
      </dgm:t>
    </dgm:pt>
    <dgm:pt modelId="{1F253E8D-523C-4EA0-9BBD-AC65EDD5DBE8}" type="sibTrans" cxnId="{9A136E81-02CC-45CD-8AF2-C4AF3DE515D1}">
      <dgm:prSet/>
      <dgm:spPr/>
      <dgm:t>
        <a:bodyPr/>
        <a:lstStyle/>
        <a:p>
          <a:endParaRPr lang="en-US"/>
        </a:p>
      </dgm:t>
    </dgm:pt>
    <dgm:pt modelId="{85A5F90B-6B7B-4167-A53D-7B175C863654}" type="pres">
      <dgm:prSet presAssocID="{760FD2F4-0AD2-4706-88B6-781DEF9B8B9C}" presName="root" presStyleCnt="0">
        <dgm:presLayoutVars>
          <dgm:dir/>
          <dgm:resizeHandles val="exact"/>
        </dgm:presLayoutVars>
      </dgm:prSet>
      <dgm:spPr/>
    </dgm:pt>
    <dgm:pt modelId="{5117773A-C1AB-4028-A8C2-21C4A7DF3910}" type="pres">
      <dgm:prSet presAssocID="{783AA79C-23DA-4E99-9770-788500FEF2C7}" presName="compNode" presStyleCnt="0"/>
      <dgm:spPr/>
    </dgm:pt>
    <dgm:pt modelId="{CF8768FE-A55F-4E52-891F-9FF6BC8AF564}" type="pres">
      <dgm:prSet presAssocID="{783AA79C-23DA-4E99-9770-788500FEF2C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1BB39FC-A13C-4F9D-AD5C-DF61197CD9A7}" type="pres">
      <dgm:prSet presAssocID="{783AA79C-23DA-4E99-9770-788500FEF2C7}" presName="spaceRect" presStyleCnt="0"/>
      <dgm:spPr/>
    </dgm:pt>
    <dgm:pt modelId="{970DE035-2FC1-422F-81CF-8B7F47460580}" type="pres">
      <dgm:prSet presAssocID="{783AA79C-23DA-4E99-9770-788500FEF2C7}" presName="textRect" presStyleLbl="revTx" presStyleIdx="0" presStyleCnt="3">
        <dgm:presLayoutVars>
          <dgm:chMax val="1"/>
          <dgm:chPref val="1"/>
        </dgm:presLayoutVars>
      </dgm:prSet>
      <dgm:spPr/>
    </dgm:pt>
    <dgm:pt modelId="{204A0857-241D-4BC1-99AF-636B8F2088A7}" type="pres">
      <dgm:prSet presAssocID="{4664063C-920F-43E7-9CD1-44D34BBAAB5B}" presName="sibTrans" presStyleCnt="0"/>
      <dgm:spPr/>
    </dgm:pt>
    <dgm:pt modelId="{E1C0CAB6-ED1B-431F-9E35-E18B22FD6740}" type="pres">
      <dgm:prSet presAssocID="{BC20F16F-061F-4B92-A436-718AA86EDB93}" presName="compNode" presStyleCnt="0"/>
      <dgm:spPr/>
    </dgm:pt>
    <dgm:pt modelId="{703D6B04-0A85-481E-ACA7-8B1231A62B17}" type="pres">
      <dgm:prSet presAssocID="{BC20F16F-061F-4B92-A436-718AA86EDB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9DEE84D-B5D0-43FF-9635-DC92BE275232}" type="pres">
      <dgm:prSet presAssocID="{BC20F16F-061F-4B92-A436-718AA86EDB93}" presName="spaceRect" presStyleCnt="0"/>
      <dgm:spPr/>
    </dgm:pt>
    <dgm:pt modelId="{B4ADBE8A-DF68-4287-A145-9D43BA2F2913}" type="pres">
      <dgm:prSet presAssocID="{BC20F16F-061F-4B92-A436-718AA86EDB93}" presName="textRect" presStyleLbl="revTx" presStyleIdx="1" presStyleCnt="3">
        <dgm:presLayoutVars>
          <dgm:chMax val="1"/>
          <dgm:chPref val="1"/>
        </dgm:presLayoutVars>
      </dgm:prSet>
      <dgm:spPr/>
    </dgm:pt>
    <dgm:pt modelId="{83BC28E0-A665-425A-B991-713707ECA484}" type="pres">
      <dgm:prSet presAssocID="{4AC9797B-18C4-487F-8CCC-5F6F4B950C7E}" presName="sibTrans" presStyleCnt="0"/>
      <dgm:spPr/>
    </dgm:pt>
    <dgm:pt modelId="{BC2887F3-DC71-46F9-84A8-0106AC0650E1}" type="pres">
      <dgm:prSet presAssocID="{5A66FCCD-7E87-4B83-975B-4391AF48A53D}" presName="compNode" presStyleCnt="0"/>
      <dgm:spPr/>
    </dgm:pt>
    <dgm:pt modelId="{E22B9FAD-5E85-4EDA-A7E9-1ED70CCA556A}" type="pres">
      <dgm:prSet presAssocID="{5A66FCCD-7E87-4B83-975B-4391AF48A53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4B5E70D-14CC-4284-AF4C-7AE72F7C382D}" type="pres">
      <dgm:prSet presAssocID="{5A66FCCD-7E87-4B83-975B-4391AF48A53D}" presName="spaceRect" presStyleCnt="0"/>
      <dgm:spPr/>
    </dgm:pt>
    <dgm:pt modelId="{28BA87FF-69F6-4C8F-B67C-B22281AB5E37}" type="pres">
      <dgm:prSet presAssocID="{5A66FCCD-7E87-4B83-975B-4391AF48A53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AEC0D06-A354-4647-B555-2C2F3043597F}" srcId="{760FD2F4-0AD2-4706-88B6-781DEF9B8B9C}" destId="{BC20F16F-061F-4B92-A436-718AA86EDB93}" srcOrd="1" destOrd="0" parTransId="{F053F0E7-9543-4016-8CE4-77BC7FD4F0A4}" sibTransId="{4AC9797B-18C4-487F-8CCC-5F6F4B950C7E}"/>
    <dgm:cxn modelId="{35C63F18-28D5-4FCC-A36E-7960D04504E6}" type="presOf" srcId="{5A66FCCD-7E87-4B83-975B-4391AF48A53D}" destId="{28BA87FF-69F6-4C8F-B67C-B22281AB5E37}" srcOrd="0" destOrd="0" presId="urn:microsoft.com/office/officeart/2018/2/layout/IconLabelList"/>
    <dgm:cxn modelId="{BE583225-A307-48C4-8CB7-2AD8B3058D59}" type="presOf" srcId="{760FD2F4-0AD2-4706-88B6-781DEF9B8B9C}" destId="{85A5F90B-6B7B-4167-A53D-7B175C863654}" srcOrd="0" destOrd="0" presId="urn:microsoft.com/office/officeart/2018/2/layout/IconLabelList"/>
    <dgm:cxn modelId="{A8CBCE61-9245-43B0-A91D-D46AF2FA6CE8}" srcId="{760FD2F4-0AD2-4706-88B6-781DEF9B8B9C}" destId="{783AA79C-23DA-4E99-9770-788500FEF2C7}" srcOrd="0" destOrd="0" parTransId="{D5D7D8C5-6D18-41AD-9C74-3657DEB3E883}" sibTransId="{4664063C-920F-43E7-9CD1-44D34BBAAB5B}"/>
    <dgm:cxn modelId="{68517067-022A-4D0A-A295-E2F3A0B80093}" type="presOf" srcId="{BC20F16F-061F-4B92-A436-718AA86EDB93}" destId="{B4ADBE8A-DF68-4287-A145-9D43BA2F2913}" srcOrd="0" destOrd="0" presId="urn:microsoft.com/office/officeart/2018/2/layout/IconLabelList"/>
    <dgm:cxn modelId="{9A136E81-02CC-45CD-8AF2-C4AF3DE515D1}" srcId="{760FD2F4-0AD2-4706-88B6-781DEF9B8B9C}" destId="{5A66FCCD-7E87-4B83-975B-4391AF48A53D}" srcOrd="2" destOrd="0" parTransId="{EFB3A1F9-B7A0-4026-A080-1F6244C4880B}" sibTransId="{1F253E8D-523C-4EA0-9BBD-AC65EDD5DBE8}"/>
    <dgm:cxn modelId="{25B320F9-4411-42EA-8A99-A07DED2CB8C4}" type="presOf" srcId="{783AA79C-23DA-4E99-9770-788500FEF2C7}" destId="{970DE035-2FC1-422F-81CF-8B7F47460580}" srcOrd="0" destOrd="0" presId="urn:microsoft.com/office/officeart/2018/2/layout/IconLabelList"/>
    <dgm:cxn modelId="{9E7F20FE-4BF2-45C4-9F2A-1B26B7EFBB74}" type="presParOf" srcId="{85A5F90B-6B7B-4167-A53D-7B175C863654}" destId="{5117773A-C1AB-4028-A8C2-21C4A7DF3910}" srcOrd="0" destOrd="0" presId="urn:microsoft.com/office/officeart/2018/2/layout/IconLabelList"/>
    <dgm:cxn modelId="{223C543A-D4A3-41AD-8E99-7A6AFE5DD241}" type="presParOf" srcId="{5117773A-C1AB-4028-A8C2-21C4A7DF3910}" destId="{CF8768FE-A55F-4E52-891F-9FF6BC8AF564}" srcOrd="0" destOrd="0" presId="urn:microsoft.com/office/officeart/2018/2/layout/IconLabelList"/>
    <dgm:cxn modelId="{75D6A9E5-526A-4CAA-A5BD-7FCC48748E02}" type="presParOf" srcId="{5117773A-C1AB-4028-A8C2-21C4A7DF3910}" destId="{A1BB39FC-A13C-4F9D-AD5C-DF61197CD9A7}" srcOrd="1" destOrd="0" presId="urn:microsoft.com/office/officeart/2018/2/layout/IconLabelList"/>
    <dgm:cxn modelId="{90484D6F-EDEB-456B-9A5D-D7D6C6264597}" type="presParOf" srcId="{5117773A-C1AB-4028-A8C2-21C4A7DF3910}" destId="{970DE035-2FC1-422F-81CF-8B7F47460580}" srcOrd="2" destOrd="0" presId="urn:microsoft.com/office/officeart/2018/2/layout/IconLabelList"/>
    <dgm:cxn modelId="{65F86B31-5A3C-472B-9F4E-3FE4FE16A01B}" type="presParOf" srcId="{85A5F90B-6B7B-4167-A53D-7B175C863654}" destId="{204A0857-241D-4BC1-99AF-636B8F2088A7}" srcOrd="1" destOrd="0" presId="urn:microsoft.com/office/officeart/2018/2/layout/IconLabelList"/>
    <dgm:cxn modelId="{F4A8FCA2-76F0-48D0-AF30-0BFB6627AD37}" type="presParOf" srcId="{85A5F90B-6B7B-4167-A53D-7B175C863654}" destId="{E1C0CAB6-ED1B-431F-9E35-E18B22FD6740}" srcOrd="2" destOrd="0" presId="urn:microsoft.com/office/officeart/2018/2/layout/IconLabelList"/>
    <dgm:cxn modelId="{2CC6A7CF-7591-4207-9EE2-DF9EE6839CD8}" type="presParOf" srcId="{E1C0CAB6-ED1B-431F-9E35-E18B22FD6740}" destId="{703D6B04-0A85-481E-ACA7-8B1231A62B17}" srcOrd="0" destOrd="0" presId="urn:microsoft.com/office/officeart/2018/2/layout/IconLabelList"/>
    <dgm:cxn modelId="{4B7A0B11-C59F-4A12-802B-280EA1F6C67B}" type="presParOf" srcId="{E1C0CAB6-ED1B-431F-9E35-E18B22FD6740}" destId="{D9DEE84D-B5D0-43FF-9635-DC92BE275232}" srcOrd="1" destOrd="0" presId="urn:microsoft.com/office/officeart/2018/2/layout/IconLabelList"/>
    <dgm:cxn modelId="{3BDB9645-828F-4D9C-AFF6-36F0D951E6D5}" type="presParOf" srcId="{E1C0CAB6-ED1B-431F-9E35-E18B22FD6740}" destId="{B4ADBE8A-DF68-4287-A145-9D43BA2F2913}" srcOrd="2" destOrd="0" presId="urn:microsoft.com/office/officeart/2018/2/layout/IconLabelList"/>
    <dgm:cxn modelId="{4CC27DF3-E91B-4FAE-BBB9-2D10071D59CD}" type="presParOf" srcId="{85A5F90B-6B7B-4167-A53D-7B175C863654}" destId="{83BC28E0-A665-425A-B991-713707ECA484}" srcOrd="3" destOrd="0" presId="urn:microsoft.com/office/officeart/2018/2/layout/IconLabelList"/>
    <dgm:cxn modelId="{9863D626-4799-4CF6-9850-BABEEE682724}" type="presParOf" srcId="{85A5F90B-6B7B-4167-A53D-7B175C863654}" destId="{BC2887F3-DC71-46F9-84A8-0106AC0650E1}" srcOrd="4" destOrd="0" presId="urn:microsoft.com/office/officeart/2018/2/layout/IconLabelList"/>
    <dgm:cxn modelId="{F449875A-B0E6-4E97-B24D-0F430E7CF017}" type="presParOf" srcId="{BC2887F3-DC71-46F9-84A8-0106AC0650E1}" destId="{E22B9FAD-5E85-4EDA-A7E9-1ED70CCA556A}" srcOrd="0" destOrd="0" presId="urn:microsoft.com/office/officeart/2018/2/layout/IconLabelList"/>
    <dgm:cxn modelId="{C7D5EDC9-572E-40D4-A09F-FA8D2B54D81A}" type="presParOf" srcId="{BC2887F3-DC71-46F9-84A8-0106AC0650E1}" destId="{E4B5E70D-14CC-4284-AF4C-7AE72F7C382D}" srcOrd="1" destOrd="0" presId="urn:microsoft.com/office/officeart/2018/2/layout/IconLabelList"/>
    <dgm:cxn modelId="{1160B1F6-8A32-44CB-A479-AEF21A44975B}" type="presParOf" srcId="{BC2887F3-DC71-46F9-84A8-0106AC0650E1}" destId="{28BA87FF-69F6-4C8F-B67C-B22281AB5E3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768FE-A55F-4E52-891F-9FF6BC8AF564}">
      <dsp:nvSpPr>
        <dsp:cNvPr id="0" name=""/>
        <dsp:cNvSpPr/>
      </dsp:nvSpPr>
      <dsp:spPr>
        <a:xfrm>
          <a:off x="1014450" y="384158"/>
          <a:ext cx="1265962" cy="12659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0DE035-2FC1-422F-81CF-8B7F47460580}">
      <dsp:nvSpPr>
        <dsp:cNvPr id="0" name=""/>
        <dsp:cNvSpPr/>
      </dsp:nvSpPr>
      <dsp:spPr>
        <a:xfrm>
          <a:off x="240806" y="2043247"/>
          <a:ext cx="2813250" cy="960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Explorar </a:t>
          </a:r>
          <a:r>
            <a:rPr lang="es-CO" sz="1600" kern="1200" dirty="0"/>
            <a:t>los poderes mágicos de las piedras naturales.</a:t>
          </a:r>
          <a:endParaRPr lang="en-US" sz="1600" kern="1200" dirty="0"/>
        </a:p>
      </dsp:txBody>
      <dsp:txXfrm>
        <a:off x="240806" y="2043247"/>
        <a:ext cx="2813250" cy="960029"/>
      </dsp:txXfrm>
    </dsp:sp>
    <dsp:sp modelId="{703D6B04-0A85-481E-ACA7-8B1231A62B17}">
      <dsp:nvSpPr>
        <dsp:cNvPr id="0" name=""/>
        <dsp:cNvSpPr/>
      </dsp:nvSpPr>
      <dsp:spPr>
        <a:xfrm>
          <a:off x="4320018" y="384158"/>
          <a:ext cx="1265962" cy="12659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ADBE8A-DF68-4287-A145-9D43BA2F2913}">
      <dsp:nvSpPr>
        <dsp:cNvPr id="0" name=""/>
        <dsp:cNvSpPr/>
      </dsp:nvSpPr>
      <dsp:spPr>
        <a:xfrm>
          <a:off x="3546375" y="2043247"/>
          <a:ext cx="2813250" cy="960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Descubrir </a:t>
          </a:r>
          <a:r>
            <a:rPr lang="es-CO" sz="1600" kern="1200" dirty="0"/>
            <a:t>que cristales podemos usar para mejorar nuestra vida.</a:t>
          </a:r>
          <a:endParaRPr lang="en-US" sz="1600" kern="1200" dirty="0"/>
        </a:p>
      </dsp:txBody>
      <dsp:txXfrm>
        <a:off x="3546375" y="2043247"/>
        <a:ext cx="2813250" cy="960029"/>
      </dsp:txXfrm>
    </dsp:sp>
    <dsp:sp modelId="{E22B9FAD-5E85-4EDA-A7E9-1ED70CCA556A}">
      <dsp:nvSpPr>
        <dsp:cNvPr id="0" name=""/>
        <dsp:cNvSpPr/>
      </dsp:nvSpPr>
      <dsp:spPr>
        <a:xfrm>
          <a:off x="7625587" y="384158"/>
          <a:ext cx="1265962" cy="12659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BA87FF-69F6-4C8F-B67C-B22281AB5E37}">
      <dsp:nvSpPr>
        <dsp:cNvPr id="0" name=""/>
        <dsp:cNvSpPr/>
      </dsp:nvSpPr>
      <dsp:spPr>
        <a:xfrm>
          <a:off x="6851943" y="2043247"/>
          <a:ext cx="2813250" cy="960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Identificar</a:t>
          </a:r>
          <a:r>
            <a:rPr lang="es-CO" sz="1600" kern="1200" dirty="0"/>
            <a:t> varios métodos para limpiar, activar y programar las piedras mágicas. </a:t>
          </a:r>
          <a:endParaRPr lang="en-US" sz="1600" kern="1200" dirty="0"/>
        </a:p>
      </dsp:txBody>
      <dsp:txXfrm>
        <a:off x="6851943" y="2043247"/>
        <a:ext cx="2813250" cy="960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ltallerdelosminerales.com/wp-content/uploads/2014/03/simbolos-7-chakras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6.jpeg"/><Relationship Id="rId4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esultado de imagen para piedras semipreciosas">
            <a:extLst>
              <a:ext uri="{FF2B5EF4-FFF2-40B4-BE49-F238E27FC236}">
                <a16:creationId xmlns:a16="http://schemas.microsoft.com/office/drawing/2014/main" id="{7AA7204A-82D3-4DE0-B785-4E5EC68E3FA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 useBgFill="1">
        <p:nvSpPr>
          <p:cNvPr id="14" name="Rounded Rectangle 9">
            <a:extLst>
              <a:ext uri="{FF2B5EF4-FFF2-40B4-BE49-F238E27FC236}">
                <a16:creationId xmlns:a16="http://schemas.microsoft.com/office/drawing/2014/main" id="{8BF949E8-1B11-4514-9920-60EAABF7E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6889" y="1846512"/>
            <a:ext cx="8998224" cy="3164976"/>
          </a:xfrm>
          <a:prstGeom prst="roundRect">
            <a:avLst>
              <a:gd name="adj" fmla="val 4629"/>
            </a:avLst>
          </a:pr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249F3D-79ED-46F8-85F4-10F276994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2007703"/>
            <a:ext cx="8676222" cy="1802297"/>
          </a:xfrm>
        </p:spPr>
        <p:txBody>
          <a:bodyPr>
            <a:normAutofit/>
          </a:bodyPr>
          <a:lstStyle/>
          <a:p>
            <a:r>
              <a:rPr lang="es-CO" b="1">
                <a:effectLst/>
              </a:rPr>
              <a:t>Descubre el poder mágico de las piedras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372FB9-552E-43C3-853D-5DE6183F6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795587"/>
          </a:xfrm>
        </p:spPr>
        <p:txBody>
          <a:bodyPr>
            <a:normAutofit/>
          </a:bodyPr>
          <a:lstStyle/>
          <a:p>
            <a:r>
              <a:rPr lang="es-CO" b="1">
                <a:effectLst/>
              </a:rPr>
              <a:t>2da parte - Conversatorio </a:t>
            </a:r>
            <a:r>
              <a:rPr lang="es-CO" b="1" dirty="0">
                <a:effectLst/>
              </a:rPr>
              <a:t>149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0687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3433-9992-4410-9D50-68F8E0BF1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s-CO"/>
              <a:t>Objetivo del taller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F739CA8-37FD-4DD0-88CD-D5352BE65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095209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5902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B6756-2703-454F-BF0B-526034C16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Amatista </a:t>
            </a:r>
            <a:r>
              <a:rPr lang="en-US" sz="4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intuición</a:t>
            </a:r>
            <a:endParaRPr lang="en-US" sz="4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8" name="Marcador de contenido 3" descr="Resultado de imagen para amatista">
            <a:extLst>
              <a:ext uri="{FF2B5EF4-FFF2-40B4-BE49-F238E27FC236}">
                <a16:creationId xmlns:a16="http://schemas.microsoft.com/office/drawing/2014/main" id="{72EC7852-4907-4E91-A3E1-741B1FABA0E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8" b="1"/>
          <a:stretch/>
        </p:blipFill>
        <p:spPr bwMode="auto">
          <a:xfrm>
            <a:off x="1368474" y="639905"/>
            <a:ext cx="5452545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6172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7CACE-D693-423A-8C6A-444E9AFE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pPr algn="ctr"/>
            <a:r>
              <a:rPr lang="es-CO" dirty="0"/>
              <a:t>Cuarzo rosado. Esencia del amor</a:t>
            </a:r>
          </a:p>
        </p:txBody>
      </p:sp>
      <p:pic>
        <p:nvPicPr>
          <p:cNvPr id="4" name="Marcador de contenido 3" descr="Resultado de imagen para cuarzo rosado">
            <a:extLst>
              <a:ext uri="{FF2B5EF4-FFF2-40B4-BE49-F238E27FC236}">
                <a16:creationId xmlns:a16="http://schemas.microsoft.com/office/drawing/2014/main" id="{4155DB38-2028-4DF8-B283-4682E2E0F21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78" y="2514600"/>
            <a:ext cx="596862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para cuarzo rosado">
            <a:extLst>
              <a:ext uri="{FF2B5EF4-FFF2-40B4-BE49-F238E27FC236}">
                <a16:creationId xmlns:a16="http://schemas.microsoft.com/office/drawing/2014/main" id="{7A724BA6-C4AA-4B1E-9A22-7F32B4AB30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409" y="2514599"/>
            <a:ext cx="2918021" cy="3124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689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94616-20C9-414A-9426-8E8F543BB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JADE VERDE- prosperidad</a:t>
            </a:r>
            <a:b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370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026" name="Picture 2" descr="Resultado de imagen para JADE VERDE">
            <a:extLst>
              <a:ext uri="{FF2B5EF4-FFF2-40B4-BE49-F238E27FC236}">
                <a16:creationId xmlns:a16="http://schemas.microsoft.com/office/drawing/2014/main" id="{E5F3DFCB-A72C-43B9-85F0-052DD775C9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5" y="742380"/>
            <a:ext cx="6915663" cy="537692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20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954D6-CD07-4D41-BD72-90001AF9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ONIX- PROTECCIÓN</a:t>
            </a:r>
          </a:p>
        </p:txBody>
      </p:sp>
      <p:pic>
        <p:nvPicPr>
          <p:cNvPr id="4" name="Marcador de contenido 3" descr="C:\Users\Martin\AppData\Local\Microsoft\Windows\INetCache\Content.MSO\12DD784E.tmp">
            <a:extLst>
              <a:ext uri="{FF2B5EF4-FFF2-40B4-BE49-F238E27FC236}">
                <a16:creationId xmlns:a16="http://schemas.microsoft.com/office/drawing/2014/main" id="{2E3FDB75-29CB-42AF-9C39-C09D3379262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07" y="639905"/>
            <a:ext cx="5758679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2245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851B7-AF7D-44D3-839D-73A56293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ONIX- PROTECCIÓN</a:t>
            </a:r>
          </a:p>
        </p:txBody>
      </p:sp>
      <p:pic>
        <p:nvPicPr>
          <p:cNvPr id="7" name="Marcador de contenido 6" descr="C:\Users\Martin\AppData\Local\Microsoft\Windows\INetCache\Content.MSO\5AEA840.tmp">
            <a:extLst>
              <a:ext uri="{FF2B5EF4-FFF2-40B4-BE49-F238E27FC236}">
                <a16:creationId xmlns:a16="http://schemas.microsoft.com/office/drawing/2014/main" id="{7E93D362-4C35-4021-8C0B-992C5C1861B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9" y="1136141"/>
            <a:ext cx="5462001" cy="4592539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2143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A3FEE-1FA5-43A9-BDA1-445C6C79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TURMALINA NEGRA-PROTECCIÓN</a:t>
            </a:r>
          </a:p>
        </p:txBody>
      </p:sp>
      <p:pic>
        <p:nvPicPr>
          <p:cNvPr id="7" name="Marcador de contenido 6" descr="Resultado de imagen para turmalina negra">
            <a:extLst>
              <a:ext uri="{FF2B5EF4-FFF2-40B4-BE49-F238E27FC236}">
                <a16:creationId xmlns:a16="http://schemas.microsoft.com/office/drawing/2014/main" id="{CE407C98-AE54-44E6-AFE0-C29DFE27743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 r="949" b="1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37841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FA33E-C590-4602-9BF5-4E31C4C0F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PIEDRALUNA- PODER FEMENINO</a:t>
            </a:r>
          </a:p>
        </p:txBody>
      </p:sp>
      <p:pic>
        <p:nvPicPr>
          <p:cNvPr id="4" name="Marcador de contenido 3" descr="Resultado de imagen para piedra luna">
            <a:extLst>
              <a:ext uri="{FF2B5EF4-FFF2-40B4-BE49-F238E27FC236}">
                <a16:creationId xmlns:a16="http://schemas.microsoft.com/office/drawing/2014/main" id="{D4B4D6C4-966D-412C-8708-D72D6E43908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07" y="639905"/>
            <a:ext cx="5581878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653187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C2870-DBCF-41E2-8B86-CA760B445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solidFill>
                  <a:srgbClr val="C0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CORNALINA- CREATIVIDAD</a:t>
            </a:r>
          </a:p>
        </p:txBody>
      </p:sp>
      <p:pic>
        <p:nvPicPr>
          <p:cNvPr id="4" name="Marcador de contenido 3" descr="Resultado de imagen para cornalina">
            <a:extLst>
              <a:ext uri="{FF2B5EF4-FFF2-40B4-BE49-F238E27FC236}">
                <a16:creationId xmlns:a16="http://schemas.microsoft.com/office/drawing/2014/main" id="{2131CB73-6865-4FDD-8A36-26CADEC0D10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9" y="701410"/>
            <a:ext cx="5462001" cy="546200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051819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E14A6-4A39-4580-993C-40802B66B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38" y="639905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granate- energía vital</a:t>
            </a:r>
          </a:p>
        </p:txBody>
      </p:sp>
      <p:pic>
        <p:nvPicPr>
          <p:cNvPr id="6" name="Marcador de contenido 4" descr="Imagen relacionada">
            <a:extLst>
              <a:ext uri="{FF2B5EF4-FFF2-40B4-BE49-F238E27FC236}">
                <a16:creationId xmlns:a16="http://schemas.microsoft.com/office/drawing/2014/main" id="{E6ADADF8-083F-4957-B5EB-2FB178DDE1D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07" y="639905"/>
            <a:ext cx="5581878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505449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A3C1-8157-46FE-BF79-06D84F19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Ojo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</a:t>
            </a: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tigre-conexión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Marcador de contenido 3" descr="C:\Users\Martin\AppData\Local\Microsoft\Windows\INetCache\Content.MSO\C4BF2B66.tmp">
            <a:extLst>
              <a:ext uri="{FF2B5EF4-FFF2-40B4-BE49-F238E27FC236}">
                <a16:creationId xmlns:a16="http://schemas.microsoft.com/office/drawing/2014/main" id="{D290E111-AB4F-482E-B4EA-70DE5110305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5" y="1199985"/>
            <a:ext cx="6915663" cy="446171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26466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5C94833-57BA-4679-9205-2FC9D2F7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Ojo de tigre- piedra de la libertad.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F1B36D54-C407-4DE3-9644-98C552CDB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/>
              <a:t>-nos conecta con nuestra propia esencia con nuestra alma para que podamos integrarla con la experiencia en la tierra.</a:t>
            </a:r>
          </a:p>
          <a:p>
            <a:pPr marL="0" indent="0">
              <a:buNone/>
            </a:pPr>
            <a:r>
              <a:rPr lang="es-CO" dirty="0"/>
              <a:t>-fluir/ eliminar bloqueos/ cortar relaciones toxicas/ claridad/ flexibilidad/ confianza/resolver conflictos/ protección/ recuperación / intuición/ coraje/decisión/ autoestima/ creatividad/ romper cadenas.</a:t>
            </a:r>
          </a:p>
        </p:txBody>
      </p:sp>
    </p:spTree>
    <p:extLst>
      <p:ext uri="{BB962C8B-B14F-4D97-AF65-F5344CB8AC3E}">
        <p14:creationId xmlns:p14="http://schemas.microsoft.com/office/powerpoint/2010/main" val="232916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0027B9-75BA-442C-B351-B8308F2A1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turquesa</a:t>
            </a:r>
          </a:p>
        </p:txBody>
      </p:sp>
      <p:pic>
        <p:nvPicPr>
          <p:cNvPr id="4" name="Marcador de contenido 3" descr="C:\Users\Martin\AppData\Local\Microsoft\Windows\INetCache\Content.MSO\744C8767.tmp">
            <a:extLst>
              <a:ext uri="{FF2B5EF4-FFF2-40B4-BE49-F238E27FC236}">
                <a16:creationId xmlns:a16="http://schemas.microsoft.com/office/drawing/2014/main" id="{7FDCC394-4F3D-48B8-8A2B-C9666B9943E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" b="-1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24486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E3B39-4F11-4810-91DF-E425C5B9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dirty="0"/>
              <a:t>Turquesa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A4F938-D4AD-4B49-83FA-95B3C185B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Riqueza/ protección de san miguel/ unidad familiar/ serenidad/ calma nervios/solución de conflictos / elimina el autosabotaje/comunicación/ sanación/vitalidad/ intuición y meditación.</a:t>
            </a:r>
          </a:p>
        </p:txBody>
      </p:sp>
    </p:spTree>
    <p:extLst>
      <p:ext uri="{BB962C8B-B14F-4D97-AF65-F5344CB8AC3E}">
        <p14:creationId xmlns:p14="http://schemas.microsoft.com/office/powerpoint/2010/main" val="1446277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5D315-DE02-4DE6-A996-83EEB3BF5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Aguamarina: libERACIÓN- sanación profunda del alma</a:t>
            </a:r>
          </a:p>
        </p:txBody>
      </p:sp>
      <p:pic>
        <p:nvPicPr>
          <p:cNvPr id="4" name="Marcador de contenido 3" descr="Resultado de imagen para AGUAMARINA">
            <a:extLst>
              <a:ext uri="{FF2B5EF4-FFF2-40B4-BE49-F238E27FC236}">
                <a16:creationId xmlns:a16="http://schemas.microsoft.com/office/drawing/2014/main" id="{FDA0234D-75C2-453F-BA34-3F1042AC3C5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" r="1" b="1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571858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7D882-C7F2-4DA0-AE5C-30FF5A81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Agua marina-sanación profunda del alma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47B718-A547-456B-B2BC-DD7C209A7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Soltar densidad/ liberar energía negativa/ expresar /propósito/liberar bloqueos que afectan la creatividad/ esperanza/ manejo de la ansiedad/ conexión espiritual/ coraje/ armoniza el aura/paz- alegria-felicidad/ comunicación de pareja/ viajes</a:t>
            </a:r>
            <a:r>
              <a:rPr lang="es-C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163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98EF2-2873-4E0D-8594-5F0EA707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CITRINO</a:t>
            </a:r>
          </a:p>
        </p:txBody>
      </p:sp>
      <p:pic>
        <p:nvPicPr>
          <p:cNvPr id="5" name="Marcador de contenido 4" descr="C:\Users\Martin\AppData\Local\Microsoft\Windows\INetCache\Content.MSO\36148F4.tmp">
            <a:extLst>
              <a:ext uri="{FF2B5EF4-FFF2-40B4-BE49-F238E27FC236}">
                <a16:creationId xmlns:a16="http://schemas.microsoft.com/office/drawing/2014/main" id="{E1C01788-3C47-4B0E-9466-53EF17AFDEA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" r="-1" b="-1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36044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FFF2C-DD1B-4D35-BA91-9A7D4C38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4800" dirty="0"/>
              <a:t>Citrino- emociones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D3DCBB-B480-4042-A12B-9441DEC6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2800" dirty="0"/>
              <a:t>Empodera/develar información escondida detrás de nuestras emociones/ vernos con claridad / encontrar el propio yo/ develar roles/discernimiento- desde el alma/emociones prohibidas/prosperidad/ limpia aura/regenera energía/amor propio/sabiduría/ concentración/ generosidad.</a:t>
            </a:r>
          </a:p>
        </p:txBody>
      </p:sp>
    </p:spTree>
    <p:extLst>
      <p:ext uri="{BB962C8B-B14F-4D97-AF65-F5344CB8AC3E}">
        <p14:creationId xmlns:p14="http://schemas.microsoft.com/office/powerpoint/2010/main" val="1078704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C27B3-10D4-41A6-BE45-882559F6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SODALITA- arquitecta de la mente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4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" name="Marcador de contenido 4" descr="Resultado de imagen para SODALITA">
            <a:extLst>
              <a:ext uri="{FF2B5EF4-FFF2-40B4-BE49-F238E27FC236}">
                <a16:creationId xmlns:a16="http://schemas.microsoft.com/office/drawing/2014/main" id="{859B14B2-34FF-415D-B914-23F65F08EE2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r="5547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73274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02ACB-6CBC-4FA8-AD97-DCC34E12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Intuición- meditacion/ poder siquico /equilibrio/ motivación y autorealización/escuchar la voz interior/aclarar/ tomar acción /</a:t>
            </a:r>
            <a:r>
              <a:rPr lang="en-US" sz="2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creación</a:t>
            </a:r>
            <a:r>
              <a:rPr lang="en-US" sz="2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/ concretar/ Puente /libera miedos/ autoconfianza/</a:t>
            </a:r>
          </a:p>
        </p:txBody>
      </p:sp>
      <p:pic>
        <p:nvPicPr>
          <p:cNvPr id="4" name="Marcador de contenido 3" descr="C:\Users\Martin\AppData\Local\Microsoft\Windows\INetCache\Content.MSO\26CFCD0D.tmp">
            <a:extLst>
              <a:ext uri="{FF2B5EF4-FFF2-40B4-BE49-F238E27FC236}">
                <a16:creationId xmlns:a16="http://schemas.microsoft.com/office/drawing/2014/main" id="{1BB2E319-3EA1-4A0C-88C6-81BF5434CAE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1" b="-2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40261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1E45A-16A8-45A3-AA0E-90E3D175D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PIRITA- ORDEN</a:t>
            </a:r>
          </a:p>
        </p:txBody>
      </p:sp>
      <p:pic>
        <p:nvPicPr>
          <p:cNvPr id="5" name="Marcador de contenido 4" descr="Imagen relacionada">
            <a:extLst>
              <a:ext uri="{FF2B5EF4-FFF2-40B4-BE49-F238E27FC236}">
                <a16:creationId xmlns:a16="http://schemas.microsoft.com/office/drawing/2014/main" id="{3C6BF0CC-EF80-4A2C-AB54-28436471B1E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419" y="639905"/>
            <a:ext cx="5894655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046914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E75F3-388A-4934-8930-3F5D53837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pirita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7AA641-B178-4AC3-BB4A-1B767FA06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Limpia y purifica/soltar viejos sistemas de creencias/ ordena nuestra mente/reflejar y ver mas allá/esencia del alma/dones y talentos/ resonar con la prosperidad/confianza/ vitalidad/protector- repele/crear desde el amor/elimina bloqueos/ energía positiva.</a:t>
            </a:r>
          </a:p>
        </p:txBody>
      </p:sp>
    </p:spTree>
    <p:extLst>
      <p:ext uri="{BB962C8B-B14F-4D97-AF65-F5344CB8AC3E}">
        <p14:creationId xmlns:p14="http://schemas.microsoft.com/office/powerpoint/2010/main" val="2978690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6C36DC-1F11-46B3-B4F7-1CB40FEC9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AMAZONITA- EXPRESAR</a:t>
            </a:r>
          </a:p>
        </p:txBody>
      </p:sp>
      <p:pic>
        <p:nvPicPr>
          <p:cNvPr id="4" name="Marcador de contenido 3" descr="C:\Users\Martin\AppData\Local\Microsoft\Windows\INetCache\Content.MSO\ED5B39DF.tmp">
            <a:extLst>
              <a:ext uri="{FF2B5EF4-FFF2-40B4-BE49-F238E27FC236}">
                <a16:creationId xmlns:a16="http://schemas.microsoft.com/office/drawing/2014/main" id="{D9C84313-6E60-42AE-8CE5-1B49EC786F3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2" r="18460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91906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60B015-8335-442F-82DC-557990CA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Amazonita- calma para el alma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1A0246-BB40-41AB-AB1A-7D39A6926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/>
              <a:t>Interacción entre lógica e intuición /relajante/calma los miedos/disipa el enfado/ diferentes puntos de vista/ comunicación/ auténticos/autoestima/integra- poder de sanación desde la integración / libera densidad/ restaura la paz/ fluir frente a las perdidas y adversidades.</a:t>
            </a:r>
          </a:p>
        </p:txBody>
      </p:sp>
    </p:spTree>
    <p:extLst>
      <p:ext uri="{BB962C8B-B14F-4D97-AF65-F5344CB8AC3E}">
        <p14:creationId xmlns:p14="http://schemas.microsoft.com/office/powerpoint/2010/main" val="548644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D641F0-5178-4DAE-B005-2F4F3E854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CUARZO CRISTAL</a:t>
            </a:r>
          </a:p>
        </p:txBody>
      </p:sp>
      <p:pic>
        <p:nvPicPr>
          <p:cNvPr id="4" name="Marcador de contenido 3" descr="Resultado de imagen para CUARZO CRISTAL">
            <a:extLst>
              <a:ext uri="{FF2B5EF4-FFF2-40B4-BE49-F238E27FC236}">
                <a16:creationId xmlns:a16="http://schemas.microsoft.com/office/drawing/2014/main" id="{97697C39-158A-4220-B83C-E9FD7B73B6B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r="4466" b="3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92480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52064-5C7A-4E03-9BF8-A31E485A7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Cuarzo cristal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30B4B-48EA-44A4-AFD4-791814CFB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Esencia luminosa/expande conciencia/ foco y claridad mental/alinea con la vibración del alma/ limpia y moviliza la energía.</a:t>
            </a:r>
          </a:p>
        </p:txBody>
      </p:sp>
    </p:spTree>
    <p:extLst>
      <p:ext uri="{BB962C8B-B14F-4D97-AF65-F5344CB8AC3E}">
        <p14:creationId xmlns:p14="http://schemas.microsoft.com/office/powerpoint/2010/main" val="1899874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agata morada">
            <a:extLst>
              <a:ext uri="{FF2B5EF4-FFF2-40B4-BE49-F238E27FC236}">
                <a16:creationId xmlns:a16="http://schemas.microsoft.com/office/drawing/2014/main" id="{F00391DE-16BF-4DF3-95E7-023226ECA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2" r="-1" b="10291"/>
          <a:stretch/>
        </p:blipFill>
        <p:spPr bwMode="auto">
          <a:xfrm>
            <a:off x="7478332" y="10"/>
            <a:ext cx="4713668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edras de agata azul">
            <a:extLst>
              <a:ext uri="{FF2B5EF4-FFF2-40B4-BE49-F238E27FC236}">
                <a16:creationId xmlns:a16="http://schemas.microsoft.com/office/drawing/2014/main" id="{C9C5D45C-E33A-42E9-9B0C-CCD7469B11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5" r="6210" b="1"/>
          <a:stretch/>
        </p:blipFill>
        <p:spPr bwMode="auto">
          <a:xfrm>
            <a:off x="7473696" y="3429000"/>
            <a:ext cx="471830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atro piedras de agata roja">
            <a:extLst>
              <a:ext uri="{FF2B5EF4-FFF2-40B4-BE49-F238E27FC236}">
                <a16:creationId xmlns:a16="http://schemas.microsoft.com/office/drawing/2014/main" id="{92B0A555-BB46-4A8B-BA6D-DF1DB5866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874"/>
          <a:stretch/>
        </p:blipFill>
        <p:spPr bwMode="auto">
          <a:xfrm>
            <a:off x="20" y="10"/>
            <a:ext cx="75256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1" name="Rounded Rectangle 9">
            <a:extLst>
              <a:ext uri="{FF2B5EF4-FFF2-40B4-BE49-F238E27FC236}">
                <a16:creationId xmlns:a16="http://schemas.microsoft.com/office/drawing/2014/main" id="{16B73C71-1168-4ACB-A30C-F2A5EBD7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40259" y="1718238"/>
            <a:ext cx="1562898" cy="6243419"/>
          </a:xfrm>
          <a:prstGeom prst="round2SameRect">
            <a:avLst>
              <a:gd name="adj1" fmla="val 11311"/>
              <a:gd name="adj2" fmla="val 0"/>
            </a:avLst>
          </a:pr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1A247D-B109-4D59-AFDF-B28A1BC9C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912" y="4230710"/>
            <a:ext cx="5402687" cy="87576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AGATA </a:t>
            </a:r>
            <a:r>
              <a:rPr lang="en-US" sz="1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roja</a:t>
            </a:r>
            <a:r>
              <a:rPr lang="en-US" sz="1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/ </a:t>
            </a:r>
            <a:r>
              <a:rPr lang="en-US" sz="1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azul</a:t>
            </a:r>
            <a:r>
              <a:rPr lang="en-US" sz="1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/</a:t>
            </a:r>
            <a:r>
              <a:rPr lang="en-US" sz="1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verde</a:t>
            </a:r>
            <a:r>
              <a:rPr lang="en-US" sz="1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/morada/ </a:t>
            </a:r>
            <a:r>
              <a:rPr lang="en-US" sz="1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marrón</a:t>
            </a:r>
            <a:br>
              <a:rPr lang="en-US" sz="1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1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protege de energía </a:t>
            </a:r>
            <a:r>
              <a:rPr lang="en-US" sz="1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negativa</a:t>
            </a:r>
            <a:endParaRPr lang="en-US" sz="1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8606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ADCF4A-8AB5-4AEC-B37A-9A2710952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1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Descubrir que cristales podemos usar para mejorar nuestra vida.</a:t>
            </a:r>
            <a:br>
              <a:rPr lang="en-US" sz="41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410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4" name="Marcador de contenido 3" descr="La selecciÃ³n de piedras preciosas y semipreciosas en el mercado, Estambul, Gran Bazar, TurquÃ­a Foto de archivo - 69529285">
            <a:extLst>
              <a:ext uri="{FF2B5EF4-FFF2-40B4-BE49-F238E27FC236}">
                <a16:creationId xmlns:a16="http://schemas.microsoft.com/office/drawing/2014/main" id="{09EE9D42-2E90-49AD-98ED-FFED9D35B43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7" r="18959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7790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B7515-DEA1-40B8-BD4F-DEBBAFB02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28870"/>
          </a:xfrm>
        </p:spPr>
        <p:txBody>
          <a:bodyPr/>
          <a:lstStyle/>
          <a:p>
            <a:pPr algn="ctr"/>
            <a:r>
              <a:rPr lang="es-CO" dirty="0"/>
              <a:t>Arcoíris del poder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FBC7D-4DBF-43C3-AE53-74BA40C74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02297"/>
            <a:ext cx="9905998" cy="39889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dirty="0"/>
              <a:t>El color de las piedras es clave para revelar sus usos mágicos. Cada color tiene una vibración y una energía diferente.</a:t>
            </a:r>
          </a:p>
          <a:p>
            <a:pPr marL="0" indent="0">
              <a:buNone/>
            </a:pPr>
            <a:r>
              <a:rPr lang="es-CO" dirty="0"/>
              <a:t>Rojo</a:t>
            </a:r>
          </a:p>
          <a:p>
            <a:pPr marL="0" indent="0">
              <a:buNone/>
            </a:pPr>
            <a:r>
              <a:rPr lang="es-CO" dirty="0"/>
              <a:t>Rosado</a:t>
            </a:r>
          </a:p>
          <a:p>
            <a:pPr marL="0" indent="0">
              <a:buNone/>
            </a:pPr>
            <a:r>
              <a:rPr lang="es-CO" dirty="0"/>
              <a:t>Naranja</a:t>
            </a:r>
          </a:p>
          <a:p>
            <a:pPr marL="0" indent="0">
              <a:buNone/>
            </a:pPr>
            <a:r>
              <a:rPr lang="es-CO" dirty="0"/>
              <a:t>Amarillo</a:t>
            </a:r>
          </a:p>
          <a:p>
            <a:pPr marL="0" indent="0">
              <a:buNone/>
            </a:pPr>
            <a:r>
              <a:rPr lang="es-CO" dirty="0"/>
              <a:t>Verde</a:t>
            </a:r>
          </a:p>
          <a:p>
            <a:pPr marL="0" indent="0">
              <a:buNone/>
            </a:pPr>
            <a:r>
              <a:rPr lang="es-CO" dirty="0"/>
              <a:t>Azul</a:t>
            </a:r>
          </a:p>
          <a:p>
            <a:pPr marL="0" indent="0">
              <a:buNone/>
            </a:pPr>
            <a:r>
              <a:rPr lang="es-CO" dirty="0"/>
              <a:t>Morando- </a:t>
            </a:r>
            <a:r>
              <a:rPr lang="es-CO" dirty="0" err="1"/>
              <a:t>indigo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blanco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84829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B36596-B56E-4387-BFE3-FC2CCBBC6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49298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LOS CHAKRAS- remolinos de energía que nos mantienen  vibrantes</a:t>
            </a:r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Marcador de contenido 3" descr="https://eltallerdelosminerales.com/wp-content/uploads/2014/03/simbolos-7-chakras.png">
            <a:hlinkClick r:id="rId3" tooltip="&quot;&quot;"/>
            <a:extLst>
              <a:ext uri="{FF2B5EF4-FFF2-40B4-BE49-F238E27FC236}">
                <a16:creationId xmlns:a16="http://schemas.microsoft.com/office/drawing/2014/main" id="{80774B8D-EB10-4344-8689-68DCB75B27F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89" y="639905"/>
            <a:ext cx="6361114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798914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1E3713-F7BE-421F-B44E-7F850195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CHAKRAS</a:t>
            </a:r>
          </a:p>
        </p:txBody>
      </p:sp>
      <p:pic>
        <p:nvPicPr>
          <p:cNvPr id="4" name="Marcador de contenido 3" descr="Resultado de imagen para chakras espaÃ±ol">
            <a:extLst>
              <a:ext uri="{FF2B5EF4-FFF2-40B4-BE49-F238E27FC236}">
                <a16:creationId xmlns:a16="http://schemas.microsoft.com/office/drawing/2014/main" id="{DA6457AB-D617-41BB-A71A-21F253A1B2A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5" y="1589549"/>
            <a:ext cx="6915663" cy="3682590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984317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84A7F-DDD9-4932-8629-100583AD7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1, el chakra </a:t>
            </a:r>
            <a:r>
              <a:rPr lang="en-US" sz="26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Raíz</a:t>
            </a:r>
            <a:r>
              <a:rPr lang="en-US" sz="26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base de la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espina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dorsal.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Está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asociado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con la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supervivencia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salud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y el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sentido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la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seguridad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 El poder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económico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Color: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Rojo</a:t>
            </a:r>
            <a:endParaRPr lang="en-US" sz="26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F09171-4553-4987-803A-8C9E62294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5502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Marcador de contenido 3" descr="C:\Users\Martin\AppData\Local\Microsoft\Windows\INetCache\Content.MSO\12DD784E.tmp">
            <a:extLst>
              <a:ext uri="{FF2B5EF4-FFF2-40B4-BE49-F238E27FC236}">
                <a16:creationId xmlns:a16="http://schemas.microsoft.com/office/drawing/2014/main" id="{55D320BB-0EA7-4755-8D77-850895C612C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5" r="-2" b="3682"/>
          <a:stretch/>
        </p:blipFill>
        <p:spPr bwMode="auto">
          <a:xfrm>
            <a:off x="1" y="-4715"/>
            <a:ext cx="3767328" cy="3360657"/>
          </a:xfrm>
          <a:prstGeom prst="rect">
            <a:avLst/>
          </a:prstGeom>
          <a:noFill/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7FF197F-EB63-44EA-B5C8-B423B9706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8196" y="0"/>
            <a:ext cx="2178199" cy="3355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n 13" descr="Resultado de imagen para turmalina negra">
            <a:extLst>
              <a:ext uri="{FF2B5EF4-FFF2-40B4-BE49-F238E27FC236}">
                <a16:creationId xmlns:a16="http://schemas.microsoft.com/office/drawing/2014/main" id="{66C9C259-9683-4788-83D3-DF50D3E6C9F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7" r="11217" b="2"/>
          <a:stretch/>
        </p:blipFill>
        <p:spPr bwMode="auto">
          <a:xfrm>
            <a:off x="3928196" y="10"/>
            <a:ext cx="2178199" cy="3355932"/>
          </a:xfrm>
          <a:prstGeom prst="rect">
            <a:avLst/>
          </a:prstGeom>
          <a:noFill/>
        </p:spPr>
      </p:pic>
      <p:pic>
        <p:nvPicPr>
          <p:cNvPr id="12" name="Imagen 11" descr="Resultado de imagen para granate">
            <a:extLst>
              <a:ext uri="{FF2B5EF4-FFF2-40B4-BE49-F238E27FC236}">
                <a16:creationId xmlns:a16="http://schemas.microsoft.com/office/drawing/2014/main" id="{AD778CFA-DBDF-49E7-B092-BE789C531DC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9" r="-1" b="12338"/>
          <a:stretch/>
        </p:blipFill>
        <p:spPr bwMode="auto">
          <a:xfrm>
            <a:off x="7936" y="3509434"/>
            <a:ext cx="6098459" cy="33485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2854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F2157-DB9F-4054-8F2D-00DD7717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066" y="609600"/>
            <a:ext cx="5782733" cy="36240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2 -</a:t>
            </a:r>
            <a:r>
              <a:rPr lang="en-US" sz="26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sacro</a:t>
            </a:r>
            <a:r>
              <a:rPr lang="en-US" sz="26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 bajo abdomen.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asociado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con las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emociones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y la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sexualidad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 Color: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Naranja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</a:t>
            </a:r>
            <a:b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26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" name="Marcador de contenido 4" descr="Resultado de imagen para cornalina">
            <a:extLst>
              <a:ext uri="{FF2B5EF4-FFF2-40B4-BE49-F238E27FC236}">
                <a16:creationId xmlns:a16="http://schemas.microsoft.com/office/drawing/2014/main" id="{4E211C2B-8363-419D-B300-C362CBB0B90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4" r="2" b="21949"/>
          <a:stretch/>
        </p:blipFill>
        <p:spPr bwMode="auto">
          <a:xfrm>
            <a:off x="257590" y="4233672"/>
            <a:ext cx="4396706" cy="2624328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pic>
        <p:nvPicPr>
          <p:cNvPr id="6" name="Imagen 5" descr="C:\Users\Martin\AppData\Local\Microsoft\Windows\INetCache\Content.MSO\3E35B464.tmp">
            <a:extLst>
              <a:ext uri="{FF2B5EF4-FFF2-40B4-BE49-F238E27FC236}">
                <a16:creationId xmlns:a16="http://schemas.microsoft.com/office/drawing/2014/main" id="{B8810201-F683-4412-8596-A8D0F8992AB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411"/>
          <a:stretch/>
        </p:blipFill>
        <p:spPr bwMode="auto">
          <a:xfrm>
            <a:off x="257590" y="10"/>
            <a:ext cx="4396706" cy="4233662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18979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2454BD-E7A1-45F1-9015-F4C3338E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066" y="609600"/>
            <a:ext cx="5782733" cy="36240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3-plexo solar.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 abdomen. poder personal, la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fuerza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voluntad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  y el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sentido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la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transformación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Nuestro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sentido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</a:t>
            </a:r>
            <a:r>
              <a:rPr lang="en-US" sz="26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disciplina</a:t>
            </a:r>
            <a: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y  auto control.</a:t>
            </a:r>
            <a:br>
              <a:rPr lang="en-US" sz="2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26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" name="Imagen 4" descr="C:\Users\Martin\AppData\Local\Microsoft\Windows\INetCache\Content.MSO\36148F4.tmp">
            <a:extLst>
              <a:ext uri="{FF2B5EF4-FFF2-40B4-BE49-F238E27FC236}">
                <a16:creationId xmlns:a16="http://schemas.microsoft.com/office/drawing/2014/main" id="{A992D5BF-6B53-4D16-A602-461A2993F66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1" b="22400"/>
          <a:stretch/>
        </p:blipFill>
        <p:spPr bwMode="auto">
          <a:xfrm>
            <a:off x="257590" y="4233672"/>
            <a:ext cx="4396706" cy="2624328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pic>
        <p:nvPicPr>
          <p:cNvPr id="8" name="Marcador de contenido 7" descr="Imagen relacionada">
            <a:extLst>
              <a:ext uri="{FF2B5EF4-FFF2-40B4-BE49-F238E27FC236}">
                <a16:creationId xmlns:a16="http://schemas.microsoft.com/office/drawing/2014/main" id="{72D4D1B0-5704-4096-8AC2-88D33C19C6A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2" b="3"/>
          <a:stretch/>
        </p:blipFill>
        <p:spPr bwMode="auto">
          <a:xfrm>
            <a:off x="257590" y="10"/>
            <a:ext cx="4396706" cy="4233662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159543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493E9-2F98-4903-A24F-6EB9D0910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300" b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4 corazón. </a:t>
            </a:r>
            <a:r>
              <a:rPr lang="en-US" sz="23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centro del pecho.  el amor, la compasión, empatía, el perdón.   Color: verde o rosa.</a:t>
            </a:r>
          </a:p>
        </p:txBody>
      </p:sp>
      <p:pic>
        <p:nvPicPr>
          <p:cNvPr id="5" name="Imagen 4" descr="C:\Users\Martin\AppData\Local\Microsoft\Windows\INetCache\Content.MSO\ABEA56BE.tmp">
            <a:extLst>
              <a:ext uri="{FF2B5EF4-FFF2-40B4-BE49-F238E27FC236}">
                <a16:creationId xmlns:a16="http://schemas.microsoft.com/office/drawing/2014/main" id="{28D5B5AF-A948-47B0-B0B4-DD1AF839D47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5" r="1" b="9076"/>
          <a:stretch/>
        </p:blipFill>
        <p:spPr bwMode="auto">
          <a:xfrm>
            <a:off x="20" y="10"/>
            <a:ext cx="7574515" cy="4273816"/>
          </a:xfrm>
          <a:prstGeom prst="rect">
            <a:avLst/>
          </a:prstGeom>
          <a:noFill/>
        </p:spPr>
      </p:pic>
      <p:pic>
        <p:nvPicPr>
          <p:cNvPr id="4" name="Marcador de contenido 3" descr="Resultado de imagen para cuarzo rosado">
            <a:extLst>
              <a:ext uri="{FF2B5EF4-FFF2-40B4-BE49-F238E27FC236}">
                <a16:creationId xmlns:a16="http://schemas.microsoft.com/office/drawing/2014/main" id="{3567A87E-3DA9-4A1F-86E8-65AFC7CC332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4"/>
          <a:stretch/>
        </p:blipFill>
        <p:spPr bwMode="auto">
          <a:xfrm>
            <a:off x="7574535" y="10"/>
            <a:ext cx="4617465" cy="42738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8178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070BFF-B82D-4D9D-B5F0-004AC26FF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43EC79-58B6-4E43-BF9F-0B2CE621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b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5 garganta.</a:t>
            </a:r>
            <a:r>
              <a:rPr lang="en-US" sz="2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 asociado con la comunicación y creatividad. La honestidad, amabilidad, conocimiento y sabiduría Color: azul. 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18DD30-4459-4EF1-A5AB-32FAAEBDF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5502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C:\Users\Martin\AppData\Local\Microsoft\Windows\INetCache\Content.MSO\FAC05D31.tmp">
            <a:extLst>
              <a:ext uri="{FF2B5EF4-FFF2-40B4-BE49-F238E27FC236}">
                <a16:creationId xmlns:a16="http://schemas.microsoft.com/office/drawing/2014/main" id="{C7EEFE51-3ABF-42F7-AE7B-21A3DDB8A18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2" r="15996" b="1"/>
          <a:stretch/>
        </p:blipFill>
        <p:spPr bwMode="auto">
          <a:xfrm>
            <a:off x="1" y="-4715"/>
            <a:ext cx="3068117" cy="3360657"/>
          </a:xfrm>
          <a:prstGeom prst="rect">
            <a:avLst/>
          </a:prstGeom>
          <a:noFill/>
        </p:spPr>
      </p:pic>
      <p:pic>
        <p:nvPicPr>
          <p:cNvPr id="4" name="Marcador de contenido 3" descr="Resultado de imagen para AGUAMARINA">
            <a:extLst>
              <a:ext uri="{FF2B5EF4-FFF2-40B4-BE49-F238E27FC236}">
                <a16:creationId xmlns:a16="http://schemas.microsoft.com/office/drawing/2014/main" id="{586B3D6B-B46E-47ED-921F-6CA5685F636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7" r="4" b="4"/>
          <a:stretch/>
        </p:blipFill>
        <p:spPr bwMode="auto">
          <a:xfrm>
            <a:off x="3231637" y="-4715"/>
            <a:ext cx="2864363" cy="3360657"/>
          </a:xfrm>
          <a:prstGeom prst="rect">
            <a:avLst/>
          </a:prstGeom>
          <a:noFill/>
        </p:spPr>
      </p:pic>
      <p:pic>
        <p:nvPicPr>
          <p:cNvPr id="7" name="Imagen 6" descr="C:\Users\Martin\AppData\Local\Microsoft\Windows\INetCache\Content.MSO\ED5B39DF.tmp">
            <a:extLst>
              <a:ext uri="{FF2B5EF4-FFF2-40B4-BE49-F238E27FC236}">
                <a16:creationId xmlns:a16="http://schemas.microsoft.com/office/drawing/2014/main" id="{5F827066-75C6-4486-9213-72CFF0C2395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1" r="20468" b="-1"/>
          <a:stretch/>
        </p:blipFill>
        <p:spPr bwMode="auto">
          <a:xfrm>
            <a:off x="7936" y="3509434"/>
            <a:ext cx="3068117" cy="3348566"/>
          </a:xfrm>
          <a:prstGeom prst="rect">
            <a:avLst/>
          </a:prstGeom>
          <a:noFill/>
        </p:spPr>
      </p:pic>
      <p:pic>
        <p:nvPicPr>
          <p:cNvPr id="6" name="Imagen 5" descr="C:\Users\Martin\AppData\Local\Microsoft\Windows\INetCache\Content.MSO\744C8767.tmp">
            <a:extLst>
              <a:ext uri="{FF2B5EF4-FFF2-40B4-BE49-F238E27FC236}">
                <a16:creationId xmlns:a16="http://schemas.microsoft.com/office/drawing/2014/main" id="{2BD57792-5204-4DF2-A842-A56246DF1A6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" r="8769" b="3"/>
          <a:stretch/>
        </p:blipFill>
        <p:spPr bwMode="auto">
          <a:xfrm>
            <a:off x="3231637" y="3509434"/>
            <a:ext cx="2864363" cy="33485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7455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CA51A-C033-4632-8F26-83DE36933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19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6 </a:t>
            </a:r>
            <a:r>
              <a:rPr lang="en-US" sz="19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Tercer</a:t>
            </a:r>
            <a:r>
              <a:rPr lang="en-US" sz="19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19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ojo</a:t>
            </a:r>
            <a:r>
              <a:rPr lang="en-US" sz="19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 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centro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la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frente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por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encima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 los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ojos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asociado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con la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clarividencia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, la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intuición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, y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percepción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más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allá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del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mundo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físico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Color: </a:t>
            </a:r>
            <a:r>
              <a:rPr lang="en-US" sz="19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índigo</a:t>
            </a:r>
            <a: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 .</a:t>
            </a:r>
            <a:br>
              <a:rPr lang="en-US" sz="19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19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4" name="Marcador de contenido 3" descr="C:\Users\Martin\AppData\Local\Microsoft\Windows\INetCache\Content.MSO\26CFCD0D.tmp">
            <a:extLst>
              <a:ext uri="{FF2B5EF4-FFF2-40B4-BE49-F238E27FC236}">
                <a16:creationId xmlns:a16="http://schemas.microsoft.com/office/drawing/2014/main" id="{02756318-FE35-48F5-BBFD-757E5F7BFF2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885" y="639905"/>
            <a:ext cx="5967722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8836773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050B6C-DFB0-419D-B036-52AD41436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066" y="609600"/>
            <a:ext cx="5782733" cy="36240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Chakra 7 corona. 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cabeza.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Está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asociado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con el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conocimiento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Y la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comprensión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 Nuestra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unión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con el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Universo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 Color: </a:t>
            </a:r>
            <a:r>
              <a:rPr lang="en-US" sz="3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violeta</a:t>
            </a: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. </a:t>
            </a:r>
          </a:p>
        </p:txBody>
      </p:sp>
      <p:pic>
        <p:nvPicPr>
          <p:cNvPr id="6" name="Imagen 5" descr="Resultado de imagen para CUARZO CRISTAL">
            <a:extLst>
              <a:ext uri="{FF2B5EF4-FFF2-40B4-BE49-F238E27FC236}">
                <a16:creationId xmlns:a16="http://schemas.microsoft.com/office/drawing/2014/main" id="{23BCE720-426A-442F-93C4-F1CE78680DF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7" r="2" b="8310"/>
          <a:stretch/>
        </p:blipFill>
        <p:spPr bwMode="auto">
          <a:xfrm>
            <a:off x="257590" y="4233672"/>
            <a:ext cx="4396706" cy="2624328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pic>
        <p:nvPicPr>
          <p:cNvPr id="4" name="Marcador de contenido 3" descr="Resultado de imagen para amatista">
            <a:extLst>
              <a:ext uri="{FF2B5EF4-FFF2-40B4-BE49-F238E27FC236}">
                <a16:creationId xmlns:a16="http://schemas.microsoft.com/office/drawing/2014/main" id="{C379903A-36B5-41F7-8351-DE1899B443A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" r="2" b="1715"/>
          <a:stretch/>
        </p:blipFill>
        <p:spPr bwMode="auto">
          <a:xfrm>
            <a:off x="257590" y="10"/>
            <a:ext cx="4396706" cy="4233662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11673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CC4E0D-99AF-428A-B5E8-5B560DBA9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Otros criterios</a:t>
            </a:r>
          </a:p>
        </p:txBody>
      </p:sp>
      <p:pic>
        <p:nvPicPr>
          <p:cNvPr id="4" name="Marcador de contenido 3" descr="Resultado de imagen para chakras espaÃ±ol">
            <a:extLst>
              <a:ext uri="{FF2B5EF4-FFF2-40B4-BE49-F238E27FC236}">
                <a16:creationId xmlns:a16="http://schemas.microsoft.com/office/drawing/2014/main" id="{2BCA7A9B-0BFB-4FD5-94C7-F516F9E2BA0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458" y="639905"/>
            <a:ext cx="2902576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79677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F3D52-9A23-4216-B261-2944C260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Métodos para limpiar  y activar las piedras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1E96CC-FEF8-4A61-9B04-937764246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1. sal marina  y luna llena</a:t>
            </a:r>
          </a:p>
          <a:p>
            <a:r>
              <a:rPr lang="es-CO" dirty="0"/>
              <a:t>2. incienso</a:t>
            </a:r>
          </a:p>
          <a:p>
            <a:r>
              <a:rPr lang="es-CO" dirty="0"/>
              <a:t>3. enterrar en la tierra</a:t>
            </a:r>
          </a:p>
          <a:p>
            <a:r>
              <a:rPr lang="es-CO" dirty="0"/>
              <a:t>4. corriente de agua</a:t>
            </a:r>
          </a:p>
        </p:txBody>
      </p:sp>
    </p:spTree>
    <p:extLst>
      <p:ext uri="{BB962C8B-B14F-4D97-AF65-F5344CB8AC3E}">
        <p14:creationId xmlns:p14="http://schemas.microsoft.com/office/powerpoint/2010/main" val="1041400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D4F9C4-F51D-46C8-8A6B-82747FB2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rituales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B9394F-D4A5-43B0-B3DC-2EE1E9EF4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s-CO" dirty="0"/>
              <a:t>Visualización mágica. </a:t>
            </a:r>
            <a:r>
              <a:rPr lang="es-CO" dirty="0" err="1"/>
              <a:t>Ej</a:t>
            </a:r>
            <a:r>
              <a:rPr lang="es-CO" dirty="0"/>
              <a:t>: cuarzo rosado.</a:t>
            </a:r>
          </a:p>
          <a:p>
            <a:pPr marL="457200" indent="-457200">
              <a:buAutoNum type="arabicPeriod"/>
            </a:pPr>
            <a:r>
              <a:rPr lang="es-CO" dirty="0"/>
              <a:t>Baño de piedras. </a:t>
            </a:r>
            <a:r>
              <a:rPr lang="es-CO" dirty="0" err="1"/>
              <a:t>Ej</a:t>
            </a:r>
            <a:r>
              <a:rPr lang="es-CO" dirty="0"/>
              <a:t>:  jade verde.</a:t>
            </a:r>
          </a:p>
          <a:p>
            <a:pPr marL="457200" indent="-457200">
              <a:buAutoNum type="arabicPeriod"/>
            </a:pPr>
            <a:r>
              <a:rPr lang="es-CO" dirty="0"/>
              <a:t>Fertilidad de las plantas. Jade</a:t>
            </a:r>
          </a:p>
          <a:p>
            <a:pPr marL="457200" indent="-457200">
              <a:buAutoNum type="arabicPeriod"/>
            </a:pPr>
            <a:r>
              <a:rPr lang="es-CO" dirty="0"/>
              <a:t>Uso consciente del cristal.</a:t>
            </a:r>
          </a:p>
          <a:p>
            <a:pPr marL="457200" indent="-457200">
              <a:buAutoNum type="arabicPeriod"/>
            </a:pPr>
            <a:endParaRPr lang="es-CO" dirty="0"/>
          </a:p>
          <a:p>
            <a:pPr marL="457200" indent="-457200">
              <a:buAutoNum type="arabicPeriod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68169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615</Words>
  <Application>Microsoft Office PowerPoint</Application>
  <PresentationFormat>Panorámica</PresentationFormat>
  <Paragraphs>71</Paragraphs>
  <Slides>42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5" baseType="lpstr">
      <vt:lpstr>Arial</vt:lpstr>
      <vt:lpstr>Century Gothic</vt:lpstr>
      <vt:lpstr>Malla</vt:lpstr>
      <vt:lpstr>Descubre el poder mágico de las piedras</vt:lpstr>
      <vt:lpstr>Objetivo del taller</vt:lpstr>
      <vt:lpstr>Amatista intuición</vt:lpstr>
      <vt:lpstr>Cuarzo rosado. Esencia del amor</vt:lpstr>
      <vt:lpstr>JADE VERDE- prosperidad </vt:lpstr>
      <vt:lpstr>ONIX- PROTECCIÓN</vt:lpstr>
      <vt:lpstr>ONIX- PROTECCIÓN</vt:lpstr>
      <vt:lpstr>TURMALINA NEGRA-PROTECCIÓN</vt:lpstr>
      <vt:lpstr>PIEDRALUNA- PODER FEMENINO</vt:lpstr>
      <vt:lpstr>CORNALINA- CREATIVIDAD</vt:lpstr>
      <vt:lpstr>granate- energía vital</vt:lpstr>
      <vt:lpstr>Ojo de tigre-conexión </vt:lpstr>
      <vt:lpstr>Ojo de tigre- piedra de la libertad.</vt:lpstr>
      <vt:lpstr>turquesa</vt:lpstr>
      <vt:lpstr>Turquesa</vt:lpstr>
      <vt:lpstr>Aguamarina: libERACIÓN- sanación profunda del alma</vt:lpstr>
      <vt:lpstr>Agua marina-sanación profunda del alma</vt:lpstr>
      <vt:lpstr>CITRINO</vt:lpstr>
      <vt:lpstr>Citrino- emociones</vt:lpstr>
      <vt:lpstr>SODALITA- arquitecta de la mente </vt:lpstr>
      <vt:lpstr>Intuición- meditacion/ poder siquico /equilibrio/ motivación y autorealización/escuchar la voz interior/aclarar/ tomar acción /creación/ concretar/ Puente /libera miedos/ autoconfianza/</vt:lpstr>
      <vt:lpstr>PIRITA- ORDEN</vt:lpstr>
      <vt:lpstr>pirita</vt:lpstr>
      <vt:lpstr>AMAZONITA- EXPRESAR</vt:lpstr>
      <vt:lpstr>Amazonita- calma para el alma</vt:lpstr>
      <vt:lpstr>CUARZO CRISTAL</vt:lpstr>
      <vt:lpstr>Cuarzo cristal</vt:lpstr>
      <vt:lpstr>AGATA roja/ azul/verde/morada/ marrón protege de energía negativa</vt:lpstr>
      <vt:lpstr>Descubrir que cristales podemos usar para mejorar nuestra vida. </vt:lpstr>
      <vt:lpstr>Arcoíris del poder</vt:lpstr>
      <vt:lpstr>LOS CHAKRAS- remolinos de energía que nos mantienen  vibrantes.</vt:lpstr>
      <vt:lpstr>CHAKRAS</vt:lpstr>
      <vt:lpstr>Chakra 1, el chakra Raíz. base de la espina dorsal. Está asociado con la supervivencia. salud y el sentido de la seguridad.  El poder económico. Color: Rojo</vt:lpstr>
      <vt:lpstr>Chakra 2 -sacro. bajo abdomen. asociado con las emociones y la sexualidad. Color: Naranja.  </vt:lpstr>
      <vt:lpstr>Chakra 3-plexo solar. abdomen. poder personal, la fuerza de voluntad  y el sentido de la transformación.  Nuestro sentido de disciplina y  auto control. </vt:lpstr>
      <vt:lpstr>Chakra 4 corazón. centro del pecho.  el amor, la compasión, empatía, el perdón.   Color: verde o rosa.</vt:lpstr>
      <vt:lpstr>Chakra 5 garganta. asociado con la comunicación y creatividad. La honestidad, amabilidad, conocimiento y sabiduría Color: azul. </vt:lpstr>
      <vt:lpstr>Chakra 6 Tercer ojo. centro de la frente por encima de los ojos. asociado con la clarividencia, la intuición, y percepción más allá del mundo físico. Color: índigo . </vt:lpstr>
      <vt:lpstr>Chakra 7 corona. cabeza. Está asociado con el conocimiento Y la comprensión. Nuestra unión con el Universo. Color: violeta. </vt:lpstr>
      <vt:lpstr>Otros criterios</vt:lpstr>
      <vt:lpstr>Métodos para limpiar  y activar las piedras</vt:lpstr>
      <vt:lpstr>rituales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Descubre el poder mágico de las piedras</dc:title>
  <dc:creator>María Isabel Catalina Martínez Granada</dc:creator>
  <cp:lastModifiedBy>GUILLERMO</cp:lastModifiedBy>
  <cp:revision>56</cp:revision>
  <dcterms:created xsi:type="dcterms:W3CDTF">2019-02-03T11:15:31Z</dcterms:created>
  <dcterms:modified xsi:type="dcterms:W3CDTF">2019-02-26T03:23:49Z</dcterms:modified>
</cp:coreProperties>
</file>