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5"/>
  </p:notesMasterIdLst>
  <p:sldIdLst>
    <p:sldId id="520" r:id="rId2"/>
    <p:sldId id="521" r:id="rId3"/>
    <p:sldId id="522" r:id="rId4"/>
    <p:sldId id="524" r:id="rId5"/>
    <p:sldId id="526" r:id="rId6"/>
    <p:sldId id="532" r:id="rId7"/>
    <p:sldId id="533" r:id="rId8"/>
    <p:sldId id="711" r:id="rId9"/>
    <p:sldId id="805" r:id="rId10"/>
    <p:sldId id="807" r:id="rId11"/>
    <p:sldId id="808" r:id="rId12"/>
    <p:sldId id="566" r:id="rId13"/>
    <p:sldId id="803" r:id="rId1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3" autoAdjust="0"/>
    <p:restoredTop sz="94627"/>
  </p:normalViewPr>
  <p:slideViewPr>
    <p:cSldViewPr>
      <p:cViewPr varScale="1">
        <p:scale>
          <a:sx n="93" d="100"/>
          <a:sy n="93" d="100"/>
        </p:scale>
        <p:origin x="1728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EC4DE5-261C-4E74-B733-11F0885CECBC}" type="datetimeFigureOut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8133E81-80F9-46AF-AC5D-8D181644BE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0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008C46-5527-43C6-8852-E948D4546130}" type="slidenum">
              <a:rPr lang="de-DE"/>
              <a:pPr>
                <a:defRPr/>
              </a:pPr>
              <a:t>1</a:t>
            </a:fld>
            <a:endParaRPr lang="de-DE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09C85B-7F4E-4571-A729-9925BAAA352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9C2CE8-34AC-4D90-9FC6-9A98CC7E0715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59DE47-99E0-4589-93DB-01B8A7A5506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8CBCEA-EA44-43B9-9B9F-282C3C6A8E47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0FEE7B-57AC-4A4F-AE8A-AB049C7C98FC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4390F6-639C-4624-9D8D-CD5F110DEEEE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0E8711-0F11-4D84-8142-CA79E288079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9427F0-73B2-416A-868B-22C0E3170347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9427F0-73B2-416A-868B-22C0E3170347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9427F0-73B2-416A-868B-22C0E3170347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9427F0-73B2-416A-868B-22C0E3170347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7DE33A-165C-4A0E-8457-88A478A0B225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696E-4D2D-4F12-AAAB-9D249A0DA718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1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Copyright Dr. med. Martin Gschwender 2007</a:t>
            </a:r>
            <a:endParaRPr lang="de-DE" dirty="0"/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EA8CF-750F-4742-903F-D9A3A7EC15D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orbel" pitchFamily="34" charset="0"/>
            </a:endParaRPr>
          </a:p>
        </p:txBody>
      </p:sp>
      <p:sp>
        <p:nvSpPr>
          <p:cNvPr id="5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orbel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  <a:lvl2pPr>
              <a:defRPr>
                <a:latin typeface="Corbel" pitchFamily="34" charset="0"/>
              </a:defRPr>
            </a:lvl2pPr>
            <a:lvl3pPr>
              <a:defRPr>
                <a:latin typeface="Corbel" pitchFamily="34" charset="0"/>
              </a:defRPr>
            </a:lvl3pPr>
            <a:lvl4pPr>
              <a:defRPr>
                <a:latin typeface="Corbel" pitchFamily="34" charset="0"/>
              </a:defRPr>
            </a:lvl4pPr>
            <a:lvl5pPr>
              <a:defRPr>
                <a:latin typeface="Corbel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</a:lstStyle>
          <a:p>
            <a:pPr>
              <a:defRPr/>
            </a:pPr>
            <a:fld id="{D0BAB242-03A4-4312-A755-F0DC24BB7E1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51495-12E2-4325-AB93-6048EFA086BD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Copyright Dr. med. Martin </a:t>
            </a:r>
            <a:r>
              <a:rPr lang="de-DE" err="1"/>
              <a:t>Gschwender</a:t>
            </a:r>
            <a:r>
              <a:rPr lang="de-DE"/>
              <a:t> 2007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5E598-1E73-4D31-B857-04FFEB36F2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15445-F4CD-478A-BF26-B5E006B8A7AE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Copyright Dr. med. Martin Gschwender 2007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8A5A8-D403-433E-9BF7-2BD4AC2F1A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0"/>
            <a:ext cx="1643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A38B79-B2BC-4ADA-981B-D289B18C08A9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Copyright Dr. med. Martin Gschwender 2007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1D4EE-D2C1-4140-B701-2CE02751E2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A9F63-1FFD-47C2-A410-DB1F59B4ADBB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Copyright Dr. med. Martin Gschwender 2007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AB3E1-681C-4487-A11D-5F2BE56727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31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2179638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375F917-5990-43AF-89BD-1C7B5F52221F}" type="datetime1">
              <a:rPr lang="de-DE"/>
              <a:pPr>
                <a:defRPr/>
              </a:pPr>
              <a:t>24.07.17</a:t>
            </a:fld>
            <a:endParaRPr lang="de-DE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0063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Copyright Dr. med. Martin Gschwender 2007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3AFD4B-4F40-489F-941C-CF8DB4E84F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9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9pPr>
    </p:titleStyle>
    <p:bodyStyle>
      <a:lvl1pPr marL="319088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"/>
        <a:defRPr sz="30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3023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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22338" indent="-273050" algn="l" rtl="0" eaLnBrk="0" fontAlgn="base" hangingPunct="0">
        <a:spcBef>
          <a:spcPct val="20000"/>
        </a:spcBef>
        <a:spcAft>
          <a:spcPct val="0"/>
        </a:spcAft>
        <a:buClr>
          <a:srgbClr val="FF953E"/>
        </a:buClr>
        <a:buFont typeface="Wingdings 2" pitchFamily="18" charset="2"/>
        <a:buChar char="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425575" indent="-228600" algn="l" rtl="0" eaLnBrk="0" fontAlgn="base" hangingPunct="0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1981200" cy="365125"/>
          </a:xfrm>
        </p:spPr>
        <p:txBody>
          <a:bodyPr/>
          <a:lstStyle/>
          <a:p>
            <a:pPr algn="l">
              <a:defRPr/>
            </a:pPr>
            <a:fld id="{E6BD2444-4053-4D92-B980-565CC72D80C4}" type="slidenum">
              <a:rPr lang="de-DE" sz="1800">
                <a:solidFill>
                  <a:schemeClr val="tx1"/>
                </a:solidFill>
              </a:rPr>
              <a:pPr algn="l">
                <a:defRPr/>
              </a:pPr>
              <a:t>1</a:t>
            </a:fld>
            <a:endParaRPr lang="de-DE" sz="1800">
              <a:solidFill>
                <a:schemeClr val="tx1"/>
              </a:solidFill>
            </a:endParaRPr>
          </a:p>
        </p:txBody>
      </p:sp>
      <p:pic>
        <p:nvPicPr>
          <p:cNvPr id="765964" name="Picture 12" descr="Vitami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740554"/>
            <a:ext cx="7921102" cy="5280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900113" y="908050"/>
            <a:ext cx="7416800" cy="3046988"/>
          </a:xfrm>
          <a:prstGeom prst="rect">
            <a:avLst/>
          </a:prstGeom>
          <a:solidFill>
            <a:srgbClr val="FF6600">
              <a:alpha val="25882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DE" sz="4800" b="1" i="1" dirty="0" smtClean="0"/>
          </a:p>
          <a:p>
            <a:pPr algn="ctr"/>
            <a:r>
              <a:rPr lang="de-DE" sz="4800" b="1" dirty="0" smtClean="0"/>
              <a:t>La vitamina C </a:t>
            </a:r>
            <a:r>
              <a:rPr lang="de-DE" sz="4800" b="1" dirty="0" err="1" smtClean="0"/>
              <a:t>intravenosa</a:t>
            </a:r>
            <a:r>
              <a:rPr lang="de-DE" sz="4800" b="1" dirty="0" smtClean="0"/>
              <a:t> en </a:t>
            </a:r>
            <a:r>
              <a:rPr lang="de-DE" sz="4800" b="1" dirty="0" err="1" smtClean="0"/>
              <a:t>altas</a:t>
            </a:r>
            <a:r>
              <a:rPr lang="de-DE" sz="4800" b="1" dirty="0" smtClean="0"/>
              <a:t> </a:t>
            </a:r>
            <a:r>
              <a:rPr lang="de-DE" sz="4800" b="1" dirty="0" err="1" smtClean="0"/>
              <a:t>dosis</a:t>
            </a:r>
            <a:r>
              <a:rPr lang="de-DE" sz="4800" b="1" dirty="0" smtClean="0"/>
              <a:t>. </a:t>
            </a:r>
            <a:r>
              <a:rPr lang="de-DE" sz="4800" b="1" dirty="0" err="1" smtClean="0"/>
              <a:t>Aplicación</a:t>
            </a:r>
            <a:r>
              <a:rPr lang="de-DE" sz="4800" b="1" dirty="0" smtClean="0"/>
              <a:t> </a:t>
            </a:r>
            <a:r>
              <a:rPr lang="de-DE" sz="4800" b="1" dirty="0" err="1" smtClean="0"/>
              <a:t>y</a:t>
            </a:r>
            <a:r>
              <a:rPr lang="de-DE" sz="4800" b="1" dirty="0" smtClean="0"/>
              <a:t> </a:t>
            </a:r>
            <a:r>
              <a:rPr lang="de-DE" sz="4800" b="1" dirty="0" err="1" smtClean="0"/>
              <a:t>usos</a:t>
            </a:r>
            <a:endParaRPr lang="de-DE" sz="4800" b="1" dirty="0"/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1116013" y="5516563"/>
            <a:ext cx="7056437" cy="707886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1600" b="1" dirty="0" smtClean="0"/>
              <a:t> </a:t>
            </a:r>
            <a:r>
              <a:rPr lang="de-DE" sz="1600" b="1" dirty="0" smtClean="0"/>
              <a:t>Hernando Salcedo Fidalgo, Msc., </a:t>
            </a:r>
            <a:r>
              <a:rPr lang="de-DE" sz="1600" b="1" dirty="0" err="1" smtClean="0"/>
              <a:t>PhD</a:t>
            </a:r>
            <a:endParaRPr lang="de-DE" sz="1600" b="1" dirty="0" smtClean="0"/>
          </a:p>
          <a:p>
            <a:pPr algn="ctr">
              <a:spcBef>
                <a:spcPct val="50000"/>
              </a:spcBef>
            </a:pPr>
            <a:endParaRPr lang="de-DE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00063" y="6356350"/>
            <a:ext cx="2895600" cy="365125"/>
          </a:xfrm>
        </p:spPr>
        <p:txBody>
          <a:bodyPr/>
          <a:lstStyle/>
          <a:p>
            <a:pPr>
              <a:defRPr/>
            </a:pPr>
            <a:fld id="{87A3DE36-2BA4-43C9-BC45-FF61015AFB39}" type="slidenum">
              <a:rPr lang="de-DE">
                <a:latin typeface="+mn-lt"/>
              </a:rPr>
              <a:pPr>
                <a:defRPr/>
              </a:pPr>
              <a:t>2</a:t>
            </a:fld>
            <a:endParaRPr lang="de-DE">
              <a:latin typeface="+mn-lt"/>
            </a:endParaRPr>
          </a:p>
        </p:txBody>
      </p:sp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El pionero de la Vitamina C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508500"/>
            <a:ext cx="4248150" cy="125253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de-DE" sz="2800" b="1" smtClean="0"/>
              <a:t>Linus Pauling</a:t>
            </a:r>
            <a:r>
              <a:rPr lang="de-DE" sz="2000" smtClean="0"/>
              <a:t> </a:t>
            </a:r>
          </a:p>
          <a:p>
            <a:pPr>
              <a:lnSpc>
                <a:spcPct val="80000"/>
              </a:lnSpc>
            </a:pPr>
            <a:r>
              <a:rPr lang="de-DE" sz="2000" smtClean="0"/>
              <a:t>1901 -1994</a:t>
            </a:r>
          </a:p>
          <a:p>
            <a:pPr>
              <a:lnSpc>
                <a:spcPct val="80000"/>
              </a:lnSpc>
            </a:pPr>
            <a:r>
              <a:rPr lang="de-DE" sz="2000" smtClean="0"/>
              <a:t>2 veces ganador del Premio Nobel</a:t>
            </a:r>
          </a:p>
          <a:p>
            <a:pPr>
              <a:lnSpc>
                <a:spcPct val="80000"/>
              </a:lnSpc>
            </a:pPr>
            <a:r>
              <a:rPr lang="de-DE" sz="2000" smtClean="0"/>
              <a:t>Toma diaria de Vitamina C 12 g</a:t>
            </a:r>
          </a:p>
        </p:txBody>
      </p:sp>
      <p:pic>
        <p:nvPicPr>
          <p:cNvPr id="999428" name="Picture 4" descr="pauling-awar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204864"/>
            <a:ext cx="2880320" cy="391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00063" y="6356350"/>
            <a:ext cx="2895600" cy="365125"/>
          </a:xfrm>
        </p:spPr>
        <p:txBody>
          <a:bodyPr/>
          <a:lstStyle/>
          <a:p>
            <a:pPr>
              <a:defRPr/>
            </a:pPr>
            <a:fld id="{D8F9ECDB-CBBC-43AD-8094-763F7D362556}" type="slidenum">
              <a:rPr lang="de-DE">
                <a:latin typeface="+mn-lt"/>
              </a:rPr>
              <a:pPr>
                <a:defRPr/>
              </a:pPr>
              <a:t>3</a:t>
            </a:fld>
            <a:endParaRPr lang="de-DE">
              <a:latin typeface="+mn-lt"/>
            </a:endParaRPr>
          </a:p>
        </p:txBody>
      </p:sp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sz="4000" dirty="0"/>
              <a:t>Datos </a:t>
            </a:r>
            <a:r>
              <a:rPr lang="de-DE" sz="4000" dirty="0" smtClean="0"/>
              <a:t>generales </a:t>
            </a:r>
            <a:r>
              <a:rPr lang="de-DE" sz="4000" dirty="0"/>
              <a:t>de la Vitamina C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287588"/>
            <a:ext cx="8229600" cy="39608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2200" dirty="0" smtClean="0"/>
              <a:t>Química: L(+)-Acido ascórbico</a:t>
            </a:r>
          </a:p>
          <a:p>
            <a:pPr>
              <a:lnSpc>
                <a:spcPct val="80000"/>
              </a:lnSpc>
            </a:pPr>
            <a:r>
              <a:rPr lang="de-DE" sz="2200" dirty="0" smtClean="0"/>
              <a:t>Es sintetizado de la D-Glucosa por plantas y animales específicos, pero no por el hombre : por eso es una </a:t>
            </a:r>
            <a:r>
              <a:rPr lang="de-DE" sz="2200" b="1" u="sng" dirty="0" smtClean="0"/>
              <a:t>sustancia esencial</a:t>
            </a:r>
            <a:r>
              <a:rPr lang="de-DE" sz="2200" dirty="0" smtClean="0"/>
              <a:t>. </a:t>
            </a:r>
          </a:p>
          <a:p>
            <a:pPr>
              <a:lnSpc>
                <a:spcPct val="80000"/>
              </a:lnSpc>
            </a:pPr>
            <a:r>
              <a:rPr lang="de-DE" sz="2200" dirty="0" smtClean="0"/>
              <a:t>Es sensible a la luz y a la exposición al oxígeno. </a:t>
            </a:r>
          </a:p>
          <a:p>
            <a:pPr>
              <a:lnSpc>
                <a:spcPct val="80000"/>
              </a:lnSpc>
            </a:pPr>
            <a:r>
              <a:rPr lang="de-DE" sz="2200" dirty="0" smtClean="0"/>
              <a:t>Absorción en la boca, duodeno y el yeyuno superior. </a:t>
            </a:r>
          </a:p>
          <a:p>
            <a:pPr>
              <a:lnSpc>
                <a:spcPct val="80000"/>
              </a:lnSpc>
            </a:pPr>
            <a:r>
              <a:rPr lang="de-DE" sz="2200" dirty="0" smtClean="0"/>
              <a:t>Excreción mayormente renal</a:t>
            </a:r>
          </a:p>
          <a:p>
            <a:pPr>
              <a:lnSpc>
                <a:spcPct val="80000"/>
              </a:lnSpc>
            </a:pPr>
            <a:r>
              <a:rPr lang="de-DE" sz="2200" dirty="0" smtClean="0"/>
              <a:t>Dosis diaria recomenda: </a:t>
            </a:r>
            <a:r>
              <a:rPr lang="de-DE" sz="2200" b="1" dirty="0" smtClean="0"/>
              <a:t>UN INTERROGANTE Y UNA DISCUSIÓN</a:t>
            </a:r>
          </a:p>
        </p:txBody>
      </p:sp>
      <p:pic>
        <p:nvPicPr>
          <p:cNvPr id="22533" name="Picture 2" descr="http://www.esys.org/seekrank/Vitamin_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4702943"/>
            <a:ext cx="3024188" cy="160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00063" y="6356350"/>
            <a:ext cx="2895600" cy="365125"/>
          </a:xfrm>
        </p:spPr>
        <p:txBody>
          <a:bodyPr/>
          <a:lstStyle/>
          <a:p>
            <a:pPr>
              <a:defRPr/>
            </a:pPr>
            <a:fld id="{153A7FB7-9C19-40D6-BC9F-3F9A730E0DEC}" type="slidenum">
              <a:rPr lang="de-DE">
                <a:latin typeface="+mn-lt"/>
              </a:rPr>
              <a:pPr>
                <a:defRPr/>
              </a:pPr>
              <a:t>4</a:t>
            </a:fld>
            <a:endParaRPr lang="de-DE">
              <a:latin typeface="+mn-lt"/>
            </a:endParaRPr>
          </a:p>
        </p:txBody>
      </p:sp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Funciones </a:t>
            </a:r>
            <a:r>
              <a:rPr lang="de-DE" dirty="0" smtClean="0"/>
              <a:t>REFORZADAS a altas dosis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Pascorbin</a:t>
            </a:r>
            <a:endParaRPr lang="de-DE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60588"/>
            <a:ext cx="8207375" cy="4652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3200" dirty="0" smtClean="0"/>
              <a:t>Bloquea las especies reactivas del oxígeno (</a:t>
            </a:r>
            <a:r>
              <a:rPr lang="de-DE" sz="3200" u="sng" dirty="0" smtClean="0"/>
              <a:t>radicales libres</a:t>
            </a:r>
            <a:r>
              <a:rPr lang="de-DE" sz="3200" smtClean="0"/>
              <a:t>) </a:t>
            </a:r>
            <a:endParaRPr lang="de-DE" sz="3200" dirty="0" smtClean="0"/>
          </a:p>
          <a:p>
            <a:pPr>
              <a:lnSpc>
                <a:spcPct val="80000"/>
              </a:lnSpc>
            </a:pPr>
            <a:r>
              <a:rPr lang="de-DE" sz="3200" dirty="0" smtClean="0"/>
              <a:t>„Co-factor“ en reacciones oxigenantes</a:t>
            </a:r>
          </a:p>
          <a:p>
            <a:pPr>
              <a:lnSpc>
                <a:spcPct val="80000"/>
              </a:lnSpc>
            </a:pPr>
            <a:r>
              <a:rPr lang="de-DE" sz="3200" dirty="0" smtClean="0"/>
              <a:t>Metabolización de hierro</a:t>
            </a:r>
          </a:p>
          <a:p>
            <a:pPr>
              <a:lnSpc>
                <a:spcPct val="80000"/>
              </a:lnSpc>
            </a:pPr>
            <a:r>
              <a:rPr lang="de-DE" sz="3200" dirty="0" smtClean="0"/>
              <a:t>Metabolización de colesterol</a:t>
            </a:r>
          </a:p>
          <a:p>
            <a:pPr>
              <a:lnSpc>
                <a:spcPct val="80000"/>
              </a:lnSpc>
            </a:pPr>
            <a:r>
              <a:rPr lang="de-DE" sz="3200" dirty="0" smtClean="0"/>
              <a:t>Efecto regulador en el metabolismo de la adrenalina</a:t>
            </a:r>
          </a:p>
          <a:p>
            <a:pPr>
              <a:lnSpc>
                <a:spcPct val="80000"/>
              </a:lnSpc>
            </a:pPr>
            <a:r>
              <a:rPr lang="de-DE" sz="3200" dirty="0" smtClean="0"/>
              <a:t>Fuerte influencia en el sistema inmunológico</a:t>
            </a:r>
          </a:p>
          <a:p>
            <a:pPr>
              <a:lnSpc>
                <a:spcPct val="80000"/>
              </a:lnSpc>
              <a:buFontTx/>
              <a:buNone/>
            </a:pPr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F20DA0-2CD3-4791-9A07-8A4F7D462D58}" type="slidenum">
              <a:rPr lang="de-DE" sz="1000"/>
              <a:pPr algn="r"/>
              <a:t>5</a:t>
            </a:fld>
            <a:endParaRPr lang="de-DE" sz="1000"/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39367" name="Rectangle 7"/>
          <p:cNvSpPr>
            <a:spLocks noChangeArrowheads="1"/>
          </p:cNvSpPr>
          <p:nvPr/>
        </p:nvSpPr>
        <p:spPr bwMode="auto">
          <a:xfrm>
            <a:off x="396875" y="765175"/>
            <a:ext cx="89995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Los radicales libres están relacionados con el “estrés </a:t>
            </a:r>
            <a:r>
              <a:rPr lang="es-ES" sz="32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oxidativo</a:t>
            </a:r>
            <a:r>
              <a:rPr lang="es-E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”:</a:t>
            </a:r>
            <a:endParaRPr lang="de-DE" sz="32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395288" y="1916113"/>
            <a:ext cx="424815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/>
              <a:t>Inflamación crónica</a:t>
            </a:r>
            <a:endParaRPr lang="es-ES" sz="2000"/>
          </a:p>
          <a:p>
            <a:pPr>
              <a:buFont typeface="Wingdings" pitchFamily="2" charset="2"/>
              <a:buChar char="Ø"/>
            </a:pPr>
            <a:r>
              <a:rPr lang="es-ES" sz="2000"/>
              <a:t> EPOC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artritis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asma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enfermedad inflamatoria crónica del intestino</a:t>
            </a:r>
            <a:endParaRPr lang="de-DE" sz="2000"/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4787900" y="1916113"/>
            <a:ext cx="4176713" cy="1006475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/>
              <a:t>Enfermedades cardiovasculares</a:t>
            </a:r>
            <a:endParaRPr lang="es-ES" sz="2000"/>
          </a:p>
          <a:p>
            <a:pPr>
              <a:buFont typeface="Wingdings" pitchFamily="2" charset="2"/>
              <a:buChar char="Ø"/>
            </a:pPr>
            <a:r>
              <a:rPr lang="es-ES" sz="2000"/>
              <a:t> ateroesclerosis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hipertensión</a:t>
            </a:r>
            <a:endParaRPr lang="de-DE" sz="2000"/>
          </a:p>
        </p:txBody>
      </p:sp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5362575" y="3284538"/>
            <a:ext cx="3025775" cy="13208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/>
              <a:t>Medicina de cuidados intensivos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quemaduras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sepsis</a:t>
            </a:r>
            <a:endParaRPr lang="de-DE" sz="2000"/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585788" y="4102100"/>
            <a:ext cx="1312862" cy="396875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/>
              <a:t>Diabetes </a:t>
            </a:r>
          </a:p>
        </p:txBody>
      </p:sp>
      <p:sp>
        <p:nvSpPr>
          <p:cNvPr id="25609" name="Text Box 12"/>
          <p:cNvSpPr txBox="1">
            <a:spLocks noChangeArrowheads="1"/>
          </p:cNvSpPr>
          <p:nvPr/>
        </p:nvSpPr>
        <p:spPr bwMode="auto">
          <a:xfrm>
            <a:off x="468313" y="4751388"/>
            <a:ext cx="4464050" cy="396875"/>
          </a:xfrm>
          <a:prstGeom prst="rect">
            <a:avLst/>
          </a:prstGeom>
          <a:solidFill>
            <a:srgbClr val="FF0000">
              <a:alpha val="5294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 b="1"/>
              <a:t>Enfermedades neurodegenerativas</a:t>
            </a:r>
          </a:p>
        </p:txBody>
      </p:sp>
      <p:sp>
        <p:nvSpPr>
          <p:cNvPr id="25610" name="Text Box 13"/>
          <p:cNvSpPr txBox="1">
            <a:spLocks noChangeArrowheads="1"/>
          </p:cNvSpPr>
          <p:nvPr/>
        </p:nvSpPr>
        <p:spPr bwMode="auto">
          <a:xfrm>
            <a:off x="2555875" y="4102100"/>
            <a:ext cx="1820863" cy="396875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/>
              <a:t>Osteoporosis</a:t>
            </a:r>
          </a:p>
        </p:txBody>
      </p:sp>
      <p:sp>
        <p:nvSpPr>
          <p:cNvPr id="25611" name="Text Box 14"/>
          <p:cNvSpPr txBox="1">
            <a:spLocks noChangeArrowheads="1"/>
          </p:cNvSpPr>
          <p:nvPr/>
        </p:nvSpPr>
        <p:spPr bwMode="auto">
          <a:xfrm>
            <a:off x="1547813" y="5445125"/>
            <a:ext cx="1435100" cy="4064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/>
              <a:t>Oncología</a:t>
            </a:r>
            <a:endParaRPr lang="de-DE" sz="2000"/>
          </a:p>
        </p:txBody>
      </p:sp>
      <p:sp>
        <p:nvSpPr>
          <p:cNvPr id="25612" name="Text Box 15"/>
          <p:cNvSpPr txBox="1">
            <a:spLocks noChangeArrowheads="1"/>
          </p:cNvSpPr>
          <p:nvPr/>
        </p:nvSpPr>
        <p:spPr bwMode="auto">
          <a:xfrm>
            <a:off x="5689600" y="4933950"/>
            <a:ext cx="2482850" cy="10160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/>
              <a:t>Postoperatorias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bypass cardíaco</a:t>
            </a:r>
          </a:p>
          <a:p>
            <a:pPr>
              <a:buFont typeface="Wingdings" pitchFamily="2" charset="2"/>
              <a:buChar char="Ø"/>
            </a:pPr>
            <a:r>
              <a:rPr lang="es-ES" sz="2000"/>
              <a:t> cirugía ortopédica</a:t>
            </a:r>
            <a:endParaRPr lang="de-DE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0F8C57-DE72-4980-8F78-5998E386F251}" type="slidenum">
              <a:rPr lang="de-DE" sz="1000"/>
              <a:pPr algn="r"/>
              <a:t>6</a:t>
            </a:fld>
            <a:endParaRPr lang="de-DE" sz="1000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1656" name="Rectangle 8"/>
          <p:cNvSpPr>
            <a:spLocks noChangeArrowheads="1"/>
          </p:cNvSpPr>
          <p:nvPr/>
        </p:nvSpPr>
        <p:spPr bwMode="auto">
          <a:xfrm>
            <a:off x="539750" y="548680"/>
            <a:ext cx="7704138" cy="1727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de-DE" sz="35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Pascorbin</a:t>
            </a:r>
            <a:r>
              <a:rPr lang="de-DE" sz="35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® - </a:t>
            </a:r>
            <a:r>
              <a:rPr lang="es-ES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¿Por qué parenteral</a:t>
            </a:r>
            <a:r>
              <a:rPr lang="es-ES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?</a:t>
            </a:r>
          </a:p>
          <a:p>
            <a:pPr>
              <a:defRPr/>
            </a:pPr>
            <a:endParaRPr lang="es-ES" sz="36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s-CO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Porque sólo a altas dosis permite:</a:t>
            </a:r>
            <a:endParaRPr lang="de-DE" sz="3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de-DE" sz="35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51657" name="Rectangle 9"/>
          <p:cNvSpPr>
            <a:spLocks noChangeArrowheads="1"/>
          </p:cNvSpPr>
          <p:nvPr/>
        </p:nvSpPr>
        <p:spPr bwMode="auto">
          <a:xfrm>
            <a:off x="611188" y="3284984"/>
            <a:ext cx="7921625" cy="244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9423" tIns="49711" rIns="99423" bIns="49711"/>
          <a:lstStyle/>
          <a:p>
            <a:pPr marL="373063" indent="-373063" defTabSz="993775">
              <a:spcBef>
                <a:spcPct val="20000"/>
              </a:spcBef>
              <a:buFontTx/>
              <a:buChar char="•"/>
              <a:defRPr/>
            </a:pPr>
            <a:r>
              <a:rPr lang="es-ES" sz="2400" dirty="0" smtClean="0">
                <a:latin typeface="Arial" charset="0"/>
              </a:rPr>
              <a:t>mejorar </a:t>
            </a:r>
            <a:r>
              <a:rPr lang="es-ES" sz="2400" dirty="0">
                <a:latin typeface="Arial" charset="0"/>
              </a:rPr>
              <a:t>y </a:t>
            </a:r>
            <a:r>
              <a:rPr lang="es-ES" sz="2400" dirty="0" smtClean="0">
                <a:latin typeface="Arial" charset="0"/>
              </a:rPr>
              <a:t>restaurar </a:t>
            </a:r>
            <a:r>
              <a:rPr lang="es-ES" sz="2400" dirty="0">
                <a:latin typeface="Arial" charset="0"/>
              </a:rPr>
              <a:t>rápidamente la capacidad antioxidante del organismo</a:t>
            </a:r>
          </a:p>
          <a:p>
            <a:pPr marL="373063" indent="-373063" defTabSz="993775">
              <a:spcBef>
                <a:spcPct val="20000"/>
              </a:spcBef>
              <a:buFontTx/>
              <a:buChar char="•"/>
              <a:defRPr/>
            </a:pPr>
            <a:r>
              <a:rPr lang="es-ES" sz="2400" u="sng" dirty="0" smtClean="0">
                <a:latin typeface="Arial" charset="0"/>
              </a:rPr>
              <a:t>Intravenosa </a:t>
            </a:r>
            <a:r>
              <a:rPr lang="es-ES" sz="2400" dirty="0" smtClean="0">
                <a:latin typeface="Arial" charset="0"/>
              </a:rPr>
              <a:t>es </a:t>
            </a:r>
            <a:r>
              <a:rPr lang="es-ES" sz="2400" dirty="0">
                <a:latin typeface="Arial" charset="0"/>
              </a:rPr>
              <a:t>la única forma de administrar altas dosis terapéuticamente </a:t>
            </a:r>
            <a:r>
              <a:rPr lang="es-ES" sz="2400" dirty="0" smtClean="0">
                <a:latin typeface="Arial" charset="0"/>
              </a:rPr>
              <a:t>importantes</a:t>
            </a:r>
            <a:endParaRPr lang="es-ES" sz="2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268538" y="1846263"/>
          <a:ext cx="5183187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Bitmap" r:id="rId4" imgW="4866667" imgH="4123810" progId="PBrush">
                  <p:embed/>
                </p:oleObj>
              </mc:Choice>
              <mc:Fallback>
                <p:oleObj name="Bitmap" r:id="rId4" imgW="4866667" imgH="412381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846263"/>
                        <a:ext cx="5183187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264F992-040C-4479-BE08-843EE14277D9}" type="slidenum">
              <a:rPr lang="de-DE" sz="1000"/>
              <a:pPr algn="r"/>
              <a:t>7</a:t>
            </a:fld>
            <a:endParaRPr lang="de-DE" sz="1000"/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47561" name="Text Box 9"/>
          <p:cNvSpPr txBox="1">
            <a:spLocks noChangeArrowheads="1"/>
          </p:cNvSpPr>
          <p:nvPr/>
        </p:nvSpPr>
        <p:spPr bwMode="auto">
          <a:xfrm>
            <a:off x="395288" y="1268413"/>
            <a:ext cx="84248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Concentración máxima de vitamina C en sangre</a:t>
            </a:r>
            <a:endParaRPr lang="de-DE" sz="2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2987675" y="5732463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>
                <a:solidFill>
                  <a:schemeClr val="bg1"/>
                </a:solidFill>
              </a:rPr>
              <a:t>Oral</a:t>
            </a:r>
          </a:p>
        </p:txBody>
      </p:sp>
      <p:sp>
        <p:nvSpPr>
          <p:cNvPr id="5127" name="Text Box 11"/>
          <p:cNvSpPr txBox="1">
            <a:spLocks noChangeArrowheads="1"/>
          </p:cNvSpPr>
          <p:nvPr/>
        </p:nvSpPr>
        <p:spPr bwMode="auto">
          <a:xfrm>
            <a:off x="4572000" y="2270125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/>
              <a:t>Terapia</a:t>
            </a:r>
          </a:p>
        </p:txBody>
      </p:sp>
      <p:sp>
        <p:nvSpPr>
          <p:cNvPr id="5128" name="Text Box 12"/>
          <p:cNvSpPr txBox="1">
            <a:spLocks noChangeArrowheads="1"/>
          </p:cNvSpPr>
          <p:nvPr/>
        </p:nvSpPr>
        <p:spPr bwMode="auto">
          <a:xfrm>
            <a:off x="2700338" y="464661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Profilaxis</a:t>
            </a:r>
            <a:endParaRPr lang="de-DE" b="1"/>
          </a:p>
        </p:txBody>
      </p:sp>
      <p:sp>
        <p:nvSpPr>
          <p:cNvPr id="5129" name="Text Box 13"/>
          <p:cNvSpPr txBox="1">
            <a:spLocks noChangeArrowheads="1"/>
          </p:cNvSpPr>
          <p:nvPr/>
        </p:nvSpPr>
        <p:spPr bwMode="auto">
          <a:xfrm>
            <a:off x="4427538" y="57324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Parenteral</a:t>
            </a:r>
            <a:r>
              <a:rPr lang="de-DE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2ABFD86-761F-499F-8952-248C39C6A600}" type="slidenum">
              <a:rPr lang="de-DE" sz="1000"/>
              <a:pPr algn="r"/>
              <a:t>8</a:t>
            </a:fld>
            <a:endParaRPr lang="de-DE" sz="1000"/>
          </a:p>
        </p:txBody>
      </p:sp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2680" name="Rectangle 8"/>
          <p:cNvSpPr>
            <a:spLocks noChangeArrowheads="1"/>
          </p:cNvSpPr>
          <p:nvPr/>
        </p:nvSpPr>
        <p:spPr bwMode="auto">
          <a:xfrm>
            <a:off x="539750" y="908721"/>
            <a:ext cx="79930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 dosis elevada de vitamina C parenteral es muy segura</a:t>
            </a:r>
            <a:endParaRPr lang="es-ES" sz="2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2469" name="Text Box 9"/>
          <p:cNvSpPr txBox="1">
            <a:spLocks noChangeArrowheads="1"/>
          </p:cNvSpPr>
          <p:nvPr/>
        </p:nvSpPr>
        <p:spPr bwMode="auto">
          <a:xfrm>
            <a:off x="2771800" y="2204864"/>
            <a:ext cx="5904656" cy="483209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/>
          </a:p>
          <a:p>
            <a:r>
              <a:rPr lang="es-ES" sz="2800" b="1" dirty="0" smtClean="0"/>
              <a:t>Precauciones en :</a:t>
            </a:r>
          </a:p>
          <a:p>
            <a:pPr>
              <a:buFont typeface="Arial" pitchFamily="34" charset="0"/>
              <a:buChar char="•"/>
            </a:pPr>
            <a:endParaRPr lang="es-ES" sz="2800" b="1" dirty="0"/>
          </a:p>
          <a:p>
            <a:pPr>
              <a:buFont typeface="Arial" pitchFamily="34" charset="0"/>
              <a:buChar char="•"/>
            </a:pPr>
            <a:r>
              <a:rPr lang="es-ES" sz="2800" b="1" dirty="0" smtClean="0"/>
              <a:t>Nefrolitiasis; insuficiencia renal</a:t>
            </a:r>
            <a:endParaRPr lang="es-ES" sz="2800" b="1" dirty="0"/>
          </a:p>
          <a:p>
            <a:r>
              <a:rPr lang="es-ES" sz="2800" b="1" dirty="0" smtClean="0"/>
              <a:t> </a:t>
            </a:r>
            <a:endParaRPr lang="es-ES" sz="2800" b="1" dirty="0"/>
          </a:p>
          <a:p>
            <a:pPr>
              <a:buFont typeface="Arial" pitchFamily="34" charset="0"/>
              <a:buChar char="•"/>
            </a:pPr>
            <a:r>
              <a:rPr lang="es-ES" sz="2800" b="1" dirty="0" smtClean="0"/>
              <a:t>Hemocromatosis, anemia </a:t>
            </a:r>
            <a:r>
              <a:rPr lang="es-ES" sz="2800" b="1" dirty="0" err="1" smtClean="0"/>
              <a:t>sideroblástica</a:t>
            </a:r>
            <a:r>
              <a:rPr lang="es-ES" sz="2800" b="1" dirty="0" smtClean="0"/>
              <a:t>, talasemia</a:t>
            </a:r>
          </a:p>
          <a:p>
            <a:pPr>
              <a:buFont typeface="Arial" pitchFamily="34" charset="0"/>
              <a:buChar char="•"/>
            </a:pPr>
            <a:endParaRPr lang="es-CO" sz="2800" b="1" dirty="0"/>
          </a:p>
          <a:p>
            <a:pPr>
              <a:buFont typeface="Arial" pitchFamily="34" charset="0"/>
              <a:buChar char="•"/>
            </a:pPr>
            <a:r>
              <a:rPr lang="es-CO" sz="2800" b="1" dirty="0" err="1" smtClean="0"/>
              <a:t>Anticoagulación</a:t>
            </a:r>
            <a:r>
              <a:rPr lang="es-CO" sz="2800" b="1" dirty="0" smtClean="0"/>
              <a:t> </a:t>
            </a:r>
          </a:p>
          <a:p>
            <a:r>
              <a:rPr lang="es-CO" sz="2800" b="1" dirty="0" smtClean="0"/>
              <a:t>con </a:t>
            </a:r>
            <a:r>
              <a:rPr lang="es-CO" sz="2800" b="1" dirty="0" err="1" smtClean="0"/>
              <a:t>Warfarina</a:t>
            </a:r>
            <a:endParaRPr lang="de-DE" sz="2800" b="1" dirty="0"/>
          </a:p>
          <a:p>
            <a:endParaRPr lang="de-DE" sz="2800" b="1" dirty="0"/>
          </a:p>
        </p:txBody>
      </p:sp>
      <p:pic>
        <p:nvPicPr>
          <p:cNvPr id="62470" name="Picture 10" descr="j02932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08920"/>
            <a:ext cx="2716212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3124200" y="6473825"/>
            <a:ext cx="2895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s-ES" sz="1000"/>
          </a:p>
        </p:txBody>
      </p:sp>
      <p:sp>
        <p:nvSpPr>
          <p:cNvPr id="80899" name="Rectangle 5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AD29DF5-3AB8-49FD-8382-1C74B01E088D}" type="slidenum">
              <a:rPr lang="de-DE" sz="1000"/>
              <a:pPr algn="r"/>
              <a:t>9</a:t>
            </a:fld>
            <a:endParaRPr lang="de-DE" sz="1000"/>
          </a:p>
        </p:txBody>
      </p:sp>
      <p:sp>
        <p:nvSpPr>
          <p:cNvPr id="80900" name="Rectangle 6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0632" name="Rectangle 8"/>
          <p:cNvSpPr>
            <a:spLocks noChangeArrowheads="1"/>
          </p:cNvSpPr>
          <p:nvPr/>
        </p:nvSpPr>
        <p:spPr bwMode="auto">
          <a:xfrm>
            <a:off x="1117600" y="908050"/>
            <a:ext cx="6623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Usos en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Oncología</a:t>
            </a: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Radioterapia</a:t>
            </a:r>
            <a:endParaRPr lang="de-DE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2555875" y="2565400"/>
            <a:ext cx="6264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de-DE" sz="2400" dirty="0" smtClean="0"/>
              <a:t>Altas </a:t>
            </a:r>
            <a:r>
              <a:rPr lang="de-DE" sz="2400" dirty="0" err="1" smtClean="0"/>
              <a:t>dosis</a:t>
            </a:r>
            <a:r>
              <a:rPr lang="de-DE" sz="2400" dirty="0" smtClean="0"/>
              <a:t> de </a:t>
            </a:r>
            <a:r>
              <a:rPr lang="de-DE" sz="2400" dirty="0" err="1" smtClean="0"/>
              <a:t>Vitamina</a:t>
            </a:r>
            <a:r>
              <a:rPr lang="de-DE" sz="2400" dirty="0" smtClean="0"/>
              <a:t> C </a:t>
            </a:r>
            <a:r>
              <a:rPr lang="de-DE" sz="2400" dirty="0" err="1" smtClean="0"/>
              <a:t>permiten</a:t>
            </a:r>
            <a:r>
              <a:rPr lang="de-DE" sz="2400" dirty="0" smtClean="0"/>
              <a:t> </a:t>
            </a:r>
            <a:r>
              <a:rPr lang="de-DE" sz="2400" dirty="0" err="1" smtClean="0"/>
              <a:t>disponer</a:t>
            </a:r>
            <a:r>
              <a:rPr lang="de-DE" sz="2400" dirty="0" smtClean="0"/>
              <a:t> </a:t>
            </a:r>
            <a:r>
              <a:rPr lang="de-DE" sz="2400" dirty="0" err="1" smtClean="0"/>
              <a:t>fisológicamente</a:t>
            </a:r>
            <a:r>
              <a:rPr lang="de-DE" sz="2400" dirty="0" smtClean="0"/>
              <a:t> </a:t>
            </a:r>
            <a:r>
              <a:rPr lang="de-DE" sz="2400" dirty="0" err="1" smtClean="0"/>
              <a:t>el</a:t>
            </a:r>
            <a:r>
              <a:rPr lang="de-DE" sz="2400" dirty="0" smtClean="0"/>
              <a:t> </a:t>
            </a:r>
            <a:r>
              <a:rPr lang="de-DE" sz="2400" dirty="0" err="1" smtClean="0"/>
              <a:t>cuerpo</a:t>
            </a:r>
            <a:r>
              <a:rPr lang="de-DE" sz="2400" dirty="0" smtClean="0"/>
              <a:t> </a:t>
            </a:r>
            <a:r>
              <a:rPr lang="de-DE" sz="2400" dirty="0" err="1" smtClean="0"/>
              <a:t>para</a:t>
            </a:r>
            <a:r>
              <a:rPr lang="de-DE" sz="2400" dirty="0" smtClean="0"/>
              <a:t> las </a:t>
            </a:r>
            <a:r>
              <a:rPr lang="de-DE" sz="2400" dirty="0" err="1" smtClean="0"/>
              <a:t>dosis</a:t>
            </a:r>
            <a:r>
              <a:rPr lang="de-DE" sz="2400" dirty="0" smtClean="0"/>
              <a:t> de </a:t>
            </a:r>
            <a:r>
              <a:rPr lang="de-DE" sz="2400" dirty="0" err="1" smtClean="0"/>
              <a:t>radiación</a:t>
            </a:r>
            <a:endParaRPr lang="de-DE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de-DE" sz="2400" dirty="0" err="1" smtClean="0"/>
              <a:t>Después</a:t>
            </a:r>
            <a:r>
              <a:rPr lang="de-DE" sz="2400" dirty="0" smtClean="0"/>
              <a:t> de la </a:t>
            </a:r>
            <a:r>
              <a:rPr lang="de-DE" sz="2400" dirty="0" err="1" smtClean="0"/>
              <a:t>radioterapia</a:t>
            </a:r>
            <a:r>
              <a:rPr lang="de-DE" sz="2400" dirty="0" smtClean="0"/>
              <a:t> </a:t>
            </a:r>
            <a:r>
              <a:rPr lang="de-DE" sz="2400" dirty="0" err="1" smtClean="0"/>
              <a:t>permite</a:t>
            </a:r>
            <a:r>
              <a:rPr lang="de-DE" sz="2400" dirty="0" smtClean="0"/>
              <a:t> </a:t>
            </a:r>
            <a:r>
              <a:rPr lang="de-DE" sz="2400" dirty="0" err="1" smtClean="0"/>
              <a:t>hacer</a:t>
            </a:r>
            <a:r>
              <a:rPr lang="de-DE" sz="2400" dirty="0" smtClean="0"/>
              <a:t> la </a:t>
            </a:r>
            <a:r>
              <a:rPr lang="de-DE" sz="2400" dirty="0" err="1" smtClean="0"/>
              <a:t>quelación</a:t>
            </a:r>
            <a:r>
              <a:rPr lang="de-DE" sz="2400" dirty="0" smtClean="0"/>
              <a:t> de </a:t>
            </a:r>
            <a:r>
              <a:rPr lang="de-DE" sz="2400" dirty="0" err="1" smtClean="0"/>
              <a:t>radicales</a:t>
            </a:r>
            <a:r>
              <a:rPr lang="de-DE" sz="2400" dirty="0" smtClean="0"/>
              <a:t> </a:t>
            </a:r>
            <a:r>
              <a:rPr lang="de-DE" sz="2400" dirty="0" err="1" smtClean="0"/>
              <a:t>libres</a:t>
            </a:r>
            <a:r>
              <a:rPr lang="de-DE" sz="2400" dirty="0" smtClean="0"/>
              <a:t> </a:t>
            </a:r>
            <a:r>
              <a:rPr lang="de-DE" sz="2400" dirty="0" err="1" smtClean="0"/>
              <a:t>y</a:t>
            </a:r>
            <a:r>
              <a:rPr lang="de-DE" sz="2400" dirty="0" smtClean="0"/>
              <a:t> </a:t>
            </a:r>
            <a:r>
              <a:rPr lang="de-DE" sz="2400" dirty="0" err="1" smtClean="0"/>
              <a:t>otros</a:t>
            </a:r>
            <a:r>
              <a:rPr lang="de-DE" sz="2400" dirty="0" smtClean="0"/>
              <a:t> </a:t>
            </a:r>
            <a:r>
              <a:rPr lang="de-DE" sz="2400" dirty="0" err="1" smtClean="0"/>
              <a:t>derivados</a:t>
            </a:r>
            <a:r>
              <a:rPr lang="de-DE" sz="2400" dirty="0" smtClean="0"/>
              <a:t> </a:t>
            </a:r>
            <a:r>
              <a:rPr lang="de-DE" sz="2400" dirty="0" err="1" smtClean="0"/>
              <a:t>iónicos</a:t>
            </a:r>
            <a:r>
              <a:rPr lang="de-DE" sz="2400" dirty="0" smtClean="0"/>
              <a:t> </a:t>
            </a:r>
            <a:r>
              <a:rPr lang="de-DE" sz="2400" dirty="0" err="1" smtClean="0"/>
              <a:t>celulares</a:t>
            </a:r>
            <a:endParaRPr lang="de-DE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de-DE" sz="2400" dirty="0" smtClean="0"/>
              <a:t>La </a:t>
            </a:r>
            <a:r>
              <a:rPr lang="de-DE" sz="2400" dirty="0" err="1" smtClean="0"/>
              <a:t>dosis</a:t>
            </a:r>
            <a:r>
              <a:rPr lang="de-DE" sz="2400" dirty="0" smtClean="0"/>
              <a:t> ideal de </a:t>
            </a:r>
            <a:r>
              <a:rPr lang="de-DE" sz="2400" dirty="0" err="1" smtClean="0"/>
              <a:t>preparación</a:t>
            </a:r>
            <a:r>
              <a:rPr lang="de-DE" sz="2400" dirty="0" smtClean="0"/>
              <a:t> </a:t>
            </a:r>
            <a:r>
              <a:rPr lang="de-DE" sz="2400" dirty="0" err="1" smtClean="0"/>
              <a:t>y</a:t>
            </a:r>
            <a:r>
              <a:rPr lang="de-DE" sz="2400" dirty="0" smtClean="0"/>
              <a:t> de </a:t>
            </a:r>
            <a:r>
              <a:rPr lang="de-DE" sz="2400" dirty="0" err="1" smtClean="0"/>
              <a:t>quelación</a:t>
            </a:r>
            <a:r>
              <a:rPr lang="de-DE" sz="2400" dirty="0" smtClean="0"/>
              <a:t> es de 15g en </a:t>
            </a:r>
            <a:r>
              <a:rPr lang="de-DE" sz="2400" dirty="0" err="1" smtClean="0"/>
              <a:t>cada</a:t>
            </a:r>
            <a:r>
              <a:rPr lang="de-DE" sz="2400" dirty="0" smtClean="0"/>
              <a:t> </a:t>
            </a:r>
            <a:r>
              <a:rPr lang="de-DE" sz="2400" dirty="0" err="1" smtClean="0"/>
              <a:t>caso</a:t>
            </a:r>
            <a:endParaRPr lang="de-DE" sz="240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241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3124200" y="6473825"/>
            <a:ext cx="2895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s-ES" sz="1000"/>
          </a:p>
        </p:txBody>
      </p:sp>
      <p:sp>
        <p:nvSpPr>
          <p:cNvPr id="80899" name="Rectangle 5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AD29DF5-3AB8-49FD-8382-1C74B01E088D}" type="slidenum">
              <a:rPr lang="de-DE" sz="1000"/>
              <a:pPr algn="r"/>
              <a:t>10</a:t>
            </a:fld>
            <a:endParaRPr lang="de-DE" sz="1000"/>
          </a:p>
        </p:txBody>
      </p:sp>
      <p:sp>
        <p:nvSpPr>
          <p:cNvPr id="80900" name="Rectangle 6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0632" name="Rectangle 8"/>
          <p:cNvSpPr>
            <a:spLocks noChangeArrowheads="1"/>
          </p:cNvSpPr>
          <p:nvPr/>
        </p:nvSpPr>
        <p:spPr bwMode="auto">
          <a:xfrm>
            <a:off x="1117600" y="908050"/>
            <a:ext cx="6623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Usos en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Oncología</a:t>
            </a: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Quimioterapia</a:t>
            </a:r>
            <a:endParaRPr lang="de-DE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2555875" y="2565400"/>
            <a:ext cx="6264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 smtClean="0"/>
              <a:t>La Vitamina C  puede utilizarse para la preparación fisiológica a la toxicidad de moléculas como </a:t>
            </a:r>
            <a:r>
              <a:rPr lang="es-ES" sz="2400" dirty="0" err="1" smtClean="0"/>
              <a:t>taxanos</a:t>
            </a:r>
            <a:r>
              <a:rPr lang="es-ES" sz="2400" dirty="0" smtClean="0"/>
              <a:t> y platinos (15g)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 smtClean="0"/>
              <a:t>Puede utilizarse como </a:t>
            </a:r>
            <a:r>
              <a:rPr lang="es-ES" sz="2400" dirty="0" err="1" smtClean="0"/>
              <a:t>quelante</a:t>
            </a:r>
            <a:r>
              <a:rPr lang="es-ES" sz="2400" dirty="0" smtClean="0"/>
              <a:t> después de la quimioterapia </a:t>
            </a:r>
            <a:r>
              <a:rPr lang="es-ES" sz="2400" b="1" dirty="0" smtClean="0"/>
              <a:t>respetando los tiempos de vida media de las moléculas utilizadas en ésta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241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3124200" y="6473825"/>
            <a:ext cx="2895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s-ES" sz="1000"/>
          </a:p>
        </p:txBody>
      </p:sp>
      <p:sp>
        <p:nvSpPr>
          <p:cNvPr id="80899" name="Rectangle 5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AD29DF5-3AB8-49FD-8382-1C74B01E088D}" type="slidenum">
              <a:rPr lang="de-DE" sz="1000"/>
              <a:pPr algn="r"/>
              <a:t>11</a:t>
            </a:fld>
            <a:endParaRPr lang="de-DE" sz="1000"/>
          </a:p>
        </p:txBody>
      </p:sp>
      <p:sp>
        <p:nvSpPr>
          <p:cNvPr id="80900" name="Rectangle 6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0632" name="Rectangle 8"/>
          <p:cNvSpPr>
            <a:spLocks noChangeArrowheads="1"/>
          </p:cNvSpPr>
          <p:nvPr/>
        </p:nvSpPr>
        <p:spPr bwMode="auto">
          <a:xfrm>
            <a:off x="1117600" y="908050"/>
            <a:ext cx="6623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Usos en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Oncología</a:t>
            </a:r>
            <a:r>
              <a:rPr lang="de-DE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</a:t>
            </a:r>
            <a:r>
              <a:rPr lang="de-DE" sz="4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Mantenimiento</a:t>
            </a:r>
            <a:endParaRPr lang="de-DE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2555875" y="2565400"/>
            <a:ext cx="6264275" cy="36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2400" dirty="0" smtClean="0"/>
              <a:t>La vitamina C puede ser utilizada como modulador inmunológico en cancerología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2400" dirty="0" smtClean="0"/>
              <a:t>Puede ser utilizada como antioxidante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2400" dirty="0" smtClean="0"/>
              <a:t>La dosis de mantenimiento en procesos tumorales no resueltos puede ser de 15g dos veces por semana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2400" dirty="0" smtClean="0"/>
              <a:t>Las dosis de mantenimiento en periodos de remisión puede ser de 15g por mes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241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3124200" y="6473825"/>
            <a:ext cx="2895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s-ES" sz="1000"/>
          </a:p>
        </p:txBody>
      </p:sp>
      <p:sp>
        <p:nvSpPr>
          <p:cNvPr id="80899" name="Rectangle 5"/>
          <p:cNvSpPr>
            <a:spLocks noChangeArrowheads="1"/>
          </p:cNvSpPr>
          <p:nvPr/>
        </p:nvSpPr>
        <p:spPr bwMode="auto">
          <a:xfrm>
            <a:off x="6732588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AD29DF5-3AB8-49FD-8382-1C74B01E088D}" type="slidenum">
              <a:rPr lang="de-DE" sz="1000"/>
              <a:pPr algn="r"/>
              <a:t>12</a:t>
            </a:fld>
            <a:endParaRPr lang="de-DE" sz="1000"/>
          </a:p>
        </p:txBody>
      </p:sp>
      <p:sp>
        <p:nvSpPr>
          <p:cNvPr id="80900" name="Rectangle 6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50632" name="Rectangle 8"/>
          <p:cNvSpPr>
            <a:spLocks noChangeArrowheads="1"/>
          </p:cNvSpPr>
          <p:nvPr/>
        </p:nvSpPr>
        <p:spPr bwMode="auto">
          <a:xfrm>
            <a:off x="1117600" y="476672"/>
            <a:ext cx="6623050" cy="157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4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Resumen</a:t>
            </a:r>
            <a:endParaRPr lang="de-DE" sz="4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0902" name="Rectangle 9"/>
          <p:cNvSpPr>
            <a:spLocks noChangeArrowheads="1"/>
          </p:cNvSpPr>
          <p:nvPr/>
        </p:nvSpPr>
        <p:spPr bwMode="auto">
          <a:xfrm>
            <a:off x="2555875" y="1628800"/>
            <a:ext cx="6264275" cy="41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/>
              <a:t>la vitamina C es importante para muchas reacciones químicas importantes para la vida y es necesaria en nuestro organismo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/>
              <a:t>la dosis óptima es de 7,5 a 15 g </a:t>
            </a:r>
            <a:r>
              <a:rPr lang="es-ES" sz="2400" dirty="0" smtClean="0"/>
              <a:t>de </a:t>
            </a:r>
            <a:r>
              <a:rPr lang="es-ES" sz="2400" dirty="0" smtClean="0"/>
              <a:t>acuerdo con los requerimientos terapéuticos</a:t>
            </a:r>
            <a:endParaRPr lang="es-E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/>
              <a:t>la aplicación parenteral garantiza unos niveles de plasma elevados y efectivos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/>
              <a:t>terapia ideal para muchas </a:t>
            </a:r>
            <a:r>
              <a:rPr lang="es-ES" sz="2400" dirty="0" smtClean="0"/>
              <a:t>enfermedades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sz="2400" dirty="0" smtClean="0"/>
              <a:t>Modulador inmunológico y antioxidante en procesos tumorales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48680"/>
            <a:ext cx="7772400" cy="3096344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Gracias</a:t>
            </a:r>
            <a:endParaRPr lang="de-DE" dirty="0"/>
          </a:p>
        </p:txBody>
      </p:sp>
      <p:sp>
        <p:nvSpPr>
          <p:cNvPr id="81923" name="Textplatzhalter 2"/>
          <p:cNvSpPr>
            <a:spLocks noGrp="1"/>
          </p:cNvSpPr>
          <p:nvPr>
            <p:ph type="body" idx="1"/>
          </p:nvPr>
        </p:nvSpPr>
        <p:spPr>
          <a:xfrm>
            <a:off x="722313" y="2352675"/>
            <a:ext cx="7772400" cy="1509713"/>
          </a:xfrm>
        </p:spPr>
        <p:txBody>
          <a:bodyPr/>
          <a:lstStyle/>
          <a:p>
            <a:endParaRPr lang="es-ES" smtClean="0">
              <a:latin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F019C-6428-4E43-8506-592B59CF6FE9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1_Delux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72</TotalTime>
  <Words>513</Words>
  <Application>Microsoft Macintosh PowerPoint</Application>
  <PresentationFormat>Presentación en pantalla (4:3)</PresentationFormat>
  <Paragraphs>106</Paragraphs>
  <Slides>13</Slides>
  <Notes>13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Corbel</vt:lpstr>
      <vt:lpstr>Wingdings</vt:lpstr>
      <vt:lpstr>Wingdings 2</vt:lpstr>
      <vt:lpstr>1_Deluxe</vt:lpstr>
      <vt:lpstr>Bitmap</vt:lpstr>
      <vt:lpstr>Presentación de PowerPoint</vt:lpstr>
      <vt:lpstr>El pionero de la Vitamina C</vt:lpstr>
      <vt:lpstr>Datos generales de la Vitamina C</vt:lpstr>
      <vt:lpstr>Funciones REFORZADAS a altas dosis con Pascorbin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Gracias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Oxidative Stress in Sports</dc:title>
  <dc:creator>M. Gschwender</dc:creator>
  <cp:lastModifiedBy>Hernando Salcedo</cp:lastModifiedBy>
  <cp:revision>179</cp:revision>
  <dcterms:created xsi:type="dcterms:W3CDTF">2007-08-15T19:18:14Z</dcterms:created>
  <dcterms:modified xsi:type="dcterms:W3CDTF">2017-07-25T00:42:58Z</dcterms:modified>
</cp:coreProperties>
</file>