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6" r:id="rId4"/>
    <p:sldId id="258" r:id="rId5"/>
    <p:sldId id="259" r:id="rId6"/>
    <p:sldId id="261" r:id="rId7"/>
    <p:sldId id="262" r:id="rId8"/>
    <p:sldId id="263" r:id="rId9"/>
    <p:sldId id="275" r:id="rId10"/>
    <p:sldId id="264" r:id="rId11"/>
    <p:sldId id="265" r:id="rId12"/>
    <p:sldId id="260" r:id="rId13"/>
    <p:sldId id="266" r:id="rId14"/>
    <p:sldId id="267" r:id="rId15"/>
    <p:sldId id="273" r:id="rId16"/>
    <p:sldId id="268" r:id="rId17"/>
    <p:sldId id="277" r:id="rId18"/>
    <p:sldId id="274" r:id="rId19"/>
    <p:sldId id="269" r:id="rId20"/>
    <p:sldId id="270" r:id="rId21"/>
    <p:sldId id="271" r:id="rId22"/>
    <p:sldId id="272" r:id="rId2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3C62"/>
    <a:srgbClr val="A86199"/>
    <a:srgbClr val="3C5C26"/>
    <a:srgbClr val="C18DB6"/>
    <a:srgbClr val="CBA1C2"/>
    <a:srgbClr val="F1ECE5"/>
    <a:srgbClr val="029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57" autoAdjust="0"/>
    <p:restoredTop sz="94660"/>
  </p:normalViewPr>
  <p:slideViewPr>
    <p:cSldViewPr snapToGrid="0">
      <p:cViewPr varScale="1">
        <p:scale>
          <a:sx n="83" d="100"/>
          <a:sy n="83" d="100"/>
        </p:scale>
        <p:origin x="15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EAD88CB-8CCB-4DA1-BCF4-F37AA9638029}" type="datetimeFigureOut">
              <a:rPr lang="es-CO" smtClean="0"/>
              <a:t>26/07/2016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118682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AD88CB-8CCB-4DA1-BCF4-F37AA9638029}" type="datetimeFigureOut">
              <a:rPr lang="es-CO" smtClean="0"/>
              <a:t>26/07/2016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424378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EAD88CB-8CCB-4DA1-BCF4-F37AA9638029}" type="datetimeFigureOut">
              <a:rPr lang="es-CO" smtClean="0"/>
              <a:t>26/07/2016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825476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EAD88CB-8CCB-4DA1-BCF4-F37AA9638029}" type="datetimeFigureOut">
              <a:rPr lang="es-CO" smtClean="0"/>
              <a:t>26/07/2016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2508554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EAD88CB-8CCB-4DA1-BCF4-F37AA9638029}" type="datetimeFigureOut">
              <a:rPr lang="es-CO" smtClean="0"/>
              <a:t>26/07/2016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374206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EAD88CB-8CCB-4DA1-BCF4-F37AA9638029}" type="datetimeFigureOut">
              <a:rPr lang="es-CO" smtClean="0"/>
              <a:t>26/07/2016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970812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AD88CB-8CCB-4DA1-BCF4-F37AA9638029}" type="datetimeFigureOut">
              <a:rPr lang="es-CO" smtClean="0"/>
              <a:t>26/07/2016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3287044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AD88CB-8CCB-4DA1-BCF4-F37AA9638029}" type="datetimeFigureOut">
              <a:rPr lang="es-CO" smtClean="0"/>
              <a:t>26/07/2016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2191694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AD88CB-8CCB-4DA1-BCF4-F37AA9638029}" type="datetimeFigureOut">
              <a:rPr lang="es-CO" smtClean="0"/>
              <a:t>26/07/2016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1332432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AD88CB-8CCB-4DA1-BCF4-F37AA9638029}" type="datetimeFigureOut">
              <a:rPr lang="es-CO" smtClean="0"/>
              <a:t>26/07/2016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403579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AD88CB-8CCB-4DA1-BCF4-F37AA9638029}" type="datetimeFigureOut">
              <a:rPr lang="es-CO" smtClean="0"/>
              <a:t>26/07/2016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F3BD8BE-D41E-41A7-B440-1199FD15B62C}" type="slidenum">
              <a:rPr lang="es-CO" smtClean="0"/>
              <a:t>‹Nº›</a:t>
            </a:fld>
            <a:endParaRPr lang="es-CO"/>
          </a:p>
        </p:txBody>
      </p:sp>
    </p:spTree>
    <p:extLst>
      <p:ext uri="{BB962C8B-B14F-4D97-AF65-F5344CB8AC3E}">
        <p14:creationId xmlns:p14="http://schemas.microsoft.com/office/powerpoint/2010/main" val="4153543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D88CB-8CCB-4DA1-BCF4-F37AA9638029}" type="datetimeFigureOut">
              <a:rPr lang="es-CO" smtClean="0"/>
              <a:t>26/07/2016</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BD8BE-D41E-41A7-B440-1199FD15B62C}" type="slidenum">
              <a:rPr lang="es-CO" smtClean="0"/>
              <a:t>‹Nº›</a:t>
            </a:fld>
            <a:endParaRPr lang="es-CO"/>
          </a:p>
        </p:txBody>
      </p:sp>
    </p:spTree>
    <p:extLst>
      <p:ext uri="{BB962C8B-B14F-4D97-AF65-F5344CB8AC3E}">
        <p14:creationId xmlns:p14="http://schemas.microsoft.com/office/powerpoint/2010/main" val="4174332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mailto:liberatenp@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98590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925695"/>
          </a:xfrm>
        </p:spPr>
      </p:pic>
      <p:sp>
        <p:nvSpPr>
          <p:cNvPr id="11" name="Elipse 10"/>
          <p:cNvSpPr/>
          <p:nvPr/>
        </p:nvSpPr>
        <p:spPr>
          <a:xfrm>
            <a:off x="655403" y="3227742"/>
            <a:ext cx="2697314" cy="2722842"/>
          </a:xfrm>
          <a:prstGeom prst="ellipse">
            <a:avLst/>
          </a:prstGeom>
          <a:solidFill>
            <a:srgbClr val="A861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A86199"/>
              </a:solidFill>
            </a:endParaRPr>
          </a:p>
        </p:txBody>
      </p:sp>
      <p:sp>
        <p:nvSpPr>
          <p:cNvPr id="12" name="CuadroTexto 11"/>
          <p:cNvSpPr txBox="1"/>
          <p:nvPr/>
        </p:nvSpPr>
        <p:spPr>
          <a:xfrm>
            <a:off x="3930898" y="2177142"/>
            <a:ext cx="4674870" cy="3816429"/>
          </a:xfrm>
          <a:prstGeom prst="rect">
            <a:avLst/>
          </a:prstGeom>
          <a:noFill/>
        </p:spPr>
        <p:txBody>
          <a:bodyPr wrap="square" rtlCol="0">
            <a:spAutoFit/>
          </a:bodyPr>
          <a:lstStyle/>
          <a:p>
            <a:endParaRPr lang="es-CO" dirty="0">
              <a:solidFill>
                <a:srgbClr val="A86199"/>
              </a:solidFill>
              <a:latin typeface="Century Gothic" panose="020B0502020202020204" pitchFamily="34" charset="0"/>
            </a:endParaRPr>
          </a:p>
          <a:p>
            <a:pPr marL="171450" indent="-171450">
              <a:buFont typeface="Arial" panose="020B0604020202020204" pitchFamily="34" charset="0"/>
              <a:buChar char="•"/>
            </a:pPr>
            <a:r>
              <a:rPr lang="es-CO" sz="1400" dirty="0" smtClean="0">
                <a:solidFill>
                  <a:srgbClr val="A86199"/>
                </a:solidFill>
                <a:latin typeface="Century Gothic" panose="020B0502020202020204" pitchFamily="34" charset="0"/>
              </a:rPr>
              <a:t>15 años de Medicina Tradicional – Investigación</a:t>
            </a:r>
          </a:p>
          <a:p>
            <a:pPr marL="171450" indent="-171450">
              <a:buFont typeface="Arial" panose="020B0604020202020204" pitchFamily="34" charset="0"/>
              <a:buChar char="•"/>
            </a:pPr>
            <a:endParaRPr lang="es-CO" sz="1400" dirty="0" smtClean="0">
              <a:solidFill>
                <a:srgbClr val="A86199"/>
              </a:solidFill>
              <a:latin typeface="Century Gothic" panose="020B0502020202020204" pitchFamily="34" charset="0"/>
            </a:endParaRPr>
          </a:p>
          <a:p>
            <a:pPr marL="171450" indent="-171450">
              <a:buFont typeface="Arial" panose="020B0604020202020204" pitchFamily="34" charset="0"/>
              <a:buChar char="•"/>
            </a:pPr>
            <a:r>
              <a:rPr lang="es-CO" sz="1400" dirty="0" smtClean="0">
                <a:solidFill>
                  <a:srgbClr val="A86199"/>
                </a:solidFill>
                <a:latin typeface="Century Gothic" panose="020B0502020202020204" pitchFamily="34" charset="0"/>
              </a:rPr>
              <a:t>15 años de Medicina Complementaria</a:t>
            </a: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r>
              <a:rPr lang="es-CO" sz="1400" dirty="0" smtClean="0">
                <a:solidFill>
                  <a:srgbClr val="A86199"/>
                </a:solidFill>
                <a:latin typeface="Century Gothic" panose="020B0502020202020204" pitchFamily="34" charset="0"/>
              </a:rPr>
              <a:t>Migrando de un hemisferio cerebral a otro</a:t>
            </a: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r>
              <a:rPr lang="es-CO" sz="1400" dirty="0" smtClean="0">
                <a:solidFill>
                  <a:srgbClr val="A86199"/>
                </a:solidFill>
                <a:latin typeface="Century Gothic" panose="020B0502020202020204" pitchFamily="34" charset="0"/>
              </a:rPr>
              <a:t>Ciencia que se ve – Medicina Cuántica</a:t>
            </a: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endParaRPr lang="es-CO" sz="1400" dirty="0" smtClean="0">
              <a:solidFill>
                <a:srgbClr val="A86199"/>
              </a:solidFill>
              <a:latin typeface="Century Gothic" panose="020B0502020202020204" pitchFamily="34" charset="0"/>
            </a:endParaRP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endParaRPr lang="es-CO" sz="1400" dirty="0" smtClean="0">
              <a:solidFill>
                <a:srgbClr val="A86199"/>
              </a:solidFill>
              <a:latin typeface="Century Gothic" panose="020B0502020202020204" pitchFamily="34" charset="0"/>
            </a:endParaRPr>
          </a:p>
          <a:p>
            <a:pPr marL="171450" indent="-171450">
              <a:buFont typeface="Arial" panose="020B0604020202020204" pitchFamily="34" charset="0"/>
              <a:buChar char="•"/>
            </a:pPr>
            <a:endParaRPr lang="es-CO" sz="1400" dirty="0">
              <a:solidFill>
                <a:srgbClr val="A86199"/>
              </a:solidFill>
              <a:latin typeface="Century Gothic" panose="020B0502020202020204" pitchFamily="34" charset="0"/>
            </a:endParaRPr>
          </a:p>
          <a:p>
            <a:pPr marL="171450" indent="-171450">
              <a:buFont typeface="Arial" panose="020B0604020202020204" pitchFamily="34" charset="0"/>
              <a:buChar char="•"/>
            </a:pPr>
            <a:r>
              <a:rPr lang="es-CO" sz="1400" dirty="0" smtClean="0">
                <a:solidFill>
                  <a:srgbClr val="A86199"/>
                </a:solidFill>
                <a:latin typeface="Century Gothic" panose="020B0502020202020204" pitchFamily="34" charset="0"/>
              </a:rPr>
              <a:t>Investigando, empíricamente, enseñando en la experiencia, creciendo con pacientes.</a:t>
            </a:r>
          </a:p>
          <a:p>
            <a:pPr marL="171450" indent="-171450">
              <a:buFont typeface="Arial" panose="020B0604020202020204" pitchFamily="34" charset="0"/>
              <a:buChar char="•"/>
            </a:pPr>
            <a:endParaRPr lang="es-CO" sz="1400" dirty="0">
              <a:solidFill>
                <a:schemeClr val="bg1"/>
              </a:solidFill>
              <a:latin typeface="Century Gothic" panose="020B0502020202020204" pitchFamily="34" charset="0"/>
            </a:endParaRPr>
          </a:p>
        </p:txBody>
      </p:sp>
      <p:sp>
        <p:nvSpPr>
          <p:cNvPr id="13" name="CuadroTexto 12"/>
          <p:cNvSpPr txBox="1"/>
          <p:nvPr/>
        </p:nvSpPr>
        <p:spPr>
          <a:xfrm>
            <a:off x="428816" y="2314171"/>
            <a:ext cx="3437681" cy="523220"/>
          </a:xfrm>
          <a:prstGeom prst="rect">
            <a:avLst/>
          </a:prstGeom>
          <a:noFill/>
        </p:spPr>
        <p:txBody>
          <a:bodyPr wrap="square" rtlCol="0">
            <a:spAutoFit/>
          </a:bodyPr>
          <a:lstStyle/>
          <a:p>
            <a:r>
              <a:rPr lang="es-CO" sz="2800" dirty="0" smtClean="0">
                <a:solidFill>
                  <a:srgbClr val="A86199"/>
                </a:solidFill>
                <a:latin typeface="Century Gothic" panose="020B0502020202020204" pitchFamily="34" charset="0"/>
              </a:rPr>
              <a:t>Mariana Romero</a:t>
            </a:r>
            <a:endParaRPr lang="es-CO" sz="2800" dirty="0">
              <a:solidFill>
                <a:srgbClr val="A86199"/>
              </a:solidFill>
              <a:latin typeface="Century Gothic" panose="020B0502020202020204" pitchFamily="34" charset="0"/>
            </a:endParaRPr>
          </a:p>
        </p:txBody>
      </p:sp>
      <p:sp>
        <p:nvSpPr>
          <p:cNvPr id="14" name="Triángulo isósceles 13"/>
          <p:cNvSpPr/>
          <p:nvPr/>
        </p:nvSpPr>
        <p:spPr>
          <a:xfrm>
            <a:off x="4948487" y="4515627"/>
            <a:ext cx="1039190" cy="473466"/>
          </a:xfrm>
          <a:prstGeom prst="triangle">
            <a:avLst/>
          </a:prstGeom>
          <a:noFill/>
          <a:ln>
            <a:solidFill>
              <a:srgbClr val="3C5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accent6">
                  <a:lumMod val="75000"/>
                </a:schemeClr>
              </a:solidFill>
            </a:endParaRPr>
          </a:p>
        </p:txBody>
      </p:sp>
      <p:sp>
        <p:nvSpPr>
          <p:cNvPr id="15" name="CuadroTexto 14"/>
          <p:cNvSpPr txBox="1"/>
          <p:nvPr/>
        </p:nvSpPr>
        <p:spPr>
          <a:xfrm>
            <a:off x="4819567" y="4188582"/>
            <a:ext cx="1398622" cy="369332"/>
          </a:xfrm>
          <a:prstGeom prst="rect">
            <a:avLst/>
          </a:prstGeom>
          <a:noFill/>
        </p:spPr>
        <p:txBody>
          <a:bodyPr wrap="square" rtlCol="0">
            <a:spAutoFit/>
          </a:bodyPr>
          <a:lstStyle/>
          <a:p>
            <a:pPr algn="ctr"/>
            <a:r>
              <a:rPr lang="es-CO" dirty="0" smtClean="0">
                <a:solidFill>
                  <a:srgbClr val="A86199"/>
                </a:solidFill>
              </a:rPr>
              <a:t>Servicio</a:t>
            </a:r>
            <a:endParaRPr lang="es-CO" dirty="0">
              <a:solidFill>
                <a:srgbClr val="A86199"/>
              </a:solidFill>
            </a:endParaRPr>
          </a:p>
        </p:txBody>
      </p:sp>
      <p:sp>
        <p:nvSpPr>
          <p:cNvPr id="16" name="CuadroTexto 15"/>
          <p:cNvSpPr txBox="1"/>
          <p:nvPr/>
        </p:nvSpPr>
        <p:spPr>
          <a:xfrm>
            <a:off x="3900769" y="4824739"/>
            <a:ext cx="1166716" cy="369332"/>
          </a:xfrm>
          <a:prstGeom prst="rect">
            <a:avLst/>
          </a:prstGeom>
          <a:noFill/>
        </p:spPr>
        <p:txBody>
          <a:bodyPr wrap="square" rtlCol="0">
            <a:spAutoFit/>
          </a:bodyPr>
          <a:lstStyle/>
          <a:p>
            <a:pPr algn="ctr"/>
            <a:r>
              <a:rPr lang="es-CO" dirty="0" smtClean="0">
                <a:solidFill>
                  <a:srgbClr val="A86199"/>
                </a:solidFill>
              </a:rPr>
              <a:t>Estudio</a:t>
            </a:r>
            <a:endParaRPr lang="es-CO" dirty="0">
              <a:solidFill>
                <a:srgbClr val="A86199"/>
              </a:solidFill>
            </a:endParaRPr>
          </a:p>
        </p:txBody>
      </p:sp>
      <p:sp>
        <p:nvSpPr>
          <p:cNvPr id="17" name="CuadroTexto 16"/>
          <p:cNvSpPr txBox="1"/>
          <p:nvPr/>
        </p:nvSpPr>
        <p:spPr>
          <a:xfrm>
            <a:off x="5830865" y="4756274"/>
            <a:ext cx="2163340" cy="369332"/>
          </a:xfrm>
          <a:prstGeom prst="rect">
            <a:avLst/>
          </a:prstGeom>
          <a:noFill/>
        </p:spPr>
        <p:txBody>
          <a:bodyPr wrap="square" rtlCol="0">
            <a:spAutoFit/>
          </a:bodyPr>
          <a:lstStyle/>
          <a:p>
            <a:pPr algn="ctr"/>
            <a:r>
              <a:rPr lang="es-CO" dirty="0" smtClean="0">
                <a:solidFill>
                  <a:srgbClr val="A86199"/>
                </a:solidFill>
              </a:rPr>
              <a:t>Meditación</a:t>
            </a:r>
            <a:r>
              <a:rPr lang="es-CO" dirty="0" smtClean="0">
                <a:solidFill>
                  <a:srgbClr val="00B0F0"/>
                </a:solidFill>
              </a:rPr>
              <a:t> </a:t>
            </a:r>
            <a:r>
              <a:rPr lang="es-CO" dirty="0" smtClean="0">
                <a:solidFill>
                  <a:srgbClr val="A86199"/>
                </a:solidFill>
              </a:rPr>
              <a:t>??? </a:t>
            </a:r>
            <a:endParaRPr lang="es-CO" dirty="0">
              <a:solidFill>
                <a:srgbClr val="A86199"/>
              </a:solidFill>
            </a:endParaRPr>
          </a:p>
        </p:txBody>
      </p:sp>
      <p:sp>
        <p:nvSpPr>
          <p:cNvPr id="18" name="Elipse 17"/>
          <p:cNvSpPr/>
          <p:nvPr/>
        </p:nvSpPr>
        <p:spPr>
          <a:xfrm>
            <a:off x="4056232" y="4339074"/>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83" y="3322530"/>
            <a:ext cx="2548974" cy="2548974"/>
          </a:xfrm>
          <a:prstGeom prst="rect">
            <a:avLst/>
          </a:prstGeom>
        </p:spPr>
      </p:pic>
      <p:sp>
        <p:nvSpPr>
          <p:cNvPr id="20" name="11 Elipse"/>
          <p:cNvSpPr/>
          <p:nvPr/>
        </p:nvSpPr>
        <p:spPr>
          <a:xfrm>
            <a:off x="5423036" y="4485679"/>
            <a:ext cx="84735" cy="74225"/>
          </a:xfrm>
          <a:prstGeom prst="ellipse">
            <a:avLst/>
          </a:prstGeom>
          <a:solidFill>
            <a:srgbClr val="3C5C26"/>
          </a:solidFill>
          <a:ln>
            <a:solidFill>
              <a:srgbClr val="3C5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1" name="18 Elipse"/>
          <p:cNvSpPr/>
          <p:nvPr/>
        </p:nvSpPr>
        <p:spPr>
          <a:xfrm>
            <a:off x="4906119" y="4944017"/>
            <a:ext cx="84735" cy="74225"/>
          </a:xfrm>
          <a:prstGeom prst="ellipse">
            <a:avLst/>
          </a:prstGeom>
          <a:solidFill>
            <a:srgbClr val="3C5C26"/>
          </a:solidFill>
          <a:ln>
            <a:solidFill>
              <a:srgbClr val="3C5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20 Elipse"/>
          <p:cNvSpPr/>
          <p:nvPr/>
        </p:nvSpPr>
        <p:spPr>
          <a:xfrm>
            <a:off x="5917164" y="4951980"/>
            <a:ext cx="84735" cy="74225"/>
          </a:xfrm>
          <a:prstGeom prst="ellipse">
            <a:avLst/>
          </a:prstGeom>
          <a:solidFill>
            <a:srgbClr val="3C5C26"/>
          </a:solidFill>
          <a:ln>
            <a:solidFill>
              <a:srgbClr val="3C5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87188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ircle(in)">
                                      <p:cBhvr>
                                        <p:cTn id="10" dur="2000"/>
                                        <p:tgtEl>
                                          <p:spTgt spid="1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in)">
                                      <p:cBhvr>
                                        <p:cTn id="22" dur="2000"/>
                                        <p:tgtEl>
                                          <p:spTgt spid="16"/>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ircle(in)">
                                      <p:cBhvr>
                                        <p:cTn id="25" dur="2000"/>
                                        <p:tgtEl>
                                          <p:spTgt spid="1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circle(in)">
                                      <p:cBhvr>
                                        <p:cTn id="28" dur="2000"/>
                                        <p:tgtEl>
                                          <p:spTgt spid="18"/>
                                        </p:tgtEl>
                                      </p:cBhvr>
                                    </p:animEffect>
                                  </p:childTnLst>
                                </p:cTn>
                              </p:par>
                              <p:par>
                                <p:cTn id="29" presetID="6" presetClass="entr" presetSubtype="16"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ircle(in)">
                                      <p:cBhvr>
                                        <p:cTn id="3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P spid="16" grpId="0"/>
      <p:bldP spid="17"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
        <p:nvSpPr>
          <p:cNvPr id="3" name="2 Marcador de contenido"/>
          <p:cNvSpPr>
            <a:spLocks noGrp="1"/>
          </p:cNvSpPr>
          <p:nvPr>
            <p:ph idx="1"/>
          </p:nvPr>
        </p:nvSpPr>
        <p:spPr/>
        <p:txBody>
          <a:bodyPr/>
          <a:lstStyle/>
          <a:p>
            <a:endParaRPr lang="es-CO"/>
          </a:p>
        </p:txBody>
      </p:sp>
      <p:pic>
        <p:nvPicPr>
          <p:cNvPr id="5" name="Marcador de contenido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81248"/>
          </a:xfrm>
          <a:prstGeom prst="rect">
            <a:avLst/>
          </a:prstGeom>
        </p:spPr>
      </p:pic>
      <p:sp>
        <p:nvSpPr>
          <p:cNvPr id="6" name="Rectángulo 4"/>
          <p:cNvSpPr/>
          <p:nvPr/>
        </p:nvSpPr>
        <p:spPr>
          <a:xfrm>
            <a:off x="0" y="1693717"/>
            <a:ext cx="9144002" cy="5164281"/>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A86199"/>
              </a:solidFill>
            </a:endParaRPr>
          </a:p>
        </p:txBody>
      </p:sp>
      <p:sp>
        <p:nvSpPr>
          <p:cNvPr id="27" name="CuadroTexto 7"/>
          <p:cNvSpPr txBox="1"/>
          <p:nvPr/>
        </p:nvSpPr>
        <p:spPr>
          <a:xfrm>
            <a:off x="3522267" y="1895109"/>
            <a:ext cx="2526631" cy="1015663"/>
          </a:xfrm>
          <a:prstGeom prst="rect">
            <a:avLst/>
          </a:prstGeom>
          <a:noFill/>
        </p:spPr>
        <p:txBody>
          <a:bodyPr wrap="square" rtlCol="0">
            <a:spAutoFit/>
          </a:bodyPr>
          <a:lstStyle/>
          <a:p>
            <a:r>
              <a:rPr lang="es-CO" sz="6000" dirty="0" smtClean="0">
                <a:solidFill>
                  <a:srgbClr val="6C3C62"/>
                </a:solidFill>
                <a:latin typeface="Century Gothic" panose="020B0502020202020204" pitchFamily="34" charset="0"/>
              </a:rPr>
              <a:t>Estrés</a:t>
            </a:r>
            <a:endParaRPr lang="es-CO" sz="6000" dirty="0">
              <a:solidFill>
                <a:srgbClr val="6C3C62"/>
              </a:solidFill>
              <a:latin typeface="Century Gothic" panose="020B0502020202020204" pitchFamily="34" charset="0"/>
            </a:endParaRPr>
          </a:p>
        </p:txBody>
      </p:sp>
      <p:sp>
        <p:nvSpPr>
          <p:cNvPr id="28" name="CuadroTexto 10"/>
          <p:cNvSpPr txBox="1"/>
          <p:nvPr/>
        </p:nvSpPr>
        <p:spPr>
          <a:xfrm>
            <a:off x="938460" y="4268942"/>
            <a:ext cx="3043989" cy="1200329"/>
          </a:xfrm>
          <a:prstGeom prst="rect">
            <a:avLst/>
          </a:prstGeom>
          <a:noFill/>
        </p:spPr>
        <p:txBody>
          <a:bodyPr wrap="square" rtlCol="0">
            <a:spAutoFit/>
          </a:bodyPr>
          <a:lstStyle/>
          <a:p>
            <a:pPr algn="ctr"/>
            <a:r>
              <a:rPr lang="es-CO" sz="2400" dirty="0" smtClean="0">
                <a:solidFill>
                  <a:srgbClr val="6C3C62"/>
                </a:solidFill>
              </a:rPr>
              <a:t>Obstáculos en la consecución de los deseos</a:t>
            </a:r>
            <a:endParaRPr lang="es-CO" sz="2400" dirty="0">
              <a:solidFill>
                <a:srgbClr val="6C3C62"/>
              </a:solidFill>
            </a:endParaRPr>
          </a:p>
        </p:txBody>
      </p:sp>
      <p:sp>
        <p:nvSpPr>
          <p:cNvPr id="29" name="CuadroTexto 11"/>
          <p:cNvSpPr txBox="1"/>
          <p:nvPr/>
        </p:nvSpPr>
        <p:spPr>
          <a:xfrm>
            <a:off x="5186656" y="4347065"/>
            <a:ext cx="3068052" cy="830997"/>
          </a:xfrm>
          <a:prstGeom prst="rect">
            <a:avLst/>
          </a:prstGeom>
          <a:noFill/>
        </p:spPr>
        <p:txBody>
          <a:bodyPr wrap="square" rtlCol="0">
            <a:spAutoFit/>
          </a:bodyPr>
          <a:lstStyle/>
          <a:p>
            <a:pPr algn="ctr"/>
            <a:r>
              <a:rPr lang="es-CO" sz="2400" dirty="0" smtClean="0">
                <a:solidFill>
                  <a:srgbClr val="6C3C62"/>
                </a:solidFill>
              </a:rPr>
              <a:t>Reacci</a:t>
            </a:r>
            <a:r>
              <a:rPr lang="es-CO" sz="2400" dirty="0">
                <a:solidFill>
                  <a:srgbClr val="6C3C62"/>
                </a:solidFill>
              </a:rPr>
              <a:t>ó</a:t>
            </a:r>
            <a:r>
              <a:rPr lang="es-CO" sz="2400" dirty="0" smtClean="0">
                <a:solidFill>
                  <a:srgbClr val="6C3C62"/>
                </a:solidFill>
              </a:rPr>
              <a:t>n hacia una amenaza</a:t>
            </a:r>
            <a:endParaRPr lang="es-CO" sz="2400" dirty="0">
              <a:solidFill>
                <a:srgbClr val="6C3C62"/>
              </a:solidFill>
            </a:endParaRPr>
          </a:p>
        </p:txBody>
      </p:sp>
      <p:sp>
        <p:nvSpPr>
          <p:cNvPr id="30" name="Elipse 14"/>
          <p:cNvSpPr/>
          <p:nvPr/>
        </p:nvSpPr>
        <p:spPr>
          <a:xfrm>
            <a:off x="2241166" y="3722188"/>
            <a:ext cx="490134" cy="45706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 name="Rayo 15"/>
          <p:cNvSpPr/>
          <p:nvPr/>
        </p:nvSpPr>
        <p:spPr>
          <a:xfrm flipH="1">
            <a:off x="2823881" y="3027277"/>
            <a:ext cx="1428392" cy="769220"/>
          </a:xfrm>
          <a:prstGeom prst="lightningBolt">
            <a:avLst/>
          </a:prstGeom>
          <a:solidFill>
            <a:srgbClr val="3C5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 name="Elipse 9"/>
          <p:cNvSpPr/>
          <p:nvPr/>
        </p:nvSpPr>
        <p:spPr>
          <a:xfrm>
            <a:off x="2823882" y="1775011"/>
            <a:ext cx="3429000" cy="1252265"/>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Elipse 16"/>
          <p:cNvSpPr/>
          <p:nvPr/>
        </p:nvSpPr>
        <p:spPr>
          <a:xfrm>
            <a:off x="6396651" y="3798586"/>
            <a:ext cx="490134" cy="45706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4" name="CuadroTexto 1"/>
          <p:cNvSpPr txBox="1"/>
          <p:nvPr/>
        </p:nvSpPr>
        <p:spPr>
          <a:xfrm>
            <a:off x="1511331" y="5912431"/>
            <a:ext cx="1898249" cy="646331"/>
          </a:xfrm>
          <a:prstGeom prst="rect">
            <a:avLst/>
          </a:prstGeom>
          <a:noFill/>
        </p:spPr>
        <p:txBody>
          <a:bodyPr wrap="square" rtlCol="0">
            <a:spAutoFit/>
          </a:bodyPr>
          <a:lstStyle/>
          <a:p>
            <a:pPr algn="ctr"/>
            <a:r>
              <a:rPr lang="es-CO" dirty="0" smtClean="0">
                <a:solidFill>
                  <a:srgbClr val="6C3C62"/>
                </a:solidFill>
              </a:rPr>
              <a:t>Todo el mundo lo vive.</a:t>
            </a:r>
            <a:endParaRPr lang="es-CO" dirty="0">
              <a:solidFill>
                <a:srgbClr val="6C3C62"/>
              </a:solidFill>
            </a:endParaRPr>
          </a:p>
        </p:txBody>
      </p:sp>
      <p:cxnSp>
        <p:nvCxnSpPr>
          <p:cNvPr id="35" name="Conector recto de flecha 13"/>
          <p:cNvCxnSpPr>
            <a:endCxn id="34" idx="0"/>
          </p:cNvCxnSpPr>
          <p:nvPr/>
        </p:nvCxnSpPr>
        <p:spPr>
          <a:xfrm>
            <a:off x="2460455" y="5629826"/>
            <a:ext cx="1" cy="282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Rayo 19"/>
          <p:cNvSpPr/>
          <p:nvPr/>
        </p:nvSpPr>
        <p:spPr>
          <a:xfrm>
            <a:off x="4972468" y="3004285"/>
            <a:ext cx="1428392" cy="769220"/>
          </a:xfrm>
          <a:prstGeom prst="lightningBolt">
            <a:avLst/>
          </a:prstGeom>
          <a:solidFill>
            <a:srgbClr val="3C5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65878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ircle(in)">
                                      <p:cBhvr>
                                        <p:cTn id="10" dur="2000"/>
                                        <p:tgtEl>
                                          <p:spTgt spid="2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circle(in)">
                                      <p:cBhvr>
                                        <p:cTn id="13" dur="2000"/>
                                        <p:tgtEl>
                                          <p:spTgt spid="28"/>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circle(in)">
                                      <p:cBhvr>
                                        <p:cTn id="16" dur="2000"/>
                                        <p:tgtEl>
                                          <p:spTgt spid="2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circle(in)">
                                      <p:cBhvr>
                                        <p:cTn id="19" dur="2000"/>
                                        <p:tgtEl>
                                          <p:spTgt spid="3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circle(in)">
                                      <p:cBhvr>
                                        <p:cTn id="22" dur="2000"/>
                                        <p:tgtEl>
                                          <p:spTgt spid="31"/>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circle(in)">
                                      <p:cBhvr>
                                        <p:cTn id="25" dur="2000"/>
                                        <p:tgtEl>
                                          <p:spTgt spid="32"/>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circle(in)">
                                      <p:cBhvr>
                                        <p:cTn id="28" dur="2000"/>
                                        <p:tgtEl>
                                          <p:spTgt spid="33"/>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circle(in)">
                                      <p:cBhvr>
                                        <p:cTn id="31"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30" grpId="0" animBg="1"/>
      <p:bldP spid="31" grpId="0" animBg="1"/>
      <p:bldP spid="32" grpId="0" animBg="1"/>
      <p:bldP spid="33"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Marcador de contenido 3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781248"/>
          </a:xfrm>
        </p:spPr>
      </p:pic>
      <p:sp>
        <p:nvSpPr>
          <p:cNvPr id="5" name="Rectángulo 4"/>
          <p:cNvSpPr/>
          <p:nvPr/>
        </p:nvSpPr>
        <p:spPr>
          <a:xfrm>
            <a:off x="0" y="1693717"/>
            <a:ext cx="9144002" cy="5164281"/>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A86199"/>
              </a:solidFill>
            </a:endParaRPr>
          </a:p>
        </p:txBody>
      </p:sp>
      <p:sp>
        <p:nvSpPr>
          <p:cNvPr id="9" name="Elipse 8"/>
          <p:cNvSpPr/>
          <p:nvPr/>
        </p:nvSpPr>
        <p:spPr>
          <a:xfrm>
            <a:off x="2829417" y="3000253"/>
            <a:ext cx="3020291" cy="1099735"/>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CuadroTexto 9"/>
          <p:cNvSpPr txBox="1"/>
          <p:nvPr/>
        </p:nvSpPr>
        <p:spPr>
          <a:xfrm>
            <a:off x="3133816" y="3056638"/>
            <a:ext cx="2411491" cy="1631216"/>
          </a:xfrm>
          <a:prstGeom prst="rect">
            <a:avLst/>
          </a:prstGeom>
          <a:noFill/>
        </p:spPr>
        <p:txBody>
          <a:bodyPr wrap="square" rtlCol="0">
            <a:spAutoFit/>
          </a:bodyPr>
          <a:lstStyle/>
          <a:p>
            <a:pPr algn="ctr"/>
            <a:r>
              <a:rPr lang="es-CO" sz="2000" dirty="0" smtClean="0">
                <a:solidFill>
                  <a:schemeClr val="bg1"/>
                </a:solidFill>
                <a:latin typeface="Century Gothic" panose="020B0502020202020204" pitchFamily="34" charset="0"/>
              </a:rPr>
              <a:t>Quien experimenta, </a:t>
            </a:r>
          </a:p>
          <a:p>
            <a:pPr algn="ctr"/>
            <a:endParaRPr lang="es-CO" sz="2000" dirty="0">
              <a:solidFill>
                <a:schemeClr val="bg1"/>
              </a:solidFill>
              <a:latin typeface="Century Gothic" panose="020B0502020202020204" pitchFamily="34" charset="0"/>
            </a:endParaRPr>
          </a:p>
          <a:p>
            <a:pPr algn="ctr"/>
            <a:endParaRPr lang="es-CO" sz="2000" dirty="0" smtClean="0">
              <a:solidFill>
                <a:schemeClr val="bg1"/>
              </a:solidFill>
              <a:latin typeface="Century Gothic" panose="020B0502020202020204" pitchFamily="34" charset="0"/>
            </a:endParaRPr>
          </a:p>
          <a:p>
            <a:pPr algn="ctr"/>
            <a:r>
              <a:rPr lang="es-CO" sz="2000" dirty="0" smtClean="0">
                <a:solidFill>
                  <a:schemeClr val="bg1"/>
                </a:solidFill>
                <a:latin typeface="Century Gothic" panose="020B0502020202020204" pitchFamily="34" charset="0"/>
              </a:rPr>
              <a:t>la Experiencia</a:t>
            </a:r>
            <a:endParaRPr lang="es-CO" sz="2000" dirty="0">
              <a:solidFill>
                <a:schemeClr val="bg1"/>
              </a:solidFill>
              <a:latin typeface="Century Gothic" panose="020B0502020202020204" pitchFamily="34" charset="0"/>
            </a:endParaRPr>
          </a:p>
        </p:txBody>
      </p:sp>
      <p:sp>
        <p:nvSpPr>
          <p:cNvPr id="11" name="CuadroTexto 10"/>
          <p:cNvSpPr txBox="1"/>
          <p:nvPr/>
        </p:nvSpPr>
        <p:spPr>
          <a:xfrm>
            <a:off x="6731863" y="2577865"/>
            <a:ext cx="2141099" cy="369332"/>
          </a:xfrm>
          <a:prstGeom prst="rect">
            <a:avLst/>
          </a:prstGeom>
          <a:noFill/>
        </p:spPr>
        <p:txBody>
          <a:bodyPr wrap="square" rtlCol="0">
            <a:spAutoFit/>
          </a:bodyPr>
          <a:lstStyle/>
          <a:p>
            <a:r>
              <a:rPr lang="es-CO" dirty="0" smtClean="0">
                <a:solidFill>
                  <a:schemeClr val="accent6">
                    <a:lumMod val="75000"/>
                  </a:schemeClr>
                </a:solidFill>
              </a:rPr>
              <a:t>Más allá del cambio</a:t>
            </a:r>
            <a:endParaRPr lang="es-CO" dirty="0">
              <a:solidFill>
                <a:schemeClr val="accent6">
                  <a:lumMod val="75000"/>
                </a:schemeClr>
              </a:solidFill>
            </a:endParaRPr>
          </a:p>
        </p:txBody>
      </p:sp>
      <p:sp>
        <p:nvSpPr>
          <p:cNvPr id="12" name="CuadroTexto 11"/>
          <p:cNvSpPr txBox="1"/>
          <p:nvPr/>
        </p:nvSpPr>
        <p:spPr>
          <a:xfrm>
            <a:off x="6392300" y="3107519"/>
            <a:ext cx="2480662" cy="369332"/>
          </a:xfrm>
          <a:prstGeom prst="rect">
            <a:avLst/>
          </a:prstGeom>
          <a:noFill/>
        </p:spPr>
        <p:txBody>
          <a:bodyPr wrap="square" rtlCol="0">
            <a:spAutoFit/>
          </a:bodyPr>
          <a:lstStyle/>
          <a:p>
            <a:r>
              <a:rPr lang="es-CO" dirty="0" smtClean="0">
                <a:solidFill>
                  <a:schemeClr val="accent6">
                    <a:lumMod val="75000"/>
                  </a:schemeClr>
                </a:solidFill>
              </a:rPr>
              <a:t>No local</a:t>
            </a:r>
            <a:endParaRPr lang="es-CO" dirty="0">
              <a:solidFill>
                <a:schemeClr val="accent6">
                  <a:lumMod val="75000"/>
                </a:schemeClr>
              </a:solidFill>
            </a:endParaRPr>
          </a:p>
        </p:txBody>
      </p:sp>
      <p:sp>
        <p:nvSpPr>
          <p:cNvPr id="13" name="CuadroTexto 12"/>
          <p:cNvSpPr txBox="1"/>
          <p:nvPr/>
        </p:nvSpPr>
        <p:spPr>
          <a:xfrm>
            <a:off x="6619833" y="3861474"/>
            <a:ext cx="2591149" cy="369332"/>
          </a:xfrm>
          <a:prstGeom prst="rect">
            <a:avLst/>
          </a:prstGeom>
          <a:noFill/>
        </p:spPr>
        <p:txBody>
          <a:bodyPr wrap="square" rtlCol="0">
            <a:spAutoFit/>
          </a:bodyPr>
          <a:lstStyle/>
          <a:p>
            <a:r>
              <a:rPr lang="es-CO" dirty="0" smtClean="0">
                <a:solidFill>
                  <a:schemeClr val="accent6">
                    <a:lumMod val="75000"/>
                  </a:schemeClr>
                </a:solidFill>
              </a:rPr>
              <a:t>Local</a:t>
            </a:r>
            <a:endParaRPr lang="es-CO" dirty="0">
              <a:solidFill>
                <a:schemeClr val="accent6">
                  <a:lumMod val="75000"/>
                </a:schemeClr>
              </a:solidFill>
            </a:endParaRPr>
          </a:p>
        </p:txBody>
      </p:sp>
      <p:sp>
        <p:nvSpPr>
          <p:cNvPr id="14" name="CuadroTexto 13"/>
          <p:cNvSpPr txBox="1"/>
          <p:nvPr/>
        </p:nvSpPr>
        <p:spPr>
          <a:xfrm>
            <a:off x="6604087" y="4545345"/>
            <a:ext cx="2358887" cy="369332"/>
          </a:xfrm>
          <a:prstGeom prst="rect">
            <a:avLst/>
          </a:prstGeom>
          <a:noFill/>
        </p:spPr>
        <p:txBody>
          <a:bodyPr wrap="square" rtlCol="0">
            <a:spAutoFit/>
          </a:bodyPr>
          <a:lstStyle/>
          <a:p>
            <a:r>
              <a:rPr lang="es-CO" dirty="0" smtClean="0">
                <a:solidFill>
                  <a:schemeClr val="accent6">
                    <a:lumMod val="75000"/>
                  </a:schemeClr>
                </a:solidFill>
              </a:rPr>
              <a:t>Cambia</a:t>
            </a:r>
            <a:endParaRPr lang="es-CO" dirty="0">
              <a:solidFill>
                <a:schemeClr val="accent6">
                  <a:lumMod val="75000"/>
                </a:schemeClr>
              </a:solidFill>
            </a:endParaRPr>
          </a:p>
        </p:txBody>
      </p:sp>
      <p:sp>
        <p:nvSpPr>
          <p:cNvPr id="15" name="CuadroTexto 14"/>
          <p:cNvSpPr txBox="1"/>
          <p:nvPr/>
        </p:nvSpPr>
        <p:spPr>
          <a:xfrm>
            <a:off x="1257852" y="2484216"/>
            <a:ext cx="2199860" cy="369332"/>
          </a:xfrm>
          <a:prstGeom prst="rect">
            <a:avLst/>
          </a:prstGeom>
          <a:noFill/>
        </p:spPr>
        <p:txBody>
          <a:bodyPr wrap="square" rtlCol="0">
            <a:spAutoFit/>
          </a:bodyPr>
          <a:lstStyle/>
          <a:p>
            <a:r>
              <a:rPr lang="es-CO" dirty="0" smtClean="0">
                <a:solidFill>
                  <a:schemeClr val="accent6">
                    <a:lumMod val="75000"/>
                  </a:schemeClr>
                </a:solidFill>
              </a:rPr>
              <a:t>Capta</a:t>
            </a:r>
            <a:endParaRPr lang="es-CO" dirty="0">
              <a:solidFill>
                <a:schemeClr val="accent6">
                  <a:lumMod val="75000"/>
                </a:schemeClr>
              </a:solidFill>
            </a:endParaRPr>
          </a:p>
        </p:txBody>
      </p:sp>
      <p:sp>
        <p:nvSpPr>
          <p:cNvPr id="16" name="CuadroTexto 15"/>
          <p:cNvSpPr txBox="1"/>
          <p:nvPr/>
        </p:nvSpPr>
        <p:spPr>
          <a:xfrm>
            <a:off x="867900" y="3345963"/>
            <a:ext cx="1630619" cy="646331"/>
          </a:xfrm>
          <a:prstGeom prst="rect">
            <a:avLst/>
          </a:prstGeom>
          <a:noFill/>
        </p:spPr>
        <p:txBody>
          <a:bodyPr wrap="square" rtlCol="0">
            <a:spAutoFit/>
          </a:bodyPr>
          <a:lstStyle/>
          <a:p>
            <a:pPr algn="ctr"/>
            <a:r>
              <a:rPr lang="es-CO" dirty="0" smtClean="0">
                <a:solidFill>
                  <a:schemeClr val="accent6">
                    <a:lumMod val="75000"/>
                  </a:schemeClr>
                </a:solidFill>
              </a:rPr>
              <a:t>Cuerpo libre de estrés</a:t>
            </a:r>
            <a:endParaRPr lang="es-CO" dirty="0">
              <a:solidFill>
                <a:schemeClr val="accent6">
                  <a:lumMod val="75000"/>
                </a:schemeClr>
              </a:solidFill>
            </a:endParaRPr>
          </a:p>
        </p:txBody>
      </p:sp>
      <p:sp>
        <p:nvSpPr>
          <p:cNvPr id="17" name="CuadroTexto 16"/>
          <p:cNvSpPr txBox="1"/>
          <p:nvPr/>
        </p:nvSpPr>
        <p:spPr>
          <a:xfrm>
            <a:off x="1378447" y="5551595"/>
            <a:ext cx="6627719" cy="954107"/>
          </a:xfrm>
          <a:prstGeom prst="rect">
            <a:avLst/>
          </a:prstGeom>
          <a:noFill/>
        </p:spPr>
        <p:txBody>
          <a:bodyPr wrap="square" rtlCol="0">
            <a:spAutoFit/>
          </a:bodyPr>
          <a:lstStyle/>
          <a:p>
            <a:pPr algn="ctr"/>
            <a:r>
              <a:rPr lang="es-CO" sz="2800" dirty="0" smtClean="0">
                <a:solidFill>
                  <a:schemeClr val="bg1"/>
                </a:solidFill>
              </a:rPr>
              <a:t>“La Total y eterna potencialidad se convierte en realidad”</a:t>
            </a:r>
            <a:endParaRPr lang="es-CO" sz="2800" dirty="0">
              <a:solidFill>
                <a:schemeClr val="bg1"/>
              </a:solidFill>
            </a:endParaRPr>
          </a:p>
        </p:txBody>
      </p:sp>
      <p:sp>
        <p:nvSpPr>
          <p:cNvPr id="18" name="CuadroTexto 17"/>
          <p:cNvSpPr txBox="1"/>
          <p:nvPr/>
        </p:nvSpPr>
        <p:spPr>
          <a:xfrm>
            <a:off x="897166" y="4430235"/>
            <a:ext cx="1535575" cy="369332"/>
          </a:xfrm>
          <a:prstGeom prst="rect">
            <a:avLst/>
          </a:prstGeom>
          <a:noFill/>
        </p:spPr>
        <p:txBody>
          <a:bodyPr wrap="square" rtlCol="0">
            <a:spAutoFit/>
          </a:bodyPr>
          <a:lstStyle/>
          <a:p>
            <a:pPr algn="ctr"/>
            <a:r>
              <a:rPr lang="es-CO" dirty="0" smtClean="0">
                <a:solidFill>
                  <a:schemeClr val="accent6">
                    <a:lumMod val="75000"/>
                  </a:schemeClr>
                </a:solidFill>
              </a:rPr>
              <a:t>Manifiesta</a:t>
            </a:r>
            <a:endParaRPr lang="es-CO" dirty="0">
              <a:solidFill>
                <a:schemeClr val="accent6">
                  <a:lumMod val="75000"/>
                </a:schemeClr>
              </a:solidFill>
            </a:endParaRPr>
          </a:p>
        </p:txBody>
      </p:sp>
      <p:cxnSp>
        <p:nvCxnSpPr>
          <p:cNvPr id="19" name="Conector recto de flecha 18"/>
          <p:cNvCxnSpPr/>
          <p:nvPr/>
        </p:nvCxnSpPr>
        <p:spPr>
          <a:xfrm flipV="1">
            <a:off x="5520657" y="2871809"/>
            <a:ext cx="905981" cy="25689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V="1">
            <a:off x="5995444" y="3458440"/>
            <a:ext cx="679808" cy="6385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a:off x="5995444" y="4225680"/>
            <a:ext cx="705613" cy="630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6010833" y="4511915"/>
            <a:ext cx="761612" cy="38214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a:off x="1644834" y="2872998"/>
            <a:ext cx="0" cy="4482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a:off x="1664953" y="4038461"/>
            <a:ext cx="0" cy="34786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Arco 24"/>
          <p:cNvSpPr/>
          <p:nvPr/>
        </p:nvSpPr>
        <p:spPr>
          <a:xfrm>
            <a:off x="1100145" y="2656411"/>
            <a:ext cx="1785772" cy="941164"/>
          </a:xfrm>
          <a:prstGeom prst="arc">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6" name="Arco 25"/>
          <p:cNvSpPr/>
          <p:nvPr/>
        </p:nvSpPr>
        <p:spPr>
          <a:xfrm flipV="1">
            <a:off x="1043645" y="3978677"/>
            <a:ext cx="1785772" cy="941164"/>
          </a:xfrm>
          <a:prstGeom prst="arc">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8" name="Elipse 32"/>
          <p:cNvSpPr/>
          <p:nvPr/>
        </p:nvSpPr>
        <p:spPr>
          <a:xfrm>
            <a:off x="2885917" y="4099988"/>
            <a:ext cx="3020291" cy="904605"/>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 name="1 CuadroTexto"/>
          <p:cNvSpPr txBox="1"/>
          <p:nvPr/>
        </p:nvSpPr>
        <p:spPr>
          <a:xfrm>
            <a:off x="3530864" y="1946287"/>
            <a:ext cx="2677400" cy="523220"/>
          </a:xfrm>
          <a:prstGeom prst="rect">
            <a:avLst/>
          </a:prstGeom>
          <a:noFill/>
        </p:spPr>
        <p:txBody>
          <a:bodyPr wrap="square" rtlCol="0">
            <a:spAutoFit/>
          </a:bodyPr>
          <a:lstStyle/>
          <a:p>
            <a:r>
              <a:rPr lang="es-CO" sz="2800" b="1" dirty="0" smtClean="0">
                <a:solidFill>
                  <a:schemeClr val="bg1"/>
                </a:solidFill>
              </a:rPr>
              <a:t>Meditación</a:t>
            </a:r>
            <a:endParaRPr lang="es-CO" sz="2800" b="1" dirty="0">
              <a:solidFill>
                <a:schemeClr val="bg1"/>
              </a:solidFill>
            </a:endParaRPr>
          </a:p>
        </p:txBody>
      </p:sp>
    </p:spTree>
    <p:extLst>
      <p:ext uri="{BB962C8B-B14F-4D97-AF65-F5344CB8AC3E}">
        <p14:creationId xmlns:p14="http://schemas.microsoft.com/office/powerpoint/2010/main" val="98940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P spid="11" grpId="0"/>
      <p:bldP spid="12" grpId="0"/>
      <p:bldP spid="13" grpId="0"/>
      <p:bldP spid="14" grpId="0"/>
      <p:bldP spid="15" grpId="0"/>
      <p:bldP spid="16" grpId="0"/>
      <p:bldP spid="17" grpId="0"/>
      <p:bldP spid="18" grpId="0"/>
      <p:bldP spid="25" grpId="0" animBg="1"/>
      <p:bldP spid="2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3" name="Rectángulo 2"/>
          <p:cNvSpPr/>
          <p:nvPr/>
        </p:nvSpPr>
        <p:spPr>
          <a:xfrm>
            <a:off x="0" y="1683327"/>
            <a:ext cx="9144001" cy="5174672"/>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A86199"/>
              </a:solidFill>
            </a:endParaRPr>
          </a:p>
        </p:txBody>
      </p:sp>
      <p:sp>
        <p:nvSpPr>
          <p:cNvPr id="8" name="CuadroTexto 7"/>
          <p:cNvSpPr txBox="1"/>
          <p:nvPr/>
        </p:nvSpPr>
        <p:spPr>
          <a:xfrm>
            <a:off x="685801" y="2060294"/>
            <a:ext cx="7816092" cy="1200329"/>
          </a:xfrm>
          <a:prstGeom prst="rect">
            <a:avLst/>
          </a:prstGeom>
          <a:noFill/>
        </p:spPr>
        <p:txBody>
          <a:bodyPr wrap="square" rtlCol="0">
            <a:spAutoFit/>
          </a:bodyPr>
          <a:lstStyle/>
          <a:p>
            <a:pPr algn="ctr"/>
            <a:r>
              <a:rPr lang="es-CO" sz="2400" dirty="0" smtClean="0">
                <a:solidFill>
                  <a:schemeClr val="bg1"/>
                </a:solidFill>
              </a:rPr>
              <a:t>Nivel del Alma</a:t>
            </a:r>
          </a:p>
          <a:p>
            <a:pPr algn="ctr"/>
            <a:r>
              <a:rPr lang="es-CO" sz="2400" dirty="0" smtClean="0">
                <a:solidFill>
                  <a:schemeClr val="bg1"/>
                </a:solidFill>
              </a:rPr>
              <a:t>Sin Juicios</a:t>
            </a:r>
          </a:p>
          <a:p>
            <a:pPr algn="ctr"/>
            <a:r>
              <a:rPr lang="es-CO" sz="2400" dirty="0" smtClean="0">
                <a:solidFill>
                  <a:schemeClr val="bg1"/>
                </a:solidFill>
              </a:rPr>
              <a:t>Se Profundiza y se refina con el tiempo</a:t>
            </a:r>
            <a:endParaRPr lang="es-CO" sz="2400" dirty="0">
              <a:solidFill>
                <a:schemeClr val="bg1"/>
              </a:solidFill>
            </a:endParaRPr>
          </a:p>
        </p:txBody>
      </p:sp>
      <p:sp>
        <p:nvSpPr>
          <p:cNvPr id="9" name="CuadroTexto 8"/>
          <p:cNvSpPr txBox="1"/>
          <p:nvPr/>
        </p:nvSpPr>
        <p:spPr>
          <a:xfrm>
            <a:off x="2505919" y="4310317"/>
            <a:ext cx="4132162" cy="2123658"/>
          </a:xfrm>
          <a:prstGeom prst="rect">
            <a:avLst/>
          </a:prstGeom>
          <a:noFill/>
        </p:spPr>
        <p:txBody>
          <a:bodyPr wrap="square" rtlCol="0">
            <a:spAutoFit/>
          </a:bodyPr>
          <a:lstStyle/>
          <a:p>
            <a:pPr marL="342900" indent="-342900">
              <a:buAutoNum type="arabicPeriod"/>
            </a:pPr>
            <a:r>
              <a:rPr lang="es-CO" sz="2400" dirty="0" smtClean="0">
                <a:solidFill>
                  <a:schemeClr val="accent6">
                    <a:lumMod val="75000"/>
                  </a:schemeClr>
                </a:solidFill>
              </a:rPr>
              <a:t>¿Quién Soy?</a:t>
            </a:r>
          </a:p>
          <a:p>
            <a:pPr marL="342900" indent="-342900">
              <a:buAutoNum type="arabicPeriod"/>
            </a:pPr>
            <a:r>
              <a:rPr lang="es-CO" sz="2400" dirty="0" smtClean="0">
                <a:solidFill>
                  <a:schemeClr val="accent6">
                    <a:lumMod val="75000"/>
                  </a:schemeClr>
                </a:solidFill>
              </a:rPr>
              <a:t>¿Qué es lo que quiero?</a:t>
            </a:r>
          </a:p>
          <a:p>
            <a:pPr marL="342900" indent="-342900">
              <a:buAutoNum type="arabicPeriod"/>
            </a:pPr>
            <a:r>
              <a:rPr lang="es-CO" sz="2400" dirty="0" smtClean="0">
                <a:solidFill>
                  <a:schemeClr val="accent6">
                    <a:lumMod val="75000"/>
                  </a:schemeClr>
                </a:solidFill>
              </a:rPr>
              <a:t>¿Cuál es mi propósito?</a:t>
            </a:r>
          </a:p>
          <a:p>
            <a:pPr marL="342900" indent="-342900">
              <a:buAutoNum type="arabicPeriod"/>
            </a:pPr>
            <a:r>
              <a:rPr lang="es-CO" sz="2400" dirty="0" smtClean="0">
                <a:solidFill>
                  <a:schemeClr val="accent6">
                    <a:lumMod val="75000"/>
                  </a:schemeClr>
                </a:solidFill>
              </a:rPr>
              <a:t>¿Por qué estoy agradecido?</a:t>
            </a:r>
          </a:p>
          <a:p>
            <a:pPr marL="342900" indent="-342900">
              <a:buAutoNum type="arabicPeriod"/>
            </a:pPr>
            <a:endParaRPr lang="es-CO" dirty="0" smtClean="0">
              <a:solidFill>
                <a:schemeClr val="accent6">
                  <a:lumMod val="75000"/>
                </a:schemeClr>
              </a:solidFill>
            </a:endParaRPr>
          </a:p>
          <a:p>
            <a:endParaRPr lang="es-CO" dirty="0">
              <a:solidFill>
                <a:schemeClr val="accent6">
                  <a:lumMod val="75000"/>
                </a:schemeClr>
              </a:solidFill>
            </a:endParaRPr>
          </a:p>
        </p:txBody>
      </p:sp>
      <p:sp>
        <p:nvSpPr>
          <p:cNvPr id="10" name="Rectángulo redondeado 9"/>
          <p:cNvSpPr/>
          <p:nvPr/>
        </p:nvSpPr>
        <p:spPr>
          <a:xfrm>
            <a:off x="2002420" y="3391382"/>
            <a:ext cx="5058137" cy="2905246"/>
          </a:xfrm>
          <a:prstGeom prst="roundRect">
            <a:avLst/>
          </a:pr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p:cNvSpPr txBox="1"/>
          <p:nvPr/>
        </p:nvSpPr>
        <p:spPr>
          <a:xfrm>
            <a:off x="2505919" y="3589240"/>
            <a:ext cx="4132162" cy="523220"/>
          </a:xfrm>
          <a:prstGeom prst="rect">
            <a:avLst/>
          </a:prstGeom>
          <a:noFill/>
        </p:spPr>
        <p:txBody>
          <a:bodyPr wrap="square" rtlCol="0">
            <a:spAutoFit/>
          </a:bodyPr>
          <a:lstStyle/>
          <a:p>
            <a:r>
              <a:rPr lang="es-CO" sz="2800" dirty="0" smtClean="0">
                <a:solidFill>
                  <a:schemeClr val="bg1"/>
                </a:solidFill>
              </a:rPr>
              <a:t>Preguntas del Alma</a:t>
            </a:r>
            <a:endParaRPr lang="es-CO" sz="2800" dirty="0">
              <a:solidFill>
                <a:schemeClr val="bg1"/>
              </a:solidFill>
            </a:endParaRPr>
          </a:p>
        </p:txBody>
      </p:sp>
    </p:spTree>
    <p:extLst>
      <p:ext uri="{BB962C8B-B14F-4D97-AF65-F5344CB8AC3E}">
        <p14:creationId xmlns:p14="http://schemas.microsoft.com/office/powerpoint/2010/main" val="225587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29" y="0"/>
            <a:ext cx="9180328" cy="6858000"/>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30" y="1662544"/>
            <a:ext cx="9180329" cy="5195455"/>
          </a:xfrm>
          <a:prstGeom prst="rect">
            <a:avLst/>
          </a:prstGeom>
        </p:spPr>
      </p:pic>
      <p:sp>
        <p:nvSpPr>
          <p:cNvPr id="3" name="CuadroTexto 2"/>
          <p:cNvSpPr txBox="1"/>
          <p:nvPr/>
        </p:nvSpPr>
        <p:spPr>
          <a:xfrm>
            <a:off x="1164439" y="2866534"/>
            <a:ext cx="6794340" cy="1446550"/>
          </a:xfrm>
          <a:prstGeom prst="rect">
            <a:avLst/>
          </a:prstGeom>
          <a:noFill/>
        </p:spPr>
        <p:txBody>
          <a:bodyPr wrap="square" rtlCol="0">
            <a:spAutoFit/>
          </a:bodyPr>
          <a:lstStyle/>
          <a:p>
            <a:pPr algn="ctr"/>
            <a:r>
              <a:rPr lang="es-CO" sz="4400" dirty="0" smtClean="0">
                <a:solidFill>
                  <a:schemeClr val="bg1"/>
                </a:solidFill>
              </a:rPr>
              <a:t>“ Nada es lo que es, sin su espacio vacío”.</a:t>
            </a:r>
            <a:endParaRPr lang="es-CO" sz="4400" dirty="0">
              <a:solidFill>
                <a:schemeClr val="bg1"/>
              </a:solidFill>
            </a:endParaRPr>
          </a:p>
        </p:txBody>
      </p:sp>
      <p:sp>
        <p:nvSpPr>
          <p:cNvPr id="4" name="CuadroTexto 3"/>
          <p:cNvSpPr txBox="1"/>
          <p:nvPr/>
        </p:nvSpPr>
        <p:spPr>
          <a:xfrm>
            <a:off x="2412900" y="4625400"/>
            <a:ext cx="4224760" cy="369332"/>
          </a:xfrm>
          <a:prstGeom prst="rect">
            <a:avLst/>
          </a:prstGeom>
          <a:noFill/>
        </p:spPr>
        <p:txBody>
          <a:bodyPr wrap="square" rtlCol="0">
            <a:spAutoFit/>
          </a:bodyPr>
          <a:lstStyle/>
          <a:p>
            <a:pPr algn="ctr"/>
            <a:r>
              <a:rPr lang="es-CO" i="1" dirty="0" smtClean="0">
                <a:solidFill>
                  <a:schemeClr val="bg1"/>
                </a:solidFill>
                <a:latin typeface="Georgia" panose="02040502050405020303" pitchFamily="18" charset="0"/>
              </a:rPr>
              <a:t>- Wayne </a:t>
            </a:r>
            <a:r>
              <a:rPr lang="es-CO" i="1" dirty="0" err="1" smtClean="0">
                <a:solidFill>
                  <a:schemeClr val="bg1"/>
                </a:solidFill>
                <a:latin typeface="Georgia" panose="02040502050405020303" pitchFamily="18" charset="0"/>
              </a:rPr>
              <a:t>Dyer</a:t>
            </a:r>
            <a:r>
              <a:rPr lang="es-CO" i="1" dirty="0" smtClean="0">
                <a:solidFill>
                  <a:schemeClr val="bg1"/>
                </a:solidFill>
                <a:latin typeface="Georgia" panose="02040502050405020303" pitchFamily="18" charset="0"/>
              </a:rPr>
              <a:t> -</a:t>
            </a:r>
            <a:endParaRPr lang="es-CO" i="1" dirty="0">
              <a:solidFill>
                <a:schemeClr val="bg1"/>
              </a:solidFill>
              <a:latin typeface="Georgia" panose="02040502050405020303" pitchFamily="18" charset="0"/>
            </a:endParaRPr>
          </a:p>
        </p:txBody>
      </p:sp>
    </p:spTree>
    <p:extLst>
      <p:ext uri="{BB962C8B-B14F-4D97-AF65-F5344CB8AC3E}">
        <p14:creationId xmlns:p14="http://schemas.microsoft.com/office/powerpoint/2010/main" val="412046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2" cy="6858000"/>
          </a:xfrm>
          <a:prstGeom prst="rect">
            <a:avLst/>
          </a:prstGeom>
        </p:spPr>
      </p:pic>
      <p:sp>
        <p:nvSpPr>
          <p:cNvPr id="3" name="Rectángulo 2"/>
          <p:cNvSpPr/>
          <p:nvPr/>
        </p:nvSpPr>
        <p:spPr>
          <a:xfrm>
            <a:off x="-2" y="1631373"/>
            <a:ext cx="9144003" cy="5226626"/>
          </a:xfrm>
          <a:prstGeom prst="rect">
            <a:avLst/>
          </a:prstGeom>
          <a:solidFill>
            <a:srgbClr val="C18DB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2794669" y="2385479"/>
            <a:ext cx="3968083" cy="707886"/>
          </a:xfrm>
          <a:prstGeom prst="rect">
            <a:avLst/>
          </a:prstGeom>
          <a:noFill/>
        </p:spPr>
        <p:txBody>
          <a:bodyPr wrap="square" rtlCol="0">
            <a:spAutoFit/>
          </a:bodyPr>
          <a:lstStyle/>
          <a:p>
            <a:pPr marL="342900" indent="-342900">
              <a:buAutoNum type="arabicPeriod"/>
            </a:pPr>
            <a:r>
              <a:rPr lang="es-CO" sz="4000" dirty="0">
                <a:solidFill>
                  <a:srgbClr val="3C5C26"/>
                </a:solidFill>
              </a:rPr>
              <a:t>¿Quién Soy?</a:t>
            </a:r>
          </a:p>
        </p:txBody>
      </p:sp>
      <p:sp>
        <p:nvSpPr>
          <p:cNvPr id="9" name="CuadroTexto 8"/>
          <p:cNvSpPr txBox="1"/>
          <p:nvPr/>
        </p:nvSpPr>
        <p:spPr>
          <a:xfrm>
            <a:off x="839994" y="3680499"/>
            <a:ext cx="3718612" cy="1323439"/>
          </a:xfrm>
          <a:prstGeom prst="rect">
            <a:avLst/>
          </a:prstGeom>
          <a:noFill/>
        </p:spPr>
        <p:txBody>
          <a:bodyPr wrap="square" rtlCol="0">
            <a:spAutoFit/>
          </a:bodyPr>
          <a:lstStyle/>
          <a:p>
            <a:pPr marL="285750" indent="-285750">
              <a:buFont typeface="Arial" panose="020B0604020202020204" pitchFamily="34" charset="0"/>
              <a:buChar char="•"/>
            </a:pPr>
            <a:r>
              <a:rPr lang="es-CO" sz="2000" dirty="0" smtClean="0">
                <a:solidFill>
                  <a:schemeClr val="bg1"/>
                </a:solidFill>
              </a:rPr>
              <a:t>No soy lo que hago</a:t>
            </a:r>
          </a:p>
          <a:p>
            <a:pPr marL="285750" indent="-285750">
              <a:buFont typeface="Arial" panose="020B0604020202020204" pitchFamily="34" charset="0"/>
              <a:buChar char="•"/>
            </a:pPr>
            <a:r>
              <a:rPr lang="es-CO" sz="2000" dirty="0" smtClean="0">
                <a:solidFill>
                  <a:schemeClr val="bg1"/>
                </a:solidFill>
              </a:rPr>
              <a:t>No soy lo que pienso</a:t>
            </a:r>
          </a:p>
          <a:p>
            <a:pPr marL="285750" indent="-285750">
              <a:buFont typeface="Arial" panose="020B0604020202020204" pitchFamily="34" charset="0"/>
              <a:buChar char="•"/>
            </a:pPr>
            <a:r>
              <a:rPr lang="es-CO" sz="2000" dirty="0" smtClean="0">
                <a:solidFill>
                  <a:schemeClr val="bg1"/>
                </a:solidFill>
              </a:rPr>
              <a:t>No soy lo que dicen los demás</a:t>
            </a:r>
          </a:p>
          <a:p>
            <a:pPr marL="285750" indent="-285750">
              <a:buFont typeface="Arial" panose="020B0604020202020204" pitchFamily="34" charset="0"/>
              <a:buChar char="•"/>
            </a:pPr>
            <a:r>
              <a:rPr lang="es-CO" sz="2000" dirty="0" smtClean="0">
                <a:solidFill>
                  <a:schemeClr val="bg1"/>
                </a:solidFill>
              </a:rPr>
              <a:t>Soltando identidades</a:t>
            </a:r>
            <a:endParaRPr lang="es-CO" sz="2000" dirty="0">
              <a:solidFill>
                <a:schemeClr val="bg1"/>
              </a:solidFill>
            </a:endParaRPr>
          </a:p>
        </p:txBody>
      </p:sp>
      <p:sp>
        <p:nvSpPr>
          <p:cNvPr id="10" name="CuadroTexto 9"/>
          <p:cNvSpPr txBox="1"/>
          <p:nvPr/>
        </p:nvSpPr>
        <p:spPr>
          <a:xfrm>
            <a:off x="4988689" y="3680499"/>
            <a:ext cx="3154389" cy="1015663"/>
          </a:xfrm>
          <a:prstGeom prst="rect">
            <a:avLst/>
          </a:prstGeom>
          <a:noFill/>
        </p:spPr>
        <p:txBody>
          <a:bodyPr wrap="square" rtlCol="0">
            <a:spAutoFit/>
          </a:bodyPr>
          <a:lstStyle/>
          <a:p>
            <a:pPr marL="285750" indent="-285750">
              <a:buFont typeface="Arial" panose="020B0604020202020204" pitchFamily="34" charset="0"/>
              <a:buChar char="•"/>
            </a:pPr>
            <a:r>
              <a:rPr lang="es-CO" sz="2000" dirty="0" smtClean="0"/>
              <a:t>Experiencia No Local</a:t>
            </a:r>
          </a:p>
          <a:p>
            <a:pPr marL="285750" indent="-285750">
              <a:buFont typeface="Arial" panose="020B0604020202020204" pitchFamily="34" charset="0"/>
              <a:buChar char="•"/>
            </a:pPr>
            <a:r>
              <a:rPr lang="es-CO" sz="2000" dirty="0" smtClean="0"/>
              <a:t>Pura Consciencia</a:t>
            </a:r>
          </a:p>
          <a:p>
            <a:endParaRPr lang="es-CO" sz="2000" dirty="0" smtClean="0"/>
          </a:p>
        </p:txBody>
      </p:sp>
    </p:spTree>
    <p:extLst>
      <p:ext uri="{BB962C8B-B14F-4D97-AF65-F5344CB8AC3E}">
        <p14:creationId xmlns:p14="http://schemas.microsoft.com/office/powerpoint/2010/main" val="123254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94" y="0"/>
            <a:ext cx="9157393" cy="6858000"/>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1652155"/>
            <a:ext cx="9144000" cy="5205844"/>
          </a:xfrm>
          <a:prstGeom prst="rect">
            <a:avLst/>
          </a:prstGeom>
        </p:spPr>
      </p:pic>
      <p:sp>
        <p:nvSpPr>
          <p:cNvPr id="3" name="CuadroTexto 2"/>
          <p:cNvSpPr txBox="1"/>
          <p:nvPr/>
        </p:nvSpPr>
        <p:spPr>
          <a:xfrm>
            <a:off x="1174830" y="2511338"/>
            <a:ext cx="6794340" cy="2308324"/>
          </a:xfrm>
          <a:prstGeom prst="rect">
            <a:avLst/>
          </a:prstGeom>
          <a:noFill/>
        </p:spPr>
        <p:txBody>
          <a:bodyPr wrap="square" rtlCol="0">
            <a:spAutoFit/>
          </a:bodyPr>
          <a:lstStyle/>
          <a:p>
            <a:pPr algn="ctr"/>
            <a:r>
              <a:rPr lang="es-CO" sz="4800" dirty="0" smtClean="0">
                <a:solidFill>
                  <a:schemeClr val="bg1"/>
                </a:solidFill>
              </a:rPr>
              <a:t>“Lo esencial es invisible a los ojos, solo se ve con el corazón.”</a:t>
            </a:r>
            <a:endParaRPr lang="es-CO" sz="4800" dirty="0">
              <a:solidFill>
                <a:schemeClr val="bg1"/>
              </a:solidFill>
            </a:endParaRPr>
          </a:p>
        </p:txBody>
      </p:sp>
      <p:sp>
        <p:nvSpPr>
          <p:cNvPr id="4" name="CuadroTexto 3"/>
          <p:cNvSpPr txBox="1"/>
          <p:nvPr/>
        </p:nvSpPr>
        <p:spPr>
          <a:xfrm>
            <a:off x="1136826" y="5510573"/>
            <a:ext cx="6794340" cy="461665"/>
          </a:xfrm>
          <a:prstGeom prst="rect">
            <a:avLst/>
          </a:prstGeom>
          <a:noFill/>
        </p:spPr>
        <p:txBody>
          <a:bodyPr wrap="square" rtlCol="0">
            <a:spAutoFit/>
          </a:bodyPr>
          <a:lstStyle/>
          <a:p>
            <a:pPr algn="ctr"/>
            <a:r>
              <a:rPr lang="es-CO" sz="2400" i="1" dirty="0" smtClean="0">
                <a:solidFill>
                  <a:schemeClr val="bg1"/>
                </a:solidFill>
                <a:latin typeface="Georgia" panose="02040502050405020303" pitchFamily="18" charset="0"/>
              </a:rPr>
              <a:t>- El Principito - </a:t>
            </a:r>
            <a:endParaRPr lang="es-CO" sz="2400" i="1" dirty="0">
              <a:solidFill>
                <a:schemeClr val="bg1"/>
              </a:solidFill>
              <a:latin typeface="Georgia" panose="02040502050405020303" pitchFamily="18" charset="0"/>
            </a:endParaRPr>
          </a:p>
        </p:txBody>
      </p:sp>
    </p:spTree>
    <p:extLst>
      <p:ext uri="{BB962C8B-B14F-4D97-AF65-F5344CB8AC3E}">
        <p14:creationId xmlns:p14="http://schemas.microsoft.com/office/powerpoint/2010/main" val="224175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698008"/>
            <a:ext cx="9144000" cy="4812802"/>
          </a:xfrm>
          <a:prstGeom prst="rect">
            <a:avLst/>
          </a:prstGeom>
        </p:spPr>
      </p:pic>
    </p:spTree>
    <p:extLst>
      <p:ext uri="{BB962C8B-B14F-4D97-AF65-F5344CB8AC3E}">
        <p14:creationId xmlns:p14="http://schemas.microsoft.com/office/powerpoint/2010/main" val="15869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2" cy="6858000"/>
          </a:xfrm>
          <a:prstGeom prst="rect">
            <a:avLst/>
          </a:prstGeom>
        </p:spPr>
      </p:pic>
      <p:sp>
        <p:nvSpPr>
          <p:cNvPr id="3" name="Rectángulo 2"/>
          <p:cNvSpPr/>
          <p:nvPr/>
        </p:nvSpPr>
        <p:spPr>
          <a:xfrm>
            <a:off x="-2" y="1683327"/>
            <a:ext cx="9144003" cy="5174672"/>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1635845" y="2725128"/>
            <a:ext cx="5602146" cy="707886"/>
          </a:xfrm>
          <a:prstGeom prst="rect">
            <a:avLst/>
          </a:prstGeom>
          <a:noFill/>
        </p:spPr>
        <p:txBody>
          <a:bodyPr wrap="square" rtlCol="0">
            <a:spAutoFit/>
          </a:bodyPr>
          <a:lstStyle/>
          <a:p>
            <a:r>
              <a:rPr lang="es-CO" sz="4000" dirty="0" smtClean="0">
                <a:solidFill>
                  <a:schemeClr val="accent6">
                    <a:lumMod val="75000"/>
                  </a:schemeClr>
                </a:solidFill>
              </a:rPr>
              <a:t>2. ¿Qué es lo que quiero?</a:t>
            </a:r>
            <a:endParaRPr lang="es-CO" sz="4000" dirty="0">
              <a:solidFill>
                <a:schemeClr val="accent6">
                  <a:lumMod val="75000"/>
                </a:schemeClr>
              </a:solidFill>
            </a:endParaRPr>
          </a:p>
        </p:txBody>
      </p:sp>
      <p:sp>
        <p:nvSpPr>
          <p:cNvPr id="9" name="CuadroTexto 8"/>
          <p:cNvSpPr txBox="1"/>
          <p:nvPr/>
        </p:nvSpPr>
        <p:spPr>
          <a:xfrm>
            <a:off x="3363097" y="3910716"/>
            <a:ext cx="3718612" cy="1569660"/>
          </a:xfrm>
          <a:prstGeom prst="rect">
            <a:avLst/>
          </a:prstGeom>
          <a:noFill/>
        </p:spPr>
        <p:txBody>
          <a:bodyPr wrap="square" rtlCol="0">
            <a:spAutoFit/>
          </a:bodyPr>
          <a:lstStyle/>
          <a:p>
            <a:pPr marL="285750" indent="-285750">
              <a:buFont typeface="Arial" panose="020B0604020202020204" pitchFamily="34" charset="0"/>
              <a:buChar char="•"/>
            </a:pPr>
            <a:r>
              <a:rPr lang="es-CO" sz="2400" dirty="0" smtClean="0">
                <a:solidFill>
                  <a:schemeClr val="bg1"/>
                </a:solidFill>
              </a:rPr>
              <a:t>Experiencias</a:t>
            </a:r>
          </a:p>
          <a:p>
            <a:pPr marL="285750" indent="-285750">
              <a:buFont typeface="Arial" panose="020B0604020202020204" pitchFamily="34" charset="0"/>
              <a:buChar char="•"/>
            </a:pPr>
            <a:r>
              <a:rPr lang="es-CO" sz="2400" dirty="0" smtClean="0">
                <a:solidFill>
                  <a:schemeClr val="bg1"/>
                </a:solidFill>
              </a:rPr>
              <a:t>Sensaciones</a:t>
            </a:r>
          </a:p>
          <a:p>
            <a:pPr marL="285750" indent="-285750">
              <a:buFont typeface="Arial" panose="020B0604020202020204" pitchFamily="34" charset="0"/>
              <a:buChar char="•"/>
            </a:pPr>
            <a:r>
              <a:rPr lang="es-CO" sz="2400" dirty="0" smtClean="0">
                <a:solidFill>
                  <a:schemeClr val="bg1"/>
                </a:solidFill>
              </a:rPr>
              <a:t>Sentimientos</a:t>
            </a:r>
          </a:p>
          <a:p>
            <a:pPr marL="285750" indent="-285750">
              <a:buFont typeface="Arial" panose="020B0604020202020204" pitchFamily="34" charset="0"/>
              <a:buChar char="•"/>
            </a:pPr>
            <a:r>
              <a:rPr lang="es-CO" sz="2400" dirty="0" smtClean="0">
                <a:solidFill>
                  <a:schemeClr val="bg1"/>
                </a:solidFill>
              </a:rPr>
              <a:t>Vivencias</a:t>
            </a:r>
            <a:endParaRPr lang="es-CO" sz="2400" dirty="0">
              <a:solidFill>
                <a:schemeClr val="bg1"/>
              </a:solidFill>
            </a:endParaRPr>
          </a:p>
        </p:txBody>
      </p:sp>
    </p:spTree>
    <p:extLst>
      <p:ext uri="{BB962C8B-B14F-4D97-AF65-F5344CB8AC3E}">
        <p14:creationId xmlns:p14="http://schemas.microsoft.com/office/powerpoint/2010/main" val="264665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9144001" cy="6858000"/>
          </a:xfrm>
          <a:prstGeom prst="rect">
            <a:avLst/>
          </a:prstGeom>
        </p:spPr>
      </p:pic>
      <p:sp>
        <p:nvSpPr>
          <p:cNvPr id="3" name="Rectángulo 2"/>
          <p:cNvSpPr/>
          <p:nvPr/>
        </p:nvSpPr>
        <p:spPr>
          <a:xfrm>
            <a:off x="-2" y="1600199"/>
            <a:ext cx="9144003" cy="5257799"/>
          </a:xfrm>
          <a:prstGeom prst="rect">
            <a:avLst/>
          </a:prstGeom>
          <a:solidFill>
            <a:srgbClr val="C18DB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8" name="Picture 2" descr="Cómo (y por qué) hacer una lista de deseos para 2015 | happimes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173" y="1931554"/>
            <a:ext cx="3183819" cy="459508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a:off x="-173034" y="3124344"/>
            <a:ext cx="5886239" cy="1446550"/>
          </a:xfrm>
          <a:prstGeom prst="rect">
            <a:avLst/>
          </a:prstGeom>
          <a:noFill/>
        </p:spPr>
        <p:txBody>
          <a:bodyPr wrap="square" rtlCol="0">
            <a:spAutoFit/>
          </a:bodyPr>
          <a:lstStyle/>
          <a:p>
            <a:pPr algn="ctr"/>
            <a:r>
              <a:rPr lang="es-CO" sz="4400" dirty="0" smtClean="0">
                <a:solidFill>
                  <a:schemeClr val="bg1"/>
                </a:solidFill>
              </a:rPr>
              <a:t>Lista de </a:t>
            </a:r>
          </a:p>
          <a:p>
            <a:pPr algn="ctr"/>
            <a:r>
              <a:rPr lang="es-CO" sz="4400" dirty="0">
                <a:solidFill>
                  <a:srgbClr val="A86199"/>
                </a:solidFill>
              </a:rPr>
              <a:t>Sueños </a:t>
            </a:r>
            <a:r>
              <a:rPr lang="es-CO" sz="4400" dirty="0" smtClean="0">
                <a:solidFill>
                  <a:srgbClr val="A86199"/>
                </a:solidFill>
              </a:rPr>
              <a:t> Bienestares</a:t>
            </a:r>
            <a:endParaRPr lang="es-CO" sz="4400" dirty="0">
              <a:solidFill>
                <a:srgbClr val="A86199"/>
              </a:solidFill>
            </a:endParaRPr>
          </a:p>
        </p:txBody>
      </p:sp>
    </p:spTree>
    <p:extLst>
      <p:ext uri="{BB962C8B-B14F-4D97-AF65-F5344CB8AC3E}">
        <p14:creationId xmlns:p14="http://schemas.microsoft.com/office/powerpoint/2010/main" val="288631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65" y="1721838"/>
            <a:ext cx="9227127" cy="4806706"/>
          </a:xfrm>
          <a:prstGeom prst="rect">
            <a:avLst/>
          </a:prstGeom>
        </p:spPr>
      </p:pic>
    </p:spTree>
    <p:extLst>
      <p:ext uri="{BB962C8B-B14F-4D97-AF65-F5344CB8AC3E}">
        <p14:creationId xmlns:p14="http://schemas.microsoft.com/office/powerpoint/2010/main" val="2289738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3" name="Rectángulo 2"/>
          <p:cNvSpPr/>
          <p:nvPr/>
        </p:nvSpPr>
        <p:spPr>
          <a:xfrm>
            <a:off x="-2" y="1631373"/>
            <a:ext cx="9144003" cy="5226626"/>
          </a:xfrm>
          <a:prstGeom prst="rect">
            <a:avLst/>
          </a:prstGeom>
          <a:solidFill>
            <a:srgbClr val="F1EC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1770927" y="2790592"/>
            <a:ext cx="5602146" cy="707886"/>
          </a:xfrm>
          <a:prstGeom prst="rect">
            <a:avLst/>
          </a:prstGeom>
          <a:noFill/>
        </p:spPr>
        <p:txBody>
          <a:bodyPr wrap="square" rtlCol="0">
            <a:spAutoFit/>
          </a:bodyPr>
          <a:lstStyle/>
          <a:p>
            <a:r>
              <a:rPr lang="es-CO" sz="4000" dirty="0" smtClean="0">
                <a:solidFill>
                  <a:schemeClr val="accent6">
                    <a:lumMod val="75000"/>
                  </a:schemeClr>
                </a:solidFill>
              </a:rPr>
              <a:t>3. ¿Cuál es mi Propósito?</a:t>
            </a:r>
            <a:endParaRPr lang="es-CO" sz="4000" dirty="0">
              <a:solidFill>
                <a:schemeClr val="accent6">
                  <a:lumMod val="75000"/>
                </a:schemeClr>
              </a:solidFill>
            </a:endParaRPr>
          </a:p>
        </p:txBody>
      </p:sp>
      <p:sp>
        <p:nvSpPr>
          <p:cNvPr id="9" name="CuadroTexto 8"/>
          <p:cNvSpPr txBox="1"/>
          <p:nvPr/>
        </p:nvSpPr>
        <p:spPr>
          <a:xfrm>
            <a:off x="2587771" y="3993015"/>
            <a:ext cx="3718612" cy="1938992"/>
          </a:xfrm>
          <a:prstGeom prst="rect">
            <a:avLst/>
          </a:prstGeom>
          <a:noFill/>
        </p:spPr>
        <p:txBody>
          <a:bodyPr wrap="square" rtlCol="0">
            <a:spAutoFit/>
          </a:bodyPr>
          <a:lstStyle/>
          <a:p>
            <a:pPr marL="285750" indent="-285750" algn="ctr">
              <a:buFont typeface="Arial" panose="020B0604020202020204" pitchFamily="34" charset="0"/>
              <a:buChar char="•"/>
            </a:pPr>
            <a:r>
              <a:rPr lang="es-CO" sz="2400" dirty="0" err="1" smtClean="0">
                <a:solidFill>
                  <a:srgbClr val="A86199"/>
                </a:solidFill>
              </a:rPr>
              <a:t>Dharma</a:t>
            </a:r>
            <a:endParaRPr lang="es-CO" sz="2400" dirty="0" smtClean="0">
              <a:solidFill>
                <a:srgbClr val="A86199"/>
              </a:solidFill>
            </a:endParaRPr>
          </a:p>
          <a:p>
            <a:pPr marL="285750" indent="-285750" algn="ctr">
              <a:buFont typeface="Arial" panose="020B0604020202020204" pitchFamily="34" charset="0"/>
              <a:buChar char="•"/>
            </a:pPr>
            <a:r>
              <a:rPr lang="es-CO" sz="2400" dirty="0" smtClean="0">
                <a:solidFill>
                  <a:srgbClr val="A86199"/>
                </a:solidFill>
              </a:rPr>
              <a:t>Propósito de Vida</a:t>
            </a:r>
          </a:p>
          <a:p>
            <a:pPr marL="285750" indent="-285750" algn="ctr">
              <a:buFont typeface="Arial" panose="020B0604020202020204" pitchFamily="34" charset="0"/>
              <a:buChar char="•"/>
            </a:pPr>
            <a:r>
              <a:rPr lang="es-CO" sz="2400" dirty="0" smtClean="0">
                <a:solidFill>
                  <a:srgbClr val="A86199"/>
                </a:solidFill>
              </a:rPr>
              <a:t>Misión</a:t>
            </a:r>
          </a:p>
          <a:p>
            <a:pPr marL="285750" indent="-285750" algn="ctr">
              <a:buFont typeface="Arial" panose="020B0604020202020204" pitchFamily="34" charset="0"/>
              <a:buChar char="•"/>
            </a:pPr>
            <a:r>
              <a:rPr lang="es-CO" sz="2400" dirty="0">
                <a:solidFill>
                  <a:srgbClr val="A86199"/>
                </a:solidFill>
              </a:rPr>
              <a:t>Experiencias</a:t>
            </a:r>
          </a:p>
          <a:p>
            <a:pPr algn="ctr"/>
            <a:endParaRPr lang="es-CO" sz="2400" dirty="0">
              <a:solidFill>
                <a:srgbClr val="A86199"/>
              </a:solidFill>
            </a:endParaRPr>
          </a:p>
        </p:txBody>
      </p:sp>
    </p:spTree>
    <p:extLst>
      <p:ext uri="{BB962C8B-B14F-4D97-AF65-F5344CB8AC3E}">
        <p14:creationId xmlns:p14="http://schemas.microsoft.com/office/powerpoint/2010/main" val="112479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8" name="Picture 4" descr="http://matrixtecontrola.files.wordpress.com/2012/04/camino_de_lu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93718"/>
            <a:ext cx="9144000" cy="5164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4548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742620"/>
            <a:ext cx="9143999" cy="4806706"/>
          </a:xfrm>
          <a:prstGeom prst="rect">
            <a:avLst/>
          </a:prstGeom>
        </p:spPr>
      </p:pic>
    </p:spTree>
    <p:extLst>
      <p:ext uri="{BB962C8B-B14F-4D97-AF65-F5344CB8AC3E}">
        <p14:creationId xmlns:p14="http://schemas.microsoft.com/office/powerpoint/2010/main" val="2865315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2425" cy="6858000"/>
          </a:xfrm>
          <a:prstGeom prst="rect">
            <a:avLst/>
          </a:prstGeom>
        </p:spPr>
      </p:pic>
      <p:sp>
        <p:nvSpPr>
          <p:cNvPr id="3" name="Rectángulo 2"/>
          <p:cNvSpPr/>
          <p:nvPr/>
        </p:nvSpPr>
        <p:spPr>
          <a:xfrm>
            <a:off x="-11577" y="1683327"/>
            <a:ext cx="9144003" cy="5174672"/>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1306120" y="2784993"/>
            <a:ext cx="6504972" cy="707886"/>
          </a:xfrm>
          <a:prstGeom prst="rect">
            <a:avLst/>
          </a:prstGeom>
          <a:noFill/>
        </p:spPr>
        <p:txBody>
          <a:bodyPr wrap="square" rtlCol="0">
            <a:spAutoFit/>
          </a:bodyPr>
          <a:lstStyle/>
          <a:p>
            <a:r>
              <a:rPr lang="es-CO" sz="4000" dirty="0" smtClean="0">
                <a:solidFill>
                  <a:schemeClr val="accent6">
                    <a:lumMod val="75000"/>
                  </a:schemeClr>
                </a:solidFill>
              </a:rPr>
              <a:t>4. ¿Porqué estoy agradecido?</a:t>
            </a:r>
            <a:endParaRPr lang="es-CO" sz="4000" dirty="0">
              <a:solidFill>
                <a:schemeClr val="accent6">
                  <a:lumMod val="75000"/>
                </a:schemeClr>
              </a:solidFill>
            </a:endParaRPr>
          </a:p>
        </p:txBody>
      </p:sp>
      <p:sp>
        <p:nvSpPr>
          <p:cNvPr id="9" name="CuadroTexto 8"/>
          <p:cNvSpPr txBox="1"/>
          <p:nvPr/>
        </p:nvSpPr>
        <p:spPr>
          <a:xfrm>
            <a:off x="3084848" y="3993015"/>
            <a:ext cx="3718612" cy="1569660"/>
          </a:xfrm>
          <a:prstGeom prst="rect">
            <a:avLst/>
          </a:prstGeom>
          <a:noFill/>
        </p:spPr>
        <p:txBody>
          <a:bodyPr wrap="square" rtlCol="0">
            <a:spAutoFit/>
          </a:bodyPr>
          <a:lstStyle/>
          <a:p>
            <a:pPr marL="285750" indent="-285750">
              <a:buFont typeface="Arial" panose="020B0604020202020204" pitchFamily="34" charset="0"/>
              <a:buChar char="•"/>
            </a:pPr>
            <a:r>
              <a:rPr lang="es-CO" sz="2400" dirty="0" smtClean="0">
                <a:solidFill>
                  <a:schemeClr val="bg1"/>
                </a:solidFill>
              </a:rPr>
              <a:t>Presente</a:t>
            </a:r>
          </a:p>
          <a:p>
            <a:pPr marL="285750" indent="-285750">
              <a:buFont typeface="Arial" panose="020B0604020202020204" pitchFamily="34" charset="0"/>
              <a:buChar char="•"/>
            </a:pPr>
            <a:r>
              <a:rPr lang="es-CO" sz="2400" dirty="0" smtClean="0">
                <a:solidFill>
                  <a:schemeClr val="bg1"/>
                </a:solidFill>
              </a:rPr>
              <a:t>Conexión con lo que hay y no con lo que falta</a:t>
            </a:r>
          </a:p>
          <a:p>
            <a:pPr marL="285750" indent="-285750">
              <a:buFont typeface="Arial" panose="020B0604020202020204" pitchFamily="34" charset="0"/>
              <a:buChar char="•"/>
            </a:pPr>
            <a:r>
              <a:rPr lang="es-CO" sz="2400" dirty="0" smtClean="0">
                <a:solidFill>
                  <a:schemeClr val="bg1"/>
                </a:solidFill>
              </a:rPr>
              <a:t>Valorar</a:t>
            </a:r>
            <a:endParaRPr lang="es-CO" sz="2400" dirty="0">
              <a:solidFill>
                <a:schemeClr val="bg1"/>
              </a:solidFill>
            </a:endParaRPr>
          </a:p>
        </p:txBody>
      </p:sp>
    </p:spTree>
    <p:extLst>
      <p:ext uri="{BB962C8B-B14F-4D97-AF65-F5344CB8AC3E}">
        <p14:creationId xmlns:p14="http://schemas.microsoft.com/office/powerpoint/2010/main" val="70744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
        <p:nvSpPr>
          <p:cNvPr id="3" name="2 Marcador de contenido"/>
          <p:cNvSpPr>
            <a:spLocks noGrp="1"/>
          </p:cNvSpPr>
          <p:nvPr>
            <p:ph idx="1"/>
          </p:nvPr>
        </p:nvSpPr>
        <p:spPr/>
        <p:txBody>
          <a:bodyPr/>
          <a:lstStyle/>
          <a:p>
            <a:endParaRPr lang="es-CO"/>
          </a:p>
        </p:txBody>
      </p:sp>
      <p:pic>
        <p:nvPicPr>
          <p:cNvPr id="4" name="Marcador de contenido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81248"/>
          </a:xfrm>
          <a:prstGeom prst="rect">
            <a:avLst/>
          </a:prstGeom>
        </p:spPr>
      </p:pic>
      <p:sp>
        <p:nvSpPr>
          <p:cNvPr id="5" name="Rectángulo 4"/>
          <p:cNvSpPr/>
          <p:nvPr/>
        </p:nvSpPr>
        <p:spPr>
          <a:xfrm>
            <a:off x="0" y="1693717"/>
            <a:ext cx="9144002" cy="5164281"/>
          </a:xfrm>
          <a:prstGeom prst="rect">
            <a:avLst/>
          </a:prstGeom>
          <a:solidFill>
            <a:srgbClr val="CBA1C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A86199"/>
              </a:solidFill>
            </a:endParaRPr>
          </a:p>
        </p:txBody>
      </p:sp>
      <p:pic>
        <p:nvPicPr>
          <p:cNvPr id="16" name="Picture 4" descr="http://www.wallpaperjosh.xyz/wp-content/uploads/2016/02/Galaxy-Wallpaper-GWST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88" y="1693716"/>
            <a:ext cx="9170788" cy="5164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04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5742"/>
            <a:ext cx="9144000" cy="4818898"/>
          </a:xfrm>
          <a:prstGeom prst="rect">
            <a:avLst/>
          </a:prstGeom>
        </p:spPr>
      </p:pic>
    </p:spTree>
    <p:extLst>
      <p:ext uri="{BB962C8B-B14F-4D97-AF65-F5344CB8AC3E}">
        <p14:creationId xmlns:p14="http://schemas.microsoft.com/office/powerpoint/2010/main" val="3840134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9144001" cy="6858000"/>
          </a:xfrm>
          <a:prstGeom prst="rect">
            <a:avLst/>
          </a:prstGeom>
        </p:spPr>
      </p:pic>
      <p:sp>
        <p:nvSpPr>
          <p:cNvPr id="2" name="Rectángulo 1"/>
          <p:cNvSpPr/>
          <p:nvPr/>
        </p:nvSpPr>
        <p:spPr>
          <a:xfrm>
            <a:off x="-4" y="1720517"/>
            <a:ext cx="9144003" cy="5174672"/>
          </a:xfrm>
          <a:prstGeom prst="rect">
            <a:avLst/>
          </a:prstGeom>
          <a:solidFill>
            <a:srgbClr val="F1EC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 name="CuadroTexto 2"/>
          <p:cNvSpPr txBox="1"/>
          <p:nvPr/>
        </p:nvSpPr>
        <p:spPr>
          <a:xfrm>
            <a:off x="606207" y="3112898"/>
            <a:ext cx="5371120" cy="3046988"/>
          </a:xfrm>
          <a:prstGeom prst="rect">
            <a:avLst/>
          </a:prstGeom>
          <a:noFill/>
        </p:spPr>
        <p:txBody>
          <a:bodyPr wrap="square" rtlCol="0">
            <a:spAutoFit/>
          </a:bodyPr>
          <a:lstStyle/>
          <a:p>
            <a:pPr marL="285750" indent="-285750">
              <a:buFont typeface="Arial" panose="020B0604020202020204" pitchFamily="34" charset="0"/>
              <a:buChar char="•"/>
            </a:pPr>
            <a:r>
              <a:rPr lang="es-CO" sz="2400" dirty="0" smtClean="0">
                <a:solidFill>
                  <a:schemeClr val="accent6">
                    <a:lumMod val="75000"/>
                  </a:schemeClr>
                </a:solidFill>
              </a:rPr>
              <a:t>Observar los cambios en nuestra vida</a:t>
            </a:r>
          </a:p>
          <a:p>
            <a:endParaRPr lang="es-CO" sz="2400" dirty="0" smtClean="0">
              <a:solidFill>
                <a:schemeClr val="accent6">
                  <a:lumMod val="75000"/>
                </a:schemeClr>
              </a:solidFill>
            </a:endParaRPr>
          </a:p>
          <a:p>
            <a:pPr marL="285750" indent="-285750">
              <a:buFont typeface="Arial" panose="020B0604020202020204" pitchFamily="34" charset="0"/>
              <a:buChar char="•"/>
            </a:pPr>
            <a:r>
              <a:rPr lang="es-CO" sz="2400" dirty="0" smtClean="0">
                <a:solidFill>
                  <a:schemeClr val="accent6">
                    <a:lumMod val="75000"/>
                  </a:schemeClr>
                </a:solidFill>
              </a:rPr>
              <a:t>Liberar nuestras decisiones</a:t>
            </a:r>
          </a:p>
          <a:p>
            <a:endParaRPr lang="es-CO" sz="2400" dirty="0" smtClean="0">
              <a:solidFill>
                <a:schemeClr val="accent6">
                  <a:lumMod val="75000"/>
                </a:schemeClr>
              </a:solidFill>
            </a:endParaRPr>
          </a:p>
          <a:p>
            <a:pPr marL="285750" indent="-285750">
              <a:buFont typeface="Arial" panose="020B0604020202020204" pitchFamily="34" charset="0"/>
              <a:buChar char="•"/>
            </a:pPr>
            <a:r>
              <a:rPr lang="es-CO" sz="2400" dirty="0" smtClean="0">
                <a:solidFill>
                  <a:schemeClr val="accent6">
                    <a:lumMod val="75000"/>
                  </a:schemeClr>
                </a:solidFill>
              </a:rPr>
              <a:t>Observar nuestra intenciones</a:t>
            </a:r>
          </a:p>
          <a:p>
            <a:endParaRPr lang="es-CO" sz="2400" dirty="0" smtClean="0">
              <a:solidFill>
                <a:schemeClr val="accent6">
                  <a:lumMod val="75000"/>
                </a:schemeClr>
              </a:solidFill>
            </a:endParaRPr>
          </a:p>
          <a:p>
            <a:pPr marL="285750" indent="-285750">
              <a:buFont typeface="Arial" panose="020B0604020202020204" pitchFamily="34" charset="0"/>
              <a:buChar char="•"/>
            </a:pPr>
            <a:r>
              <a:rPr lang="es-CO" sz="2400" dirty="0">
                <a:solidFill>
                  <a:schemeClr val="accent6">
                    <a:lumMod val="75000"/>
                  </a:schemeClr>
                </a:solidFill>
              </a:rPr>
              <a:t>Realización de nuestro deseos</a:t>
            </a:r>
          </a:p>
          <a:p>
            <a:pPr marL="285750" indent="-285750">
              <a:buFont typeface="Arial" panose="020B0604020202020204" pitchFamily="34" charset="0"/>
              <a:buChar char="•"/>
            </a:pPr>
            <a:endParaRPr lang="es-CO" sz="2400" dirty="0">
              <a:solidFill>
                <a:schemeClr val="accent6">
                  <a:lumMod val="75000"/>
                </a:schemeClr>
              </a:solidFill>
            </a:endParaRPr>
          </a:p>
        </p:txBody>
      </p:sp>
      <p:sp>
        <p:nvSpPr>
          <p:cNvPr id="4" name="CuadroTexto 3"/>
          <p:cNvSpPr txBox="1"/>
          <p:nvPr/>
        </p:nvSpPr>
        <p:spPr>
          <a:xfrm>
            <a:off x="1794918" y="2013392"/>
            <a:ext cx="5969795" cy="769441"/>
          </a:xfrm>
          <a:prstGeom prst="rect">
            <a:avLst/>
          </a:prstGeom>
          <a:noFill/>
        </p:spPr>
        <p:txBody>
          <a:bodyPr wrap="square" rtlCol="0">
            <a:spAutoFit/>
          </a:bodyPr>
          <a:lstStyle/>
          <a:p>
            <a:pPr algn="ctr"/>
            <a:r>
              <a:rPr lang="es-CO" sz="4400" dirty="0" smtClean="0">
                <a:solidFill>
                  <a:srgbClr val="A86199"/>
                </a:solidFill>
              </a:rPr>
              <a:t>Meditamos para:</a:t>
            </a:r>
            <a:endParaRPr lang="es-CO" sz="4400" dirty="0">
              <a:solidFill>
                <a:srgbClr val="A86199"/>
              </a:solidFill>
            </a:endParaRPr>
          </a:p>
        </p:txBody>
      </p:sp>
    </p:spTree>
    <p:extLst>
      <p:ext uri="{BB962C8B-B14F-4D97-AF65-F5344CB8AC3E}">
        <p14:creationId xmlns:p14="http://schemas.microsoft.com/office/powerpoint/2010/main" val="339514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
        <p:nvSpPr>
          <p:cNvPr id="2" name="Rectángulo 1"/>
          <p:cNvSpPr/>
          <p:nvPr/>
        </p:nvSpPr>
        <p:spPr>
          <a:xfrm>
            <a:off x="-2" y="1693717"/>
            <a:ext cx="9144003" cy="5164281"/>
          </a:xfrm>
          <a:prstGeom prst="rect">
            <a:avLst/>
          </a:prstGeom>
          <a:solidFill>
            <a:srgbClr val="C18DB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 name="CuadroTexto 2"/>
          <p:cNvSpPr txBox="1"/>
          <p:nvPr/>
        </p:nvSpPr>
        <p:spPr>
          <a:xfrm>
            <a:off x="1157467" y="3045461"/>
            <a:ext cx="6829064" cy="2123658"/>
          </a:xfrm>
          <a:prstGeom prst="rect">
            <a:avLst/>
          </a:prstGeom>
          <a:noFill/>
        </p:spPr>
        <p:txBody>
          <a:bodyPr wrap="square" rtlCol="0">
            <a:spAutoFit/>
          </a:bodyPr>
          <a:lstStyle/>
          <a:p>
            <a:pPr algn="ctr"/>
            <a:r>
              <a:rPr lang="es-CO" sz="4400" dirty="0" smtClean="0">
                <a:solidFill>
                  <a:schemeClr val="bg1"/>
                </a:solidFill>
              </a:rPr>
              <a:t>“Colabore con lo inevitable…deje a su alma actuar, de una vez por todas”</a:t>
            </a:r>
            <a:endParaRPr lang="es-CO" sz="4400" dirty="0">
              <a:solidFill>
                <a:schemeClr val="bg1"/>
              </a:solidFill>
            </a:endParaRPr>
          </a:p>
        </p:txBody>
      </p:sp>
    </p:spTree>
    <p:extLst>
      <p:ext uri="{BB962C8B-B14F-4D97-AF65-F5344CB8AC3E}">
        <p14:creationId xmlns:p14="http://schemas.microsoft.com/office/powerpoint/2010/main" val="324072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Rectángulo 2"/>
          <p:cNvSpPr/>
          <p:nvPr/>
        </p:nvSpPr>
        <p:spPr>
          <a:xfrm>
            <a:off x="-2" y="1662545"/>
            <a:ext cx="9144003" cy="5195454"/>
          </a:xfrm>
          <a:prstGeom prst="rect">
            <a:avLst/>
          </a:prstGeom>
          <a:solidFill>
            <a:srgbClr val="C18DB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p:cNvSpPr txBox="1"/>
          <p:nvPr/>
        </p:nvSpPr>
        <p:spPr>
          <a:xfrm>
            <a:off x="1192694" y="2602182"/>
            <a:ext cx="6758609" cy="1200329"/>
          </a:xfrm>
          <a:prstGeom prst="rect">
            <a:avLst/>
          </a:prstGeom>
          <a:noFill/>
        </p:spPr>
        <p:txBody>
          <a:bodyPr wrap="square" rtlCol="0">
            <a:spAutoFit/>
          </a:bodyPr>
          <a:lstStyle/>
          <a:p>
            <a:pPr algn="ctr"/>
            <a:r>
              <a:rPr lang="es-CO" sz="3600" dirty="0">
                <a:solidFill>
                  <a:schemeClr val="bg1"/>
                </a:solidFill>
              </a:rPr>
              <a:t>“Somos </a:t>
            </a:r>
            <a:r>
              <a:rPr lang="es-CO" sz="3600" dirty="0">
                <a:solidFill>
                  <a:schemeClr val="accent6">
                    <a:lumMod val="75000"/>
                  </a:schemeClr>
                </a:solidFill>
              </a:rPr>
              <a:t>seres espirituales</a:t>
            </a:r>
            <a:r>
              <a:rPr lang="es-CO" sz="3600" dirty="0">
                <a:solidFill>
                  <a:schemeClr val="bg1"/>
                </a:solidFill>
              </a:rPr>
              <a:t>, teniendo una experiencia física.”</a:t>
            </a:r>
          </a:p>
        </p:txBody>
      </p:sp>
      <p:sp>
        <p:nvSpPr>
          <p:cNvPr id="9" name="CuadroTexto 8"/>
          <p:cNvSpPr txBox="1"/>
          <p:nvPr/>
        </p:nvSpPr>
        <p:spPr>
          <a:xfrm>
            <a:off x="3810261" y="5002840"/>
            <a:ext cx="4823791" cy="923330"/>
          </a:xfrm>
          <a:prstGeom prst="rect">
            <a:avLst/>
          </a:prstGeom>
          <a:noFill/>
        </p:spPr>
        <p:txBody>
          <a:bodyPr wrap="square" rtlCol="0">
            <a:spAutoFit/>
          </a:bodyPr>
          <a:lstStyle/>
          <a:p>
            <a:pPr marL="285750" indent="-285750">
              <a:buFont typeface="Arial" panose="020B0604020202020204" pitchFamily="34" charset="0"/>
              <a:buChar char="•"/>
            </a:pPr>
            <a:endParaRPr lang="es-CO" dirty="0" smtClean="0">
              <a:solidFill>
                <a:schemeClr val="bg1"/>
              </a:solidFill>
            </a:endParaRPr>
          </a:p>
          <a:p>
            <a:pPr marL="285750" indent="-285750">
              <a:buFont typeface="Arial" panose="020B0604020202020204" pitchFamily="34" charset="0"/>
              <a:buChar char="•"/>
            </a:pPr>
            <a:endParaRPr lang="es-CO" dirty="0" smtClean="0">
              <a:solidFill>
                <a:schemeClr val="bg1"/>
              </a:solidFill>
            </a:endParaRPr>
          </a:p>
          <a:p>
            <a:pPr marL="285750" indent="-285750">
              <a:buFont typeface="Arial" panose="020B0604020202020204" pitchFamily="34" charset="0"/>
              <a:buChar char="•"/>
            </a:pPr>
            <a:endParaRPr lang="es-CO" dirty="0">
              <a:solidFill>
                <a:schemeClr val="bg1"/>
              </a:solidFill>
            </a:endParaRPr>
          </a:p>
        </p:txBody>
      </p:sp>
      <p:sp>
        <p:nvSpPr>
          <p:cNvPr id="10" name="CuadroTexto 16"/>
          <p:cNvSpPr txBox="1"/>
          <p:nvPr/>
        </p:nvSpPr>
        <p:spPr>
          <a:xfrm>
            <a:off x="1192694" y="4503167"/>
            <a:ext cx="6758609" cy="1200329"/>
          </a:xfrm>
          <a:prstGeom prst="rect">
            <a:avLst/>
          </a:prstGeom>
          <a:noFill/>
        </p:spPr>
        <p:txBody>
          <a:bodyPr wrap="square" rtlCol="0">
            <a:spAutoFit/>
          </a:bodyPr>
          <a:lstStyle/>
          <a:p>
            <a:pPr algn="ctr"/>
            <a:r>
              <a:rPr lang="es-CO" sz="3600" dirty="0" smtClean="0">
                <a:solidFill>
                  <a:schemeClr val="bg1"/>
                </a:solidFill>
              </a:rPr>
              <a:t>“Dios no es difícil de encontrar, es imposible de evitar.” D. </a:t>
            </a:r>
            <a:r>
              <a:rPr lang="es-CO" sz="3600" dirty="0" err="1" smtClean="0">
                <a:solidFill>
                  <a:schemeClr val="bg1"/>
                </a:solidFill>
              </a:rPr>
              <a:t>Chopra</a:t>
            </a:r>
            <a:endParaRPr lang="es-CO" sz="3600" dirty="0">
              <a:solidFill>
                <a:schemeClr val="bg1"/>
              </a:solidFill>
            </a:endParaRPr>
          </a:p>
        </p:txBody>
      </p:sp>
    </p:spTree>
    <p:extLst>
      <p:ext uri="{BB962C8B-B14F-4D97-AF65-F5344CB8AC3E}">
        <p14:creationId xmlns:p14="http://schemas.microsoft.com/office/powerpoint/2010/main" val="156606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nodePh="1">
                                  <p:stCondLst>
                                    <p:cond delay="0"/>
                                  </p:stCondLst>
                                  <p:endCondLst>
                                    <p:cond evt="begin" delay="0">
                                      <p:tn val="15"/>
                                    </p:cond>
                                  </p:end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2" y="1641764"/>
            <a:ext cx="9134875" cy="3942176"/>
          </a:xfrm>
          <a:prstGeom prst="rect">
            <a:avLst/>
          </a:prstGeom>
        </p:spPr>
      </p:pic>
      <p:sp>
        <p:nvSpPr>
          <p:cNvPr id="4" name="CuadroTexto 3"/>
          <p:cNvSpPr txBox="1"/>
          <p:nvPr/>
        </p:nvSpPr>
        <p:spPr>
          <a:xfrm>
            <a:off x="4395354" y="2113352"/>
            <a:ext cx="4118455" cy="1200329"/>
          </a:xfrm>
          <a:prstGeom prst="rect">
            <a:avLst/>
          </a:prstGeom>
          <a:noFill/>
        </p:spPr>
        <p:txBody>
          <a:bodyPr wrap="square" rtlCol="0">
            <a:spAutoFit/>
          </a:bodyPr>
          <a:lstStyle/>
          <a:p>
            <a:r>
              <a:rPr lang="es-CO" sz="7200" dirty="0" smtClean="0">
                <a:solidFill>
                  <a:srgbClr val="A86199"/>
                </a:solidFill>
                <a:latin typeface="Century Gothic" panose="020B0502020202020204" pitchFamily="34" charset="0"/>
              </a:rPr>
              <a:t>Gracias</a:t>
            </a:r>
            <a:r>
              <a:rPr lang="es-CO" sz="7200" dirty="0" smtClean="0">
                <a:solidFill>
                  <a:srgbClr val="A86199"/>
                </a:solidFill>
              </a:rPr>
              <a:t>:</a:t>
            </a:r>
            <a:endParaRPr lang="es-CO" sz="7200" dirty="0">
              <a:solidFill>
                <a:srgbClr val="A86199"/>
              </a:solidFill>
            </a:endParaRPr>
          </a:p>
        </p:txBody>
      </p:sp>
      <p:sp>
        <p:nvSpPr>
          <p:cNvPr id="5" name="CuadroTexto 4"/>
          <p:cNvSpPr txBox="1"/>
          <p:nvPr/>
        </p:nvSpPr>
        <p:spPr>
          <a:xfrm>
            <a:off x="4490838" y="3074748"/>
            <a:ext cx="4467827" cy="584775"/>
          </a:xfrm>
          <a:prstGeom prst="rect">
            <a:avLst/>
          </a:prstGeom>
          <a:noFill/>
        </p:spPr>
        <p:txBody>
          <a:bodyPr wrap="square" rtlCol="0">
            <a:spAutoFit/>
          </a:bodyPr>
          <a:lstStyle/>
          <a:p>
            <a:r>
              <a:rPr lang="es-CO" sz="3200" dirty="0" smtClean="0">
                <a:solidFill>
                  <a:srgbClr val="2A356C"/>
                </a:solidFill>
              </a:rPr>
              <a:t>Información de Contacto</a:t>
            </a:r>
            <a:endParaRPr lang="es-CO" sz="3200" dirty="0">
              <a:solidFill>
                <a:srgbClr val="2A356C"/>
              </a:solidFill>
            </a:endParaRPr>
          </a:p>
        </p:txBody>
      </p:sp>
      <p:sp>
        <p:nvSpPr>
          <p:cNvPr id="6" name="CuadroTexto 5"/>
          <p:cNvSpPr txBox="1"/>
          <p:nvPr/>
        </p:nvSpPr>
        <p:spPr>
          <a:xfrm>
            <a:off x="4490839" y="3552615"/>
            <a:ext cx="4130636" cy="2031325"/>
          </a:xfrm>
          <a:prstGeom prst="rect">
            <a:avLst/>
          </a:prstGeom>
          <a:noFill/>
        </p:spPr>
        <p:txBody>
          <a:bodyPr wrap="square" rtlCol="0">
            <a:spAutoFit/>
          </a:bodyPr>
          <a:lstStyle/>
          <a:p>
            <a:r>
              <a:rPr lang="es-CO" dirty="0" smtClean="0">
                <a:solidFill>
                  <a:srgbClr val="2A356C"/>
                </a:solidFill>
                <a:latin typeface="+mj-lt"/>
              </a:rPr>
              <a:t>Para mayor información contactarnos a</a:t>
            </a:r>
            <a:r>
              <a:rPr lang="es-CO" dirty="0" smtClean="0">
                <a:solidFill>
                  <a:srgbClr val="2A356C"/>
                </a:solidFill>
              </a:rPr>
              <a:t>:</a:t>
            </a:r>
          </a:p>
          <a:p>
            <a:endParaRPr lang="es-CO" dirty="0" smtClean="0">
              <a:solidFill>
                <a:srgbClr val="2A356C"/>
              </a:solidFill>
            </a:endParaRPr>
          </a:p>
          <a:p>
            <a:r>
              <a:rPr lang="es-CO" dirty="0" smtClean="0">
                <a:solidFill>
                  <a:srgbClr val="2A356C"/>
                </a:solidFill>
                <a:latin typeface="+mj-lt"/>
              </a:rPr>
              <a:t>Mariana Romero</a:t>
            </a:r>
          </a:p>
          <a:p>
            <a:r>
              <a:rPr lang="es-CO" dirty="0" smtClean="0">
                <a:solidFill>
                  <a:srgbClr val="2A356C"/>
                </a:solidFill>
                <a:latin typeface="+mj-lt"/>
              </a:rPr>
              <a:t>Tel: 2135067  - 6201407</a:t>
            </a:r>
          </a:p>
          <a:p>
            <a:r>
              <a:rPr lang="es-CO" dirty="0" smtClean="0">
                <a:solidFill>
                  <a:srgbClr val="2A356C"/>
                </a:solidFill>
                <a:latin typeface="+mj-lt"/>
                <a:hlinkClick r:id="rId4"/>
              </a:rPr>
              <a:t>liberatenp@gmail.com</a:t>
            </a:r>
            <a:endParaRPr lang="es-CO" dirty="0" smtClean="0">
              <a:solidFill>
                <a:srgbClr val="2A356C"/>
              </a:solidFill>
              <a:latin typeface="+mj-lt"/>
            </a:endParaRPr>
          </a:p>
          <a:p>
            <a:r>
              <a:rPr lang="es-CO" dirty="0" err="1" smtClean="0">
                <a:solidFill>
                  <a:srgbClr val="2A356C"/>
                </a:solidFill>
                <a:latin typeface="+mj-lt"/>
              </a:rPr>
              <a:t>Saicuru</a:t>
            </a:r>
            <a:r>
              <a:rPr lang="es-CO" dirty="0" smtClean="0">
                <a:solidFill>
                  <a:srgbClr val="2A356C"/>
                </a:solidFill>
                <a:latin typeface="+mj-lt"/>
              </a:rPr>
              <a:t>: Cr 7 Bis A No. 123 -76, </a:t>
            </a:r>
            <a:r>
              <a:rPr lang="es-CO" dirty="0" err="1" smtClean="0">
                <a:solidFill>
                  <a:srgbClr val="2A356C"/>
                </a:solidFill>
                <a:latin typeface="+mj-lt"/>
              </a:rPr>
              <a:t>Btá</a:t>
            </a:r>
            <a:endParaRPr lang="es-CO" dirty="0" smtClean="0">
              <a:solidFill>
                <a:srgbClr val="2A356C"/>
              </a:solidFill>
              <a:latin typeface="+mj-lt"/>
            </a:endParaRPr>
          </a:p>
          <a:p>
            <a:r>
              <a:rPr lang="es-CO" dirty="0" smtClean="0"/>
              <a:t> </a:t>
            </a:r>
            <a:endParaRPr lang="es-CO" dirty="0"/>
          </a:p>
        </p:txBody>
      </p:sp>
      <p:sp>
        <p:nvSpPr>
          <p:cNvPr id="8" name="Rectángulo 7"/>
          <p:cNvSpPr/>
          <p:nvPr/>
        </p:nvSpPr>
        <p:spPr>
          <a:xfrm flipV="1">
            <a:off x="0" y="5589073"/>
            <a:ext cx="9144003" cy="1268925"/>
          </a:xfrm>
          <a:prstGeom prst="rect">
            <a:avLst/>
          </a:prstGeom>
          <a:solidFill>
            <a:srgbClr val="A86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rgbClr val="3C5C26"/>
              </a:solidFill>
            </a:endParaRPr>
          </a:p>
        </p:txBody>
      </p:sp>
      <p:sp>
        <p:nvSpPr>
          <p:cNvPr id="10" name="CuadroTexto 9"/>
          <p:cNvSpPr txBox="1"/>
          <p:nvPr/>
        </p:nvSpPr>
        <p:spPr>
          <a:xfrm>
            <a:off x="1198606" y="5752466"/>
            <a:ext cx="7006281" cy="830997"/>
          </a:xfrm>
          <a:prstGeom prst="rect">
            <a:avLst/>
          </a:prstGeom>
          <a:noFill/>
        </p:spPr>
        <p:txBody>
          <a:bodyPr wrap="square" rtlCol="0">
            <a:spAutoFit/>
          </a:bodyPr>
          <a:lstStyle/>
          <a:p>
            <a:r>
              <a:rPr lang="es-CO" sz="1200" dirty="0" smtClean="0">
                <a:solidFill>
                  <a:schemeClr val="bg1"/>
                </a:solidFill>
              </a:rPr>
              <a:t>Todos los derechos reservados. No está permitida la reproducción total ni  parcial de esta presentación, ni la recopilación en un sistema informático, ni la transmisión de medios electrónicos, mecánicos, por fotocopias, por registro o por otros métodos, salvo de breves extractos a efectos de reseña, sin la autorización previa y por del propietario del copyright.</a:t>
            </a:r>
            <a:endParaRPr lang="es-CO" sz="1200" dirty="0">
              <a:solidFill>
                <a:schemeClr val="bg1"/>
              </a:solidFill>
            </a:endParaRPr>
          </a:p>
        </p:txBody>
      </p:sp>
    </p:spTree>
    <p:extLst>
      <p:ext uri="{BB962C8B-B14F-4D97-AF65-F5344CB8AC3E}">
        <p14:creationId xmlns:p14="http://schemas.microsoft.com/office/powerpoint/2010/main" val="38050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TotalTime>
  <Words>406</Words>
  <Application>Microsoft Office PowerPoint</Application>
  <PresentationFormat>Presentación en pantalla (4:3)</PresentationFormat>
  <Paragraphs>93</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Calibri</vt:lpstr>
      <vt:lpstr>Calibri Light</vt:lpstr>
      <vt:lpstr>Century Gothic</vt:lpstr>
      <vt:lpstr>Georgia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WIN 7</cp:lastModifiedBy>
  <cp:revision>20</cp:revision>
  <dcterms:created xsi:type="dcterms:W3CDTF">2016-07-08T20:19:07Z</dcterms:created>
  <dcterms:modified xsi:type="dcterms:W3CDTF">2016-07-27T03:57:55Z</dcterms:modified>
</cp:coreProperties>
</file>