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7" r:id="rId3"/>
    <p:sldId id="276" r:id="rId4"/>
    <p:sldId id="257" r:id="rId5"/>
    <p:sldId id="262" r:id="rId6"/>
    <p:sldId id="258" r:id="rId7"/>
    <p:sldId id="259" r:id="rId8"/>
    <p:sldId id="272" r:id="rId9"/>
    <p:sldId id="267" r:id="rId10"/>
    <p:sldId id="263" r:id="rId11"/>
    <p:sldId id="268" r:id="rId12"/>
    <p:sldId id="261" r:id="rId13"/>
    <p:sldId id="264" r:id="rId14"/>
    <p:sldId id="265" r:id="rId15"/>
    <p:sldId id="271" r:id="rId16"/>
    <p:sldId id="269" r:id="rId17"/>
    <p:sldId id="274" r:id="rId18"/>
    <p:sldId id="273" r:id="rId1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3" d="100"/>
          <a:sy n="53" d="100"/>
        </p:scale>
        <p:origin x="71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414B-6208-49C5-98BC-F640FA745D5F}" type="datetimeFigureOut">
              <a:rPr lang="es-CO" smtClean="0"/>
              <a:t>11/04/2016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E80F2-CC62-488C-A7A2-965199EE1EE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57891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414B-6208-49C5-98BC-F640FA745D5F}" type="datetimeFigureOut">
              <a:rPr lang="es-CO" smtClean="0"/>
              <a:t>11/04/2016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E80F2-CC62-488C-A7A2-965199EE1EE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14643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414B-6208-49C5-98BC-F640FA745D5F}" type="datetimeFigureOut">
              <a:rPr lang="es-CO" smtClean="0"/>
              <a:t>11/04/2016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E80F2-CC62-488C-A7A2-965199EE1EE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2844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414B-6208-49C5-98BC-F640FA745D5F}" type="datetimeFigureOut">
              <a:rPr lang="es-CO" smtClean="0"/>
              <a:t>11/04/2016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E80F2-CC62-488C-A7A2-965199EE1EE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33212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414B-6208-49C5-98BC-F640FA745D5F}" type="datetimeFigureOut">
              <a:rPr lang="es-CO" smtClean="0"/>
              <a:t>11/04/2016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E80F2-CC62-488C-A7A2-965199EE1EE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01104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414B-6208-49C5-98BC-F640FA745D5F}" type="datetimeFigureOut">
              <a:rPr lang="es-CO" smtClean="0"/>
              <a:t>11/04/2016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E80F2-CC62-488C-A7A2-965199EE1EE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92043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414B-6208-49C5-98BC-F640FA745D5F}" type="datetimeFigureOut">
              <a:rPr lang="es-CO" smtClean="0"/>
              <a:t>11/04/2016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E80F2-CC62-488C-A7A2-965199EE1EE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9563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414B-6208-49C5-98BC-F640FA745D5F}" type="datetimeFigureOut">
              <a:rPr lang="es-CO" smtClean="0"/>
              <a:t>11/04/2016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E80F2-CC62-488C-A7A2-965199EE1EE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66715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414B-6208-49C5-98BC-F640FA745D5F}" type="datetimeFigureOut">
              <a:rPr lang="es-CO" smtClean="0"/>
              <a:t>11/04/2016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E80F2-CC62-488C-A7A2-965199EE1EE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2982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414B-6208-49C5-98BC-F640FA745D5F}" type="datetimeFigureOut">
              <a:rPr lang="es-CO" smtClean="0"/>
              <a:t>11/04/2016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E80F2-CC62-488C-A7A2-965199EE1EE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0362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414B-6208-49C5-98BC-F640FA745D5F}" type="datetimeFigureOut">
              <a:rPr lang="es-CO" smtClean="0"/>
              <a:t>11/04/2016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E80F2-CC62-488C-A7A2-965199EE1EE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1678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8414B-6208-49C5-98BC-F640FA745D5F}" type="datetimeFigureOut">
              <a:rPr lang="es-CO" smtClean="0"/>
              <a:t>11/04/2016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E80F2-CC62-488C-A7A2-965199EE1EE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49971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18" Type="http://schemas.openxmlformats.org/officeDocument/2006/relationships/image" Target="../media/image2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g"/><Relationship Id="rId17" Type="http://schemas.openxmlformats.org/officeDocument/2006/relationships/image" Target="../media/image28.jpeg"/><Relationship Id="rId2" Type="http://schemas.openxmlformats.org/officeDocument/2006/relationships/image" Target="../media/image13.jpeg"/><Relationship Id="rId16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082683"/>
            <a:ext cx="9144000" cy="2387600"/>
          </a:xfrm>
        </p:spPr>
        <p:txBody>
          <a:bodyPr/>
          <a:lstStyle/>
          <a:p>
            <a:r>
              <a:rPr lang="es-CO" dirty="0" err="1"/>
              <a:t>ma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44463"/>
            <a:ext cx="9144000" cy="1655762"/>
          </a:xfrm>
        </p:spPr>
        <p:txBody>
          <a:bodyPr>
            <a:normAutofit fontScale="70000" lnSpcReduction="20000"/>
          </a:bodyPr>
          <a:lstStyle/>
          <a:p>
            <a:r>
              <a:rPr lang="es-CO" sz="5400" dirty="0">
                <a:solidFill>
                  <a:srgbClr val="FF0066"/>
                </a:solidFill>
                <a:latin typeface="Goudy Stout" panose="0202090407030B020401" pitchFamily="18" charset="0"/>
              </a:rPr>
              <a:t>MANEJO </a:t>
            </a:r>
            <a:r>
              <a:rPr lang="es-CO" sz="5400">
                <a:solidFill>
                  <a:srgbClr val="FF0066"/>
                </a:solidFill>
                <a:latin typeface="Goudy Stout" panose="0202090407030B020401" pitchFamily="18" charset="0"/>
              </a:rPr>
              <a:t>DE CRISIS Y LIDERAZGO PERSONAL</a:t>
            </a:r>
            <a:endParaRPr lang="es-CO" sz="5400" dirty="0">
              <a:solidFill>
                <a:srgbClr val="FF0066"/>
              </a:solidFill>
              <a:latin typeface="Goudy Stout" panose="0202090407030B020401" pitchFamily="18" charset="0"/>
            </a:endParaRPr>
          </a:p>
        </p:txBody>
      </p:sp>
      <p:pic>
        <p:nvPicPr>
          <p:cNvPr id="1026" name="Picture 2" descr="http://2.bp.blogspot.com/-k3-vJewRk8g/VDTfa0ezp-I/AAAAAAAAB5Y/OOnrrEqt1g0/s1600/atlas_farne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512" y="2276483"/>
            <a:ext cx="6276975" cy="412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874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Problema Versus Crisis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14711"/>
            <a:ext cx="3925529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s-CO" dirty="0"/>
              <a:t>PROBLEMA</a:t>
            </a:r>
          </a:p>
          <a:p>
            <a:endParaRPr lang="es-CO" dirty="0"/>
          </a:p>
          <a:p>
            <a:endParaRPr lang="es-CO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35625" y="2232569"/>
            <a:ext cx="384933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1. </a:t>
            </a:r>
            <a:r>
              <a:rPr kumimoji="0" lang="es-CO" altLang="es-CO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Cuestión que se trata   de aclarar.</a:t>
            </a:r>
            <a:endParaRPr kumimoji="0" lang="es-CO" altLang="es-C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2. </a:t>
            </a:r>
            <a:r>
              <a:rPr kumimoji="0" lang="es-CO" altLang="es-CO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Proposición o dificultad de solución dudosa.</a:t>
            </a:r>
            <a:endParaRPr kumimoji="0" lang="es-CO" altLang="es-C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kumimoji="0" lang="es-CO" altLang="es-CO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Conjunto de hechos o         circunstancias que dificultan  la consecución de algún fin.</a:t>
            </a:r>
            <a:endParaRPr kumimoji="0" lang="es-CO" altLang="es-C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236884" y="1470467"/>
            <a:ext cx="10807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dirty="0"/>
              <a:t>CRISIS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307733" y="2232569"/>
            <a:ext cx="4549968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kumimoji="0" lang="es-CO" altLang="es-CO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kumimoji="0" lang="es-CO" altLang="es-CO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Cambio profundo y de                 consecuencias importantes en       un proceso o una </a:t>
            </a:r>
            <a:r>
              <a:rPr lang="es-CO" altLang="es-CO" sz="2400" dirty="0">
                <a:solidFill>
                  <a:srgbClr val="000000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s</a:t>
            </a:r>
            <a:r>
              <a:rPr kumimoji="0" lang="es-CO" altLang="es-CO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ituación, o  en la manera en que                         estos son apreciados. </a:t>
            </a:r>
            <a:endParaRPr kumimoji="0" lang="es-CO" altLang="es-C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2. </a:t>
            </a:r>
            <a:r>
              <a:rPr kumimoji="0" lang="es-CO" altLang="es-CO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Intensificación brusca de los       síntomas de una enfermedad. </a:t>
            </a:r>
            <a:endParaRPr kumimoji="0" lang="es-CO" altLang="es-C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3. </a:t>
            </a:r>
            <a:r>
              <a:rPr kumimoji="0" lang="es-CO" altLang="es-CO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Situación mala o difícil.   </a:t>
            </a:r>
            <a:endParaRPr kumimoji="0" lang="es-CO" altLang="es-C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3077" name="Picture 5" descr="https://r4z0rbl4ck.files.wordpress.com/2013/03/ecuacioncuadratica.gif?w=6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406" y="4966266"/>
            <a:ext cx="2914650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http://www.conama10.es/wp-content/uploads/2015/08/crisis-espa%C3%B1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723" y="5306210"/>
            <a:ext cx="3996811" cy="143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30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dirty="0"/>
              <a:t>Un Lunes Cualquiera Finales del 2.014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7478" y="1883574"/>
            <a:ext cx="2462213" cy="531813"/>
          </a:xfrm>
        </p:spPr>
        <p:txBody>
          <a:bodyPr>
            <a:normAutofit fontScale="77500" lnSpcReduction="20000"/>
          </a:bodyPr>
          <a:lstStyle/>
          <a:p>
            <a:r>
              <a:rPr lang="es-CO" dirty="0"/>
              <a:t>Crisis del Petróleo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02227" y="2237968"/>
            <a:ext cx="2462213" cy="6674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400" dirty="0"/>
              <a:t>Crisis del uranio en  Siria</a:t>
            </a:r>
          </a:p>
          <a:p>
            <a:endParaRPr lang="es-CO" dirty="0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587477" y="2917261"/>
            <a:ext cx="2462213" cy="81407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/>
              <a:t>Crisis de la península de Crimea</a:t>
            </a: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587484" y="3731337"/>
            <a:ext cx="2462213" cy="528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200" dirty="0"/>
              <a:t>Crisis del Dólar  </a:t>
            </a: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587476" y="4205015"/>
            <a:ext cx="2462213" cy="5931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200" dirty="0"/>
              <a:t>Crisis de la frontera Venezolana</a:t>
            </a:r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613750" y="5187379"/>
            <a:ext cx="2462213" cy="531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200" dirty="0"/>
              <a:t>Crisis de la FIFA</a:t>
            </a:r>
          </a:p>
        </p:txBody>
      </p:sp>
      <p:sp>
        <p:nvSpPr>
          <p:cNvPr id="11" name="Marcador de contenido 2"/>
          <p:cNvSpPr txBox="1">
            <a:spLocks/>
          </p:cNvSpPr>
          <p:nvPr/>
        </p:nvSpPr>
        <p:spPr>
          <a:xfrm>
            <a:off x="587484" y="5645452"/>
            <a:ext cx="2686658" cy="53181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 err="1"/>
              <a:t>Chikungunya</a:t>
            </a:r>
            <a:r>
              <a:rPr lang="es-CO" dirty="0"/>
              <a:t> – </a:t>
            </a:r>
            <a:r>
              <a:rPr lang="es-CO" dirty="0" err="1"/>
              <a:t>Zika</a:t>
            </a:r>
            <a:endParaRPr lang="es-CO" dirty="0"/>
          </a:p>
        </p:txBody>
      </p:sp>
      <p:pic>
        <p:nvPicPr>
          <p:cNvPr id="2050" name="Picture 2" descr="http://s3.amazonaws.com/latetera/app/public/system/photos/8082/original/ejecutivos.jpg?14513184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2147562"/>
            <a:ext cx="6591300" cy="439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71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rofesionaleson.eu/wp-content/uploads/2013/01/10-maneras-evitar-crisis-empresas-profesionales-on-580x3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538" y="2751137"/>
            <a:ext cx="55245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dialogosdosul.org.br/wp-content/uploads/2013/09/Charge-Guerra-Fri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86235"/>
            <a:ext cx="5098472" cy="382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-138551"/>
            <a:ext cx="9144000" cy="1126316"/>
          </a:xfrm>
        </p:spPr>
        <p:txBody>
          <a:bodyPr/>
          <a:lstStyle/>
          <a:p>
            <a:r>
              <a:rPr lang="es-CO"/>
              <a:t>Tipos </a:t>
            </a:r>
            <a:r>
              <a:rPr lang="es-CO" dirty="0"/>
              <a:t>de Crisis</a:t>
            </a:r>
          </a:p>
        </p:txBody>
      </p:sp>
      <p:pic>
        <p:nvPicPr>
          <p:cNvPr id="1026" name="Picture 2" descr="http://www.coachingpersonal.com/wp-content/uploads/2013/11/1007.viktor-frank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849" y="2037195"/>
            <a:ext cx="10195227" cy="459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195103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51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20489" y="365127"/>
            <a:ext cx="3262745" cy="1325563"/>
          </a:xfrm>
        </p:spPr>
        <p:txBody>
          <a:bodyPr/>
          <a:lstStyle/>
          <a:p>
            <a:pPr algn="ctr"/>
            <a:r>
              <a:rPr lang="es-CO" dirty="0"/>
              <a:t>Victor Frankl</a:t>
            </a:r>
            <a:br>
              <a:rPr lang="es-CO" dirty="0"/>
            </a:br>
            <a:endParaRPr lang="es-CO" dirty="0"/>
          </a:p>
        </p:txBody>
      </p:sp>
      <p:sp>
        <p:nvSpPr>
          <p:cNvPr id="4" name="AutoShape 6" descr="Resultado de imagen para hospital vie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36" name="Picture 12" descr="Viktor, brother Walter &amp; sister Stel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896" y="2055952"/>
            <a:ext cx="3981833" cy="406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Viktor as a young physic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896" y="1307955"/>
            <a:ext cx="4031023" cy="532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antonio.salvatierra.biz/imagenes/f_psiquiatri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533" y="1393249"/>
            <a:ext cx="6923699" cy="555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html.rincondelvago.com/00035926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878" y="1307955"/>
            <a:ext cx="6912273" cy="555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427889" y="2648489"/>
            <a:ext cx="21719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/>
              <a:t>“Al ser humano le pueden arrebatar todo, salvo la libertad de escoger cómo quiere vivir”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9538232" y="2648489"/>
            <a:ext cx="21827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/>
              <a:t>“El que tiene en su vida claro un QUE, normalmente es capaz de encontrar el CÓMO”</a:t>
            </a:r>
          </a:p>
          <a:p>
            <a:pPr algn="ctr"/>
            <a:r>
              <a:rPr lang="es-CO" sz="2400" dirty="0"/>
              <a:t>Nietzsche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7211275" y="74165"/>
            <a:ext cx="32627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dirty="0"/>
              <a:t>119.104</a:t>
            </a:r>
          </a:p>
        </p:txBody>
      </p:sp>
    </p:spTree>
    <p:extLst>
      <p:ext uri="{BB962C8B-B14F-4D97-AF65-F5344CB8AC3E}">
        <p14:creationId xmlns:p14="http://schemas.microsoft.com/office/powerpoint/2010/main" val="149540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036" y="2272144"/>
            <a:ext cx="1991918" cy="153647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Una Persona Corriente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528" y="208875"/>
            <a:ext cx="1509425" cy="2124290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916" y="1299705"/>
            <a:ext cx="2021601" cy="169287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3" y="2985031"/>
            <a:ext cx="3188795" cy="215867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058" y="1566845"/>
            <a:ext cx="1488716" cy="230775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974" y="3750752"/>
            <a:ext cx="2895306" cy="179851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529" y="3766998"/>
            <a:ext cx="1988955" cy="295484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476" y="2992582"/>
            <a:ext cx="1726241" cy="256672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782" y="1445377"/>
            <a:ext cx="3057655" cy="218209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6844" y="3752847"/>
            <a:ext cx="1460341" cy="295275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3292"/>
            <a:ext cx="2070190" cy="221929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561" y="3554771"/>
            <a:ext cx="2641283" cy="219047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478" y="5533191"/>
            <a:ext cx="1798708" cy="1349031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" y="5057040"/>
            <a:ext cx="2401280" cy="180096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175" y="5515254"/>
            <a:ext cx="1768729" cy="1326547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128" y="5625017"/>
            <a:ext cx="1782683" cy="1337012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025" y="1760464"/>
            <a:ext cx="1675239" cy="207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6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Llega La Crisis</a:t>
            </a:r>
          </a:p>
        </p:txBody>
      </p:sp>
      <p:pic>
        <p:nvPicPr>
          <p:cNvPr id="1040" name="Picture 16" descr="http://i.imgur.com/jEen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527" y="1647717"/>
            <a:ext cx="6925354" cy="530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1.bp.blogspot.com/-VMCbPlkE4fg/UUnHEGJb4qI/AAAAAAAALK0/9ye7LDJ_EKI/s1600/crisis-empres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198" y="1654888"/>
            <a:ext cx="7136895" cy="535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lavidaenfamilia.com/wp-content/uploads/2013/07/Signos-vital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181" y="1717382"/>
            <a:ext cx="7626983" cy="526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mg.nutridieta.com/wp-content/uploads/2008/09/salud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896" y="1528286"/>
            <a:ext cx="7766227" cy="541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blogdefarmacia.com/wp-content/uploads/Ex%C3%A1menes-m%C3%A9dicos-para-detectar-a-la-hepatitis-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103" y="1661570"/>
            <a:ext cx="7645336" cy="510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bancaynegocios.com/wp-content/uploads/2014/11/casa-hipoteca-credit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117" y="1674411"/>
            <a:ext cx="7779745" cy="516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ivonnesemprunl.com/wp-content/uploads/2013/07/apartamento-moderno-decoracion-diseno-de-interiores-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250" y="1557314"/>
            <a:ext cx="8000756" cy="511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31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Dos Factores Para Salir De La Crisis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1026" name="Picture 2" descr="http://4.bp.blogspot.com/-DtT_lBog0Z0/U3ziryCVHDI/AAAAAAAABNc/gbq6Ykp01Xo/s1600/econom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281" y="1825624"/>
            <a:ext cx="6390120" cy="5032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465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Primero: Tener una Visión</a:t>
            </a:r>
            <a:br>
              <a:rPr lang="es-CO" dirty="0"/>
            </a:b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1028" name="Picture 4" descr="http://blogs.hoy.es/todorunning/files/2014/08/trot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23302" y="991056"/>
            <a:ext cx="6400800" cy="588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00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1945" y="139333"/>
            <a:ext cx="10515600" cy="1325563"/>
          </a:xfrm>
        </p:spPr>
        <p:txBody>
          <a:bodyPr/>
          <a:lstStyle/>
          <a:p>
            <a:pPr algn="ctr"/>
            <a:r>
              <a:rPr lang="es-CO" dirty="0"/>
              <a:t>Segundo: Actitud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6627" y="2833732"/>
            <a:ext cx="2511431" cy="5989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CO" sz="4400" dirty="0"/>
              <a:t>Víctima</a:t>
            </a: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8384620" y="2886245"/>
            <a:ext cx="3064326" cy="5989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sz="4000" dirty="0"/>
              <a:t>Protagonista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48050"/>
            <a:ext cx="3819525" cy="3409950"/>
          </a:xfrm>
          <a:prstGeom prst="rect">
            <a:avLst/>
          </a:prstGeom>
        </p:spPr>
      </p:pic>
      <p:pic>
        <p:nvPicPr>
          <p:cNvPr id="1028" name="Picture 4" descr="http://images.bwbx.io/cms/2014-11-12/1112-gmat-struggle-970-630x4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056" y="3616037"/>
            <a:ext cx="4862944" cy="324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192.100.230.75/wp-content/uploads/2009/10/dilema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306" y="984840"/>
            <a:ext cx="1030040" cy="139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recto de flecha 6"/>
          <p:cNvCxnSpPr>
            <a:stCxn id="1030" idx="2"/>
          </p:cNvCxnSpPr>
          <p:nvPr/>
        </p:nvCxnSpPr>
        <p:spPr>
          <a:xfrm flipH="1">
            <a:off x="2576945" y="2376786"/>
            <a:ext cx="3201381" cy="9213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>
            <a:stCxn id="1030" idx="2"/>
          </p:cNvCxnSpPr>
          <p:nvPr/>
        </p:nvCxnSpPr>
        <p:spPr>
          <a:xfrm>
            <a:off x="5778326" y="2376786"/>
            <a:ext cx="2354292" cy="1071264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-6925" y="3908850"/>
            <a:ext cx="24238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FFFF00"/>
                </a:solidFill>
              </a:rPr>
              <a:t>Dolor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FFFF00"/>
                </a:solidFill>
              </a:rPr>
              <a:t>Frustración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FFFF00"/>
                </a:solidFill>
              </a:rPr>
              <a:t>Rabia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FFFF00"/>
                </a:solidFill>
              </a:rPr>
              <a:t>Resentimiento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FFFF00"/>
                </a:solidFill>
              </a:rPr>
              <a:t>Amargura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FFFF00"/>
                </a:solidFill>
              </a:rPr>
              <a:t>Tristeza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19" name="CuadroTexto 18"/>
          <p:cNvSpPr txBox="1"/>
          <p:nvPr/>
        </p:nvSpPr>
        <p:spPr>
          <a:xfrm>
            <a:off x="10334504" y="4307464"/>
            <a:ext cx="24238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FFFF00"/>
                </a:solidFill>
              </a:rPr>
              <a:t>Satisfacción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FFFF00"/>
                </a:solidFill>
              </a:rPr>
              <a:t>Orgullo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FFFF00"/>
                </a:solidFill>
              </a:rPr>
              <a:t>Paz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FFFF00"/>
                </a:solidFill>
              </a:rPr>
              <a:t>Auto estima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FFFF00"/>
                </a:solidFill>
              </a:rPr>
              <a:t>Buen ánimo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FFFF00"/>
                </a:solidFill>
              </a:rPr>
              <a:t>Felicidad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16" name="CuadroTexto 15"/>
          <p:cNvSpPr txBox="1"/>
          <p:nvPr/>
        </p:nvSpPr>
        <p:spPr>
          <a:xfrm>
            <a:off x="290286" y="6338789"/>
            <a:ext cx="3164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FFFF00"/>
                </a:solidFill>
              </a:rPr>
              <a:t>(Mi propio infierno)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8440061" y="6346049"/>
            <a:ext cx="3164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FFFF00"/>
                </a:solidFill>
              </a:rPr>
              <a:t>(Mi propio desafío)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90286" y="162290"/>
            <a:ext cx="32558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/>
              <a:t>No es mi culpa, fueron los demás, o fue el tráfico, o fue el mercado, o fue mi jefe, o fue…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409201" y="259571"/>
            <a:ext cx="41949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/>
              <a:t>Si me afecta a mí, soy responsable de solucionarlo, aunque yo no lo haya originado.</a:t>
            </a:r>
          </a:p>
        </p:txBody>
      </p:sp>
    </p:spTree>
    <p:extLst>
      <p:ext uri="{BB962C8B-B14F-4D97-AF65-F5344CB8AC3E}">
        <p14:creationId xmlns:p14="http://schemas.microsoft.com/office/powerpoint/2010/main" val="102488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16" grpId="0"/>
      <p:bldP spid="22" grpId="0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Competencias Requeridas Para </a:t>
            </a:r>
            <a:br>
              <a:rPr lang="es-CO" dirty="0"/>
            </a:br>
            <a:r>
              <a:rPr lang="es-CO" dirty="0"/>
              <a:t>Salir De Una Crisis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2050" name="Picture 2" descr="http://www.thestar.com/content/dam/thestar/opinion/2009/03/09/economic_crisis_bears_down_on_vulnerable_immigrants/economic_crisis_bears_down_on_vulnerableimmigrants.jpeg.size.xxlarge.letterbox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320" y="1587354"/>
            <a:ext cx="8143297" cy="545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329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26575"/>
            <a:ext cx="10515600" cy="1325563"/>
          </a:xfrm>
        </p:spPr>
        <p:txBody>
          <a:bodyPr/>
          <a:lstStyle/>
          <a:p>
            <a:pPr algn="ctr"/>
            <a:r>
              <a:rPr lang="es-CO" dirty="0"/>
              <a:t>1- Determinación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664528" y="5652655"/>
            <a:ext cx="6449291" cy="1103412"/>
          </a:xfrm>
        </p:spPr>
        <p:txBody>
          <a:bodyPr>
            <a:normAutofit fontScale="70000" lnSpcReduction="20000"/>
          </a:bodyPr>
          <a:lstStyle/>
          <a:p>
            <a:r>
              <a:rPr lang="es-CO" sz="3600" dirty="0"/>
              <a:t>Osadía, valor.</a:t>
            </a:r>
          </a:p>
          <a:p>
            <a:r>
              <a:rPr lang="es-CO" sz="3600" dirty="0"/>
              <a:t>Querer alcanzar un objetivo, sin importar los obstáculos enfrentados.</a:t>
            </a:r>
          </a:p>
        </p:txBody>
      </p:sp>
      <p:pic>
        <p:nvPicPr>
          <p:cNvPr id="3074" name="Picture 2" descr="http://somosemprendedores.com/wp-content/uploads/2012/11/frases-de-negocios-motivaciones-0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3997"/>
            <a:ext cx="5079999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cmartinabogados.com/wp-content/uploads/2014/06/frase-aquel-que-tiene-un-porque-para-vivir-se-puede-enfrentar-a-todos-los-comos-nietzsche-138796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998" y="1523975"/>
            <a:ext cx="7112001" cy="382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09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2- Coraje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342909" y="4430280"/>
            <a:ext cx="4191000" cy="2427720"/>
          </a:xfrm>
        </p:spPr>
        <p:txBody>
          <a:bodyPr/>
          <a:lstStyle/>
          <a:p>
            <a:pPr marL="0" indent="0" algn="ctr">
              <a:buNone/>
            </a:pPr>
            <a:r>
              <a:rPr lang="es-CO" dirty="0"/>
              <a:t>El mayor acto de valor es poder enfrentarse a los miedos propios. Para ello, tenemos que ser capaces de reconocerlos.</a:t>
            </a:r>
          </a:p>
        </p:txBody>
      </p:sp>
      <p:sp>
        <p:nvSpPr>
          <p:cNvPr id="6" name="AutoShape 8" descr="data:image/jpeg;base64,/9j/4AAQSkZJRgABAQAAAQABAAD/2wCEAAkGBxQTEhUUEhQUFRUWFxgYFxcYFRUcFhgYFxoXGBcXFRgYHCggGBwlHBcVIjEhJSkrLi4uFx8zODMsNygtLisBCgoKDg0OGxAQGywkICY0LCwsNCwsLCwsLCwsLCwsLCwsLCwsLCwsLCwsLCwsLCwsLCwsLCwsLCwsLCwsLCwsLP/AABEIAMIBAwMBIgACEQEDEQH/xAAcAAABBQEBAQAAAAAAAAAAAAAAAQMEBQYHAgj/xABBEAABAwIDBAgEAwYFBAMAAAABAAIRAyEEEjEFQVFhBiJxgZGhwfAHEzKxQtHhIzNScoKyFGKSosIVNFPxJENE/8QAGgEAAgMBAQAAAAAAAAAAAAAAAAMCBAUBBv/EAC4RAAICAgEDAwIEBwEAAAAAAAABAhEDIRIEMUEiMlETYUJxsfAzgZGhwdHhI//aAAwDAQACEQMRAD8A7ihCEACEIQAIQhAAhCRACoXh82gDW8mLX0tczFl7QAIQhAAhCEACEIQAIQqzpFthmFoPrP8AwiGj+Jx+lvvcCuN0dSvRVdNulrcEzK2HV3Dqt3NH8b+XAb/FcU2jtKrXe6pWeXuO837BGgHICF52ptB9eq6rVJc9xk98R2CIAHAKMb6JEpNsvY8SivuKHbgvb3dUEzqbe+UqZsTYlWu4NpNPW0MSXc2jh/mJA7V0LY/wtbAOIeZ3ts49/wCCf6T2pfudLYxtRVydHM31BF7TOs6bk2x4Dr3XdMP0DwbBHyye+P7QAmsd0IwJF2lvfP8AcCuSTgrlVfmQ+vBvu/6f9OKOffh7OqNF0DbPw+FzQdnHAwHd0mD4jsWMx2zH0iQ9pEG8z5g3HbokQ6nHJ8U9j1G9rY1hsc+mczC7iRP2W26NdNnM1lzJuDpf7H3dc6qA9iTB1MrwT77QCCRxE/YK5B6K+SKZ9KbM2iyuwPpmRvG8HgVLK4L0d6T1MK9r2kupmxnxLHxbmDwvxA7dsnaVPEUm1aRlrh3g7weYTk7Kc4cSYlQhSIAhCEACEIQAIQhAAhCEACEIQAiVCEACEIQAIVPjOkFOm/JBdGpEQFa0aocA5pkHRQjkjJ0mTljlFJtHtCFlviSKhwL/AJWb6m58pg5JuOyYUm6RFK3Rp2vB0IPYuSfGHa+avTw7T1abczv536T2Nj/Wj4Z7QrVdoGHO+X8nrjOXAFuVrc075FpmBPYsh0gxfzsViKxMtNR/e2YYPANS5yuJYxQqZVV3e+Mwrroj0edi6gBHV3T9JjVzuLRpG8+dCZcQ1pMuIaORdbyv4Lunw42W2nh84H1GG/ytsB4ykNNtRXn9C05KMXN+P1NBsbZNPDsy02wfxO/E48z6aBSqtXh4qNi8c1hgkeiiuxzjGQAg7yY8NZ74VPqeujBPHDRTUJyfJkqtV5rP7ex+UEAiTYdvPyXnbWOpU4e+tleJhg0PEHd9lgcZtF1V7vmEhogiDprcRyIWXDHPLLlJ6LuDEls2OJ2uKcumW5JtPBZ3CY5tYPLusC/vGWAYPOVW4zamVkEZuNrDiDysY7eSg7HxmUkAQHuLgDukD9Cn4+lqDlWy0pRjJULtnYokmlMi8bj4WG6+nYsuXEOgyDMHit7hHhzrmxEHjlJFr74HiqjphscNa2qxzHyL5T3HW9rXOo7Fe6bPTUJC80OS5IzdOqBMgEOEHiBrLTuIt4QbFbn4UdJDQxH+He4FlU5dbNfo1wncdO9vBc8BMeC90cUWvY+YIgDj1YgzyGUD+ULTRn5FZ9WoUDYW0BiMPRrD/wCxjXHkSOsO4yFOTCqKheSTwQgD0hCEACEIQAIQhAAhCEACEIQAKLtGsW0yRroO/epSg7SOgS8rqDJ41ckZj/Da2v7lWmwMRlPyzofp/JI+koFetlOYbllxl9OXI05f+keJsVA29/21fd+yqf2OT2AxIewHxUTpPVy4Subfu3ATpLhlE8pIWtyTjaMvi1KjnXwvxfyqO0Xz9DGPBHJtYz2yFz7G2hg7+Zi557vBbHo8Dh/8fRcCBVwzXtB1EmMp55amnJZKvROYyCAIvbS58dPEJEn2LmNepsa2azNiGHc0Od4dUeZK+gsC35OGpMESGNB8JMc9VwvYLM1dwjSm0AcA5+bu18l3fEVgWHK4EwQIIO7eqmbJxUndaX9yWVeiP3b/ANGA2pVqVHl1nXt1rdhlpA7BdeaW0a8ZYY2REtBg8zYX7VA2j85tnHI4akP0Pr2KPRNawD/mEiS174sdJsSPALMULjejTpaVaG8fQGbM6S/WdHTb6ctuCiYpoa0EutH0gQAOZ1PYL7tFYfIl19G3PDNwC94rAB4E2gjgA46xBseyFYxyqrYrKvgo67gKjcxMOABEQAIvN/cFeMOwZgAXZWzDrSRuHb+Ss9r0i1uUASZF/CJHdYr1sbAlzTmIsbAW4uJM9u7wVjmlGxFbI+EIqElsiDbieGYSRcb7J8NYQWhjWjR1jmNtLnmrGlh2tZDSS2TrJMnm68KFisPm6wNwRO+3H35pEpJvQ7Ha7mBqU8rnNP4XEeBhRavry98FbbZZFV/aD4gFVDxZbGOVxTM/LGrR0/o903qUdn0KVLK1/wA6owucJDWBrHyP6qvOzTYrUdB+l1etjKmHrPZVbDix7GwAWxYWBLYJ1vYLn/QrCsq7PxoeSHUTTqsIixOZrgZ1BAbI5Dgtz8HqDHtq1iP2jXfLzciA4wN27wUt8hTUeDfk6ShCEwrioQhAAhCEACEIQAIQhAAhCEACqdpP6ytVmds4uHEKp1c+MCx08eUxK2LAVJj8QvRrT7KrsbWDrArHyTbNXHBImbP24+n9OnBTMdtw1Gw/Q6jjCzmaBbx/JeBVMwY/REc00qsJYoN3RZOdSeQXNBIFjyTNfYNOpMW0ty7e5MYKXuAaFq8Fgwxt9U3FknLuLnGMexnaGx20ZLR1nXc7efyCttkt+VSc8mM2mug/X7KTXw5MlV+2ahDAwGABHOexL6hNxbfknFcqiZ7GD5mIkNJLgcxEiw0LtAV4xeIbSGVg6xgE8NysxTDGQPqddx9ANSFSVQTVgzpO/wCyXFqWvCH1RIp0jA1NpsDPvtVpgaGYNc7RoNiNTMg9n5Kpx+CbUZDnPaC2zhJa11spewHrNtcc+9O4OtVp1W5m0fluY8E0XktJEQ50gBuhAF9VJxco6Yrlxew22zNMDsjURrzkynNhktA0j3yt4pMdWAk+HNLg6oAB43Uqf06Iclysk49rWAibuJcGgEuy6dVrQSYJ1jeqlldjj1XNJvIGoOhkGHC/ELzXqPqYp7zVdSaGNaAxgcXQZ/F1QZJvxCl0qbQ2GthozGXEF7nOPWe90ak7hAC4ocI7JcuTMJ0k/ff0+rhfwVQH6zw84Meau+lR/bWj6b2HE6HcqRrMxgwLb57f071tdO7xoo5vczV9DsRkwm0YMTSpedZrf+S33wUqjJiWjc6m7xD/AMlyPA4p9JlSmAf2jWh4INmtc2oCRuuGXPqt38O+k9Glj3iPl0KzQwZiOq4XYXXsNRv1F06t2V37WjtqEjXAiRcHQoUhB6QhC6AIQhAAhCEACEIQAIQhADOKq5WkrFYx2d5K1+0hLdFlsQA0ErL61tyovdJSVlZjnZW+7qnqOnTx9FKx1W5vJPGLKsee9Zkts0orQVHjQTKkYTDZiRNhqd/co1ITf35K2pUsjLxJ4c0AydszK0wBZXgJKzezX9a61dEAhWcDUoic3pYw7cq/HUA/MY6wngrh7IuoGK/ZuJNgbqzwTg7K/NpqjP4x2US4wAN35qtaJfYRI3696tcbQvmcZG70jiqhtchxLmkSYExJ0PoVmcWm0aSaaRKcyWkHu4QohfBkmA1p8+StsMGvaT46ewodWkCCDlvOsSTBiJ5AmFLFLumKyoo6mMcTGXxOnanKOJeBIbI5QSDutzXqgymRchoOhNgR/lJ17tEMq06b2AkHMYDpF90xrF4mIsr7WqSKn3HKwLaodoHti+k8D3eqs8PTOWLD3dN0mte2W9Zjrh26xIGWRpr2qwwLTlMEjw8/e9UsrTX5FrGmmc16aCKwEbh36qjw9TK9ro+lwJHGDMLRdOf+47h4rMVBGi2eld4olHqPey7G1v8A5Dq9Fz6TnPJkOIcAeYMHUgr1hsCalVoa5jnvcALNbJcbWEXkqsqYYU3kGTAa4BxP4mteAYj+JeqlfM8OMN4BoMADSJM+asCPHY+ptn4f5dKnTmcjGt/0gD0Qm9lPmhSOs02H/aEikV2TEqELpwEIQgAQhCABCEIAEIQgBnFU5aQsdtWxhbV+ixW3nHObXVHrEqsudK90Zyq0kncOSiuEmALK0dEJnAsl/v3/AOljNbo1L0NtwvWY3S/crbH0YbpwUOu0Cs3fcdi0VelLVNRuMkQlKmmUWAZdaXCtsJVdh8JBVtREBTwRaFZp2LVAAlQdoCWS7TQKYwZiSbCbXUHbdeGENvHj5K6va7K3krKDCaQgZiNP1gqJicJmP0u6tpAcL74DXQO1SW1YptB39599ySvVEAQTI3WMdrY8Fn5XUy9C+JU4bEGlVAd9LrGS+x3Hrc1NqYFtRpp1WnK6IjUHcQ4bwZvZNYui6AGVHM1u7Q8RmF+8AxxVrgRmDSTMgTlcC09h181HJpKSO33TMhX6JVME75jXGrh3g55AJYR9LnAc7ZuGtl72V0RbinuxdZx+STFNmmZrAG3nRsh1t9zvXRsT8plB5rFraRaQ+dMpEHnyVf0YxVGrhWMovD/lNaxwI6wIF5BiJunfWyPG5ee37+5T5/h8WVNegQbNYGtsJOgGlgO3wUWm/I0mZEm4Ec5Gsgc4V5jKIbcho7GyfNVGJxAc1sbwTfUQSIOUCFUhbWy8p3VHOemhmqDyHas3WFlqOm370RGmg7B2rMV/pXoel/hRM7qPeydXfmcXEzLad+Yp0xuSUKWd7ZcBoJO7mYTWCPUPvcF5w1WHA+vqm13IJqkWuKq/Le5jH5mtcQHA2cAYzDkde9Kt/gvhg+rTZUdUpgvaHEAu/EJ4IRQttfJ15CEJpXBCEIAEIQgAQhCABCEhQB4rOAF1g9t4mXuLeyfyWr2xXDWGbcLLC4m4JvHd7KzetnqkX+kh5Yw6oAJTuyW3Lj6KC47vJTcZV+XTjesuL3b8GhL4PGPrB1QZTotVhJNMcwsjsJgfUGbRbqjTyttom4E22xGdpJIj04CddcJqs8NuRbvUX/qrXGANOxPhS0IdvsOY6o9oGWOcfl6LP4/Fmo6BIPrwV5SeC46xuUPbFBrOuPqIt+anKLatM7FpOqKXHYkNqtBIgDLusTMz4eacwtYmq7cLR2Cffes3j6xLjxv2fdScLtEXHBpJPLj3kT3hVc2Ny9SLeOSiqZc4qnmdOoBk8SdwPIe4TGzqlf54ZTyQ4GM0gTwzCTf0PFOYapNOT2+KlUqxpuDxuMD7T4lIhNp8WNnFNWjQ4nZL6jW/NfmcBuEMzcmzpuvNt6KOxYfmnwtGkxHZ5p123WBuY6Wv2mATwQ3bInS27yEKbmloz+GT4K/pFseo6m4tqn6TYgfcCSsrhnFkNMwbN4w3j281rtrbTzC2n39wsvXeCyd94ji02hRc79K7FvBBpXIw3TZ4+dawifS3gs1WNloOlTv2gkSYI75N7KmxDLAloAgRAgGLTfUyDJ4zpEDd6bWOJQz+9i4N0MFhfdB3W1HZ2qY+iGVGfPpPbcEi7XFs3gOb268E9icLlosc3jEagyDeCI0GquuiezqdXF0aVQMeXuEyBpqdOUp3kWux3rZVRj6NJ1L926mws45S0ZZ5xCRSKNMNaGtAa0CAAIAA3AIUyqxxCELoAhI5KEACVIhACpEIQAJHFKm6xtdcZ1GZ6QvDiAD5FZvaFS0alWG28WM5jTjKoXVyT78VhdTkttGvhhSQ5gaMuk3971525oPsp2AaN57gpOOoMyEkJPH0jXL1GY2VicrwTuPsLeYXazS0dYLAvpXsrbAYcPaRvGl1zHkafpDJjUls0OO2iMrgHAdvqsyK72umPASPJe6bsroJ8VZM2ex4sfAm3cFOLeXt3IUsZ72bi81yDb3ZU/SHbGeplaRYi033zPDRaJ2CdTpuIgnjH3BIXONqVT/iCXRNjO4RwjW3uyuRjLjTE6crR7rakDtJUNpDZHZPMDQfopVZ/Ug2JMm/uVHxNOBbt5z73oj8MmWYxpIEcWmOIGnmFoaVYVMzf4S09oIHqsDJaW74I+/6BWWxdswWyeAN92uv9PuUjN0txuI2GWns1mMcIjUNMEcQQVIpuyi14HiPzVZiKuZwLTYuM9sSPt5qQKkdXfP6+qznB6LPJUe9oVP2TnN4HyGiq2GzI4+/fNSq9U3buzeII/OFWtf1Wz+B1+zQ+hT4R0LbMj0ovW7jP+t91UK12rXIrZrSA0ieJGbyJ8lXveSS7QmTbS4NhHKe5b2DUEjMy+5l3ti2Gpa3c02F4yOlO9Ba8bTwpFhna09rhl8Smek9qNFvb5NA9VB6PY7LicO/eyrTMmdA4HXx7gn1sTeqPqGUiEIsQe0iISrpwRKhCAAISJV0AQheXuhACqu2xjG02GTdM7Q2qGyN/vkslj8YXE6ntJ+6pdR1KiqRbwdO5O2Uu08YXOJEqNQcXb4GpNl7xbCZ18VXHExaLSsbu7NOqNPg6oAtYbuJ59ifqY1sGSNNFm2Ykka/mldUXXka0c4J7PdSpLiArfZzCBO5U9Nkd+qnYbFEWGkJUKT2MlbWibXwcgGJJ1S4Kq6m648l6ZjyBfh5qQK4qWMX8QdQrMVG7i9iW3VSRoGYlr6boN4+/auU9KwBUzsIkHrANLXBw1DhJvv1uuj7PwRB1ELn/wAQA2nVzOBDXdU9WwN9XTbecscY1WhFyktoqLjGXcq2vloOvOe/TwtzTjn8eFh+nvRVFF+Q5Tpq08Z9hWDsQCI1gX4KMo/AyLrueXw4tE74niq/H0C2Y5acjHqrKs5oAyiTxj3zUWsDMTIA0NwZsRy3KWNtMJ00TcDjyKbt5Lh3kBunbBE81cbQx4Dqbp6ry2O0iDPiAsY2tlcR4fl6J6ptKWQ68G3KL+F/uuT6ZOVnFmpUbHFVuq69zcci0ZvQqH88ObLfxAA8p390z3KtG0cxblPVPjJhQauKyscQYBlrOMEy93okLp2l9xqyWytx1XNUe4aEmOzd5QkwdIucGjfA8x6SmgRB79/v2Voeh+Azuz8Db33lakF4Kkn5PHTGkQadrBjj4mP+KzNN8OaQIM69mgF++efJbT4m0MlalT4YenPIufVcfIgdyx+IeJbIAdOrC3LAt+ExMg6cZUr2K8H1VhKuamx38TWnxAKFA6K1s+Dw7jqaTPJoCFISy3QhC6RBCEIARCVI4oAaq1o3hUe0dslukd0+ikbWxjWgg696yWMr3VDqc7Wky70+FPbR7x20M93Hyv5KsfiBFoKcNbn6D7KFjb7gfBZeSbfk0YRoaNcTw71V7Tp/iEQU7WkWMeZ8Z1RQrA23Hkox07JSImGrKcH71DGBcHGGk31A4qVWwz2CHAz+alOKIonbObndfQLQMosG7T1WQ2fiYdfj7sL7lphiszJETzRCo2iMrY4WtLSAP1PJNU8OdBwCkNrNc3q6gfon9liRJKZSbRG2kyy2YXCAT79lVPT3AfMpmMskR1nAAjgQSJV5hmuD471n/iFjDTplhtmBiSAD46j9FpdOmUcnc5A15pn5dQHKD1XwZbwE7xun2HxULD17g6EaEcQVDxIkk+++U1h67qehlu9puD46dqc8fwS5+GXT8RLTGvh3Qq0OqOdIB9OGl933TtEtd9TXN/lMjuDvUp+nRb+GuBwBG7+kn7KCaj4/f8jrg5dn/j9Sux9aN0G3/sHQ8FHFfMJ37x6++at8RhmPGV9Vp3yGnN/uhMsoU2HqsLj/ABVDYR/lFlJZFXYj9GV7a/f5Bs7DOc0OeS2m2TMXcT/CPXReMdVLncIsBuA3CV7r4gmZJPCY8o9FDD+C5GLbtkm0lxQ62iSQBcn7nQLsHQTo9lawEWaJfzPDxssr8POi7qzxVc05Wm06E8e5dowOEbTblb3ninREZHWjjfxdZOOP8lIDwcuf1MMWnTz8yunfGXAubiKdUfRUa0E8HMLpHg5qwtTK9zcpHBR3ZOCi4HfOgZnZ+Gmf3YHgSEKT0WwnycJQpnVtNs99/VCmV5dy5QkQpEBUiEiAFcVVbU2gGg3v74J7aOMyDdKyGMxEmSb+9FVz5uOkWsGK9saxmKkk7/sqmrUvdP1Ha3jnv7pUSo2AT9/fksjI2zUgkhp9S+h8lOwlMOFxPOfd+5UtV+pPh73lWezX/wAVt2pJ7BwSodyUuw7itliJZ4ahUVRrmHSTN7x6La0QCLH33rO7ZoFr51lMyQUVaIQlemWexYe0dXTjEq5dgg6ZE2uslsioQ77jiFrMFjtQddybikpLYrJFp6M5j9ihklvHRVbnkdy22Oe0TOnsrDY54LyBpMpOXGk9DMc21smYHEweRVzhMTkdGrfzWZpg+G5XmAYXdUzca+i5je6OzWjZbFlxLt2g8ArHamy6WIpmnWYHNPiDxadxUfYVHLTHs96tAt3AqgjJyv1HEelXw/r4YufTBr0dZaOu0f52D+4SLSY0WHq0RqPfuF9Sqi210RweJJNWi0POr2Sx5PElv1f1AplHFk8M+eaD4/TVNPaS7RdZx3wjZrQxLhyqMDv9zC3+1U9X4TYsHqVsO4c3VGnwFMhR47GfUTRgSYHOBv4wmgb3Pfe2m4LotH4T4r8VXDt5h1Q9lvlj7qzwHwfYP32JLhwp0w0/6nOP9qFEHNfJyp4kgNAPMZrzpqfQa+G+6F/DarWLamKBp0tQ0iHv36fhHM93FdK2F0OweFg0qQLx+N/WfPETZv8ASAr9SSIPJ8DOBwbKTAym0NaBAA4BSF5BSypCjl/xh2JVeWYjOPksaG5C4tIdJJLdxLtO5c0q4MYipTZQbUZADf2ry4yTc/Q3KD/DfXmuv/GDHhmCFICXVqjQByb1ift4rl+OFbBvwlV5a4ODKojWBBym58VEbCq2d46MbPqYfC0aNR+d9NuUug8TAE7gIHchT8HiW1KbKjDLXtDmnk4SPIpF0UyWhCF0iCbqvhe5VL0gxmVsTc7hqoZJcY2Txx5SoqNr43M6FSVn3jxXp74k2k6fqd58lELlj5Mls18cKQj734eA/VRcUY98fspVR0DzVdUdJVabHJDDtefFLRrGfz/JeHXN9339lNvqRAAk6D8yoAWdLazpt6eiSvWL9VBbYc+PPkOCcY6ENujqSJez/rACu6D8zsp1G8Ki2cSHgjiAe+ysjiC2rOgMecJuN1G/uLnt0TtuUyGDwP5++KyTKDnv6u68/ZbbaDPmUjB3SVn9ltyF5NgLDmUzNGpX4F436R3Y2zQT1ty0T2MbAiOap9i0nFxc7TcpNRzn1w3QAePuR5qWKlHt3OZNy7muwGJYeqDcblOlcl2v0hGFrse8VWEO6rmta5jwNWnrt1HI6rQUvivs86urN7aRP9pK2cftMyapm6QVjG/FDZv/AJn99Gr+SkU/iNs53/6I7adUf8VMgatKs5R6dbPdYYuiP5iW/wBwCvcLimVGh9N7ajTo5pDmnvFkAOoKChAAgBCVAAEIQVwDkHxpzOr0W36rJHPM4zHZAWN2/Vq1/kggD5bAwRwXWvithaTsGXOj5jT+zP4hP1AeWq5Ns9mR1PPUJa4iS4AQCQO1Q3ZZxqLidu6BZ27Pw7SDIZHcHGPKEK7wQZ8tnyo+XlGSNMsWhKmWIbJiRCECzxW0Kw+1TLzN7jXtSoVPq+yLnS92VGM/JNHd3+iELLn3NKPYi4vXu/NQ6+o97kqEgmMt+lNzc9iVCGcHMMLp+qPshCj5OoTDnrDs9VMxJuzs9UITV7GQfuNHhP3X9Ko6h1H+dyEJ+b2ITj9zLnZP0v7U3QPWqH/K/wApQhMx/hIT7sxHS95NAkkk/McNdwggdlzZYCqEIWtj7FGZ5XpriNOf2KEJhAcoVT9MmLmJMTBvHcPBWoruZhmhjnNzVXZoJE5WsyzGsSY7SkQos6jb9Eto1hs98VagitAh7rDKDAvYTdWvQ/alZ9Uh9aq4SLOqPI38SlQh9zjOmDQL0hC6RQJChCAOR/HI9fDjdldbvXLsU0dS24JULiGr2n0D8NXH/puHudHjwqPhIhCkQ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112" name="Picture 16" descr="http://www.pinfrases.com/wp-content/uploads/2013/11/imagenes-con-frases-1384376949gk8n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143052"/>
            <a:ext cx="6414655" cy="3501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arcador de contenido 2"/>
          <p:cNvSpPr txBox="1">
            <a:spLocks/>
          </p:cNvSpPr>
          <p:nvPr/>
        </p:nvSpPr>
        <p:spPr>
          <a:xfrm>
            <a:off x="7162800" y="1846624"/>
            <a:ext cx="4191000" cy="24277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CO" dirty="0"/>
              <a:t>Tus visiones quedarán claras solamente cuando puedas mirar en tu propio corazón. Quien mira hacia afuera sueña. Quién mira hacia adentro despierta. Carl Jung</a:t>
            </a:r>
          </a:p>
        </p:txBody>
      </p:sp>
    </p:spTree>
    <p:extLst>
      <p:ext uri="{BB962C8B-B14F-4D97-AF65-F5344CB8AC3E}">
        <p14:creationId xmlns:p14="http://schemas.microsoft.com/office/powerpoint/2010/main" val="106283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3- Humildad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36873" y="4339142"/>
            <a:ext cx="4551218" cy="22140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/>
              <a:t>El dinero hace personas ricas… el conocimiento hace personas sabias… pero la humildad hace grandes personas.</a:t>
            </a:r>
          </a:p>
        </p:txBody>
      </p:sp>
      <p:pic>
        <p:nvPicPr>
          <p:cNvPr id="5122" name="Picture 2" descr="http://s3-eu-west-1.amazonaws.com/rankia/images/valoraciones/0016/0841/humildad.jpg?14046015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20909"/>
            <a:ext cx="6026727" cy="396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://sanarte.cl/wp-content/uploads/2014/06/Humilda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10" y="739197"/>
            <a:ext cx="3697990" cy="346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4- Disposición Al Cambio</a:t>
            </a:r>
            <a:br>
              <a:rPr lang="es-CO" dirty="0"/>
            </a:br>
            <a:endParaRPr lang="es-CO" dirty="0"/>
          </a:p>
        </p:txBody>
      </p:sp>
      <p:pic>
        <p:nvPicPr>
          <p:cNvPr id="4098" name="Picture 2" descr="http://3.bp.blogspot.com/-lLLIPBokeQk/UZDU5X6d_5I/AAAAAAAAjbo/MhB_Rzn4YGs/s640/charles+darw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610"/>
            <a:ext cx="8139552" cy="560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contenido 2"/>
          <p:cNvSpPr txBox="1">
            <a:spLocks/>
          </p:cNvSpPr>
          <p:nvPr/>
        </p:nvSpPr>
        <p:spPr>
          <a:xfrm>
            <a:off x="8305807" y="2431247"/>
            <a:ext cx="3706084" cy="1947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sz="2500" dirty="0"/>
              <a:t>Locura es tratar de alcanzar resultados diferentes, haciendo siempre lo mismo. Albert Einstein</a:t>
            </a:r>
          </a:p>
        </p:txBody>
      </p:sp>
      <p:pic>
        <p:nvPicPr>
          <p:cNvPr id="1026" name="Picture 2" descr="http://static.batanga.com/sites/default/files/curiosidades.batanga.com/files/cuanto-vive-una-mosca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364" y="4628955"/>
            <a:ext cx="2860970" cy="190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50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Claves del Éxito En El Manejo De Una Crisis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742507"/>
            <a:ext cx="5590309" cy="475528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s-CO" sz="8000" b="1" dirty="0"/>
              <a:t>1. 	Sabiduría</a:t>
            </a:r>
            <a:r>
              <a:rPr lang="es-CO" sz="8000" dirty="0"/>
              <a:t>: </a:t>
            </a:r>
          </a:p>
          <a:p>
            <a:pPr lvl="1"/>
            <a:r>
              <a:rPr lang="es-CO" sz="8000" dirty="0"/>
              <a:t>Capacidad para aceptar que hay cosas que no se pueden cambiar, que hay cosas que se pueden cambiar, y saber diferenciar las primeras de las segundas.</a:t>
            </a:r>
          </a:p>
          <a:p>
            <a:pPr marL="0" indent="0">
              <a:buNone/>
            </a:pPr>
            <a:r>
              <a:rPr lang="es-CO" sz="8000" b="1" dirty="0"/>
              <a:t>2. 	Disciplina</a:t>
            </a:r>
            <a:r>
              <a:rPr lang="es-CO" sz="8000" dirty="0"/>
              <a:t>:</a:t>
            </a:r>
          </a:p>
          <a:p>
            <a:pPr lvl="1"/>
            <a:r>
              <a:rPr lang="es-CO" sz="8000" dirty="0"/>
              <a:t>Compromiso personal profundo para convertir la sabiduría alcanzada en acciones; concretas, reiterativas y periódicas, que permitan conseguir las metas deseadas.</a:t>
            </a:r>
          </a:p>
          <a:p>
            <a:pPr lvl="1"/>
            <a:r>
              <a:rPr lang="es-CO" sz="8000" dirty="0"/>
              <a:t>Sacrificio; lo que me gusta no necesariamente me hace bien, y lo que me hace bien, no necesariamente me gusta.</a:t>
            </a:r>
            <a:endParaRPr lang="es-CO" sz="7600" dirty="0"/>
          </a:p>
          <a:p>
            <a:pPr marL="0" indent="0">
              <a:buNone/>
            </a:pPr>
            <a:r>
              <a:rPr lang="es-CO" sz="8000" b="1" dirty="0"/>
              <a:t>3. 	Optimismo:</a:t>
            </a:r>
          </a:p>
          <a:p>
            <a:pPr lvl="1"/>
            <a:r>
              <a:rPr lang="es-CO" sz="7600" dirty="0"/>
              <a:t>Propensión a ver y juzgar las cosas en su aspecto más favorable.</a:t>
            </a:r>
          </a:p>
          <a:p>
            <a:pPr marL="0" indent="0">
              <a:buNone/>
            </a:pPr>
            <a:r>
              <a:rPr lang="es-CO" sz="8000" b="1" dirty="0"/>
              <a:t>4. 	Red de Apoyo:</a:t>
            </a:r>
          </a:p>
          <a:p>
            <a:pPr lvl="1"/>
            <a:r>
              <a:rPr lang="es-CO" sz="7600" dirty="0"/>
              <a:t>Equipo seleccionado de personas que lo apoyarán y lo sustentarán durante el proceso.</a:t>
            </a:r>
          </a:p>
          <a:p>
            <a:endParaRPr lang="es-CO" dirty="0"/>
          </a:p>
        </p:txBody>
      </p:sp>
      <p:pic>
        <p:nvPicPr>
          <p:cNvPr id="5122" name="Picture 2" descr="http://upload.wikimedia.org/wikipedia/commons/e/ee/El_pensador-Rodin-Caixaforum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577" y="2178050"/>
            <a:ext cx="4715933" cy="353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pagina95.com/wp-content/uploads/2012/05/trotar-615x4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577" y="2178051"/>
            <a:ext cx="4715933" cy="353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sergerente.net/wp-content/uploads/2014/05/ego-620x3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100" y="2178049"/>
            <a:ext cx="4824410" cy="369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74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1143000"/>
            <a:ext cx="6858000" cy="4572000"/>
          </a:xfrm>
          <a:prstGeom prst="rect">
            <a:avLst/>
          </a:prstGeom>
        </p:spPr>
      </p:pic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1026" name="Picture 2" descr="http://www.veloclub.es/wp-content/uploads/2014/09/bici-santi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02" y="0"/>
            <a:ext cx="102819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58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85010"/>
            <a:ext cx="10515600" cy="1325563"/>
          </a:xfrm>
        </p:spPr>
        <p:txBody>
          <a:bodyPr/>
          <a:lstStyle/>
          <a:p>
            <a:pPr algn="ctr"/>
            <a:r>
              <a:rPr lang="es-CO" dirty="0"/>
              <a:t>Reflexión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2050" name="Picture 2" descr="http://blog.espol.edu.ec/kiamvera/files/2013/11/frase-de-reflex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010" y="1214292"/>
            <a:ext cx="7142018" cy="566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5881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2106</TotalTime>
  <Words>311</Words>
  <Application>Microsoft Office PowerPoint</Application>
  <PresentationFormat>Panorámica</PresentationFormat>
  <Paragraphs>70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 Unicode MS</vt:lpstr>
      <vt:lpstr>Arial</vt:lpstr>
      <vt:lpstr>Calibri</vt:lpstr>
      <vt:lpstr>Calibri Light</vt:lpstr>
      <vt:lpstr>Goudy Stout</vt:lpstr>
      <vt:lpstr>Tema de Office</vt:lpstr>
      <vt:lpstr>ma</vt:lpstr>
      <vt:lpstr>Problema Versus Crisis</vt:lpstr>
      <vt:lpstr>Un Lunes Cualquiera Finales del 2.014</vt:lpstr>
      <vt:lpstr>Tipos de Crisis</vt:lpstr>
      <vt:lpstr>Victor Frankl </vt:lpstr>
      <vt:lpstr>Una Persona Corriente</vt:lpstr>
      <vt:lpstr>Llega La Crisis</vt:lpstr>
      <vt:lpstr>Dos Factores Para Salir De La Crisis</vt:lpstr>
      <vt:lpstr>Primero: Tener una Visión </vt:lpstr>
      <vt:lpstr>Segundo: Actitud</vt:lpstr>
      <vt:lpstr>Competencias Requeridas Para  Salir De Una Crisis</vt:lpstr>
      <vt:lpstr>1- Determinación</vt:lpstr>
      <vt:lpstr>2- Coraje</vt:lpstr>
      <vt:lpstr>3- Humildad</vt:lpstr>
      <vt:lpstr>4- Disposición Al Cambio </vt:lpstr>
      <vt:lpstr>Claves del Éxito En El Manejo De Una Crisis</vt:lpstr>
      <vt:lpstr>Presentación de PowerPoint</vt:lpstr>
      <vt:lpstr>Reflexión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Manejo de Crisis</dc:title>
  <dc:creator>juan carlos mejia</dc:creator>
  <cp:lastModifiedBy>ASUS</cp:lastModifiedBy>
  <cp:revision>59</cp:revision>
  <dcterms:created xsi:type="dcterms:W3CDTF">2015-05-13T15:52:53Z</dcterms:created>
  <dcterms:modified xsi:type="dcterms:W3CDTF">2016-04-11T19:17:07Z</dcterms:modified>
</cp:coreProperties>
</file>