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1"/>
  </p:notesMasterIdLst>
  <p:sldIdLst>
    <p:sldId id="279" r:id="rId2"/>
    <p:sldId id="273" r:id="rId3"/>
    <p:sldId id="274" r:id="rId4"/>
    <p:sldId id="275" r:id="rId5"/>
    <p:sldId id="276" r:id="rId6"/>
    <p:sldId id="277" r:id="rId7"/>
    <p:sldId id="278" r:id="rId8"/>
    <p:sldId id="256" r:id="rId9"/>
    <p:sldId id="259" r:id="rId10"/>
    <p:sldId id="258" r:id="rId11"/>
    <p:sldId id="257" r:id="rId12"/>
    <p:sldId id="261" r:id="rId13"/>
    <p:sldId id="280" r:id="rId14"/>
    <p:sldId id="263" r:id="rId15"/>
    <p:sldId id="262" r:id="rId16"/>
    <p:sldId id="269" r:id="rId17"/>
    <p:sldId id="270" r:id="rId18"/>
    <p:sldId id="271" r:id="rId19"/>
    <p:sldId id="27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3B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320748-DC24-4373-932B-774C78F19C60}" type="datetimeFigureOut">
              <a:rPr lang="es-CO" smtClean="0"/>
              <a:t>01/02/2016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CEE7A-2F31-4671-86AA-DEE597FD2BA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1254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smtClean="0"/>
              <a:t>1. Misterio 2. Virgen 3. Madre. 4.</a:t>
            </a:r>
            <a:r>
              <a:rPr lang="es-CO" baseline="0" dirty="0" smtClean="0"/>
              <a:t> Padre 5. Patriarca 6. Amantes- salida 7. Dominio material.   “Línea de los dioses” - Iluminativa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CEE7A-2F31-4671-86AA-DEE597FD2BA4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3675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smtClean="0"/>
              <a:t>8. Evaluar problemas morales 9. otras creencias 10. rueda fortuna</a:t>
            </a:r>
            <a:r>
              <a:rPr lang="es-CO" baseline="0" dirty="0" smtClean="0"/>
              <a:t> 11. instintos 12. sin ayuda 13. su finitud 14 ayuda. “línea terrena”- Purgativa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CEE7A-2F31-4671-86AA-DEE597FD2BA4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2063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smtClean="0"/>
              <a:t>15-16 tocar fondo- noche oscura  “Línea</a:t>
            </a:r>
            <a:r>
              <a:rPr lang="es-CO" baseline="0" dirty="0" smtClean="0"/>
              <a:t> </a:t>
            </a:r>
            <a:r>
              <a:rPr lang="es-CO" baseline="0" dirty="0" err="1" smtClean="0"/>
              <a:t>cieles</a:t>
            </a:r>
            <a:r>
              <a:rPr lang="es-CO" baseline="0" dirty="0" smtClean="0"/>
              <a:t>” Unitiva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CEE7A-2F31-4671-86AA-DEE597FD2BA4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6277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0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543645" y="2637183"/>
            <a:ext cx="9144000" cy="1643269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CO" sz="4400" dirty="0" smtClean="0"/>
              <a:t>El Tarot </a:t>
            </a:r>
          </a:p>
          <a:p>
            <a:pPr algn="ctr"/>
            <a:r>
              <a:rPr lang="es-CO" sz="4400" dirty="0" smtClean="0"/>
              <a:t>Un mapa de la conciencia y la evolución personal  </a:t>
            </a:r>
            <a:endParaRPr lang="es-CO" sz="44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7441809" y="5261317"/>
            <a:ext cx="3798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David Aguirre M.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1695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Joseph Campbell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Nació el 26 de Marzo de 1904 en Nueva </a:t>
            </a:r>
            <a:r>
              <a:rPr lang="es-CO" dirty="0" smtClean="0"/>
              <a:t>York</a:t>
            </a:r>
          </a:p>
          <a:p>
            <a:endParaRPr lang="es-CO" dirty="0"/>
          </a:p>
          <a:p>
            <a:r>
              <a:rPr lang="es-CO" dirty="0"/>
              <a:t>F</a:t>
            </a:r>
            <a:r>
              <a:rPr lang="es-CO" dirty="0" smtClean="0"/>
              <a:t>alleció </a:t>
            </a:r>
            <a:r>
              <a:rPr lang="es-CO" dirty="0"/>
              <a:t>el 30 de Octubre de 1987 en </a:t>
            </a:r>
            <a:r>
              <a:rPr lang="es-CO" dirty="0" smtClean="0"/>
              <a:t>Honolulu</a:t>
            </a:r>
          </a:p>
          <a:p>
            <a:endParaRPr lang="es-CO" dirty="0"/>
          </a:p>
          <a:p>
            <a:r>
              <a:rPr lang="es-CO" dirty="0" smtClean="0"/>
              <a:t>Obra más importante:  El héroe de las mil caras</a:t>
            </a: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193" y="1027906"/>
            <a:ext cx="1959250" cy="256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4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Viaje del héroe</a:t>
            </a: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26" t="-899" r="-786" b="7832"/>
          <a:stretch/>
        </p:blipFill>
        <p:spPr>
          <a:xfrm>
            <a:off x="5887485" y="530086"/>
            <a:ext cx="5867193" cy="548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6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Carl Gustav Jung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s-CO" dirty="0" smtClean="0"/>
          </a:p>
          <a:p>
            <a:r>
              <a:rPr lang="es-CO" dirty="0"/>
              <a:t>Nació el 26 de julio de 1875, en </a:t>
            </a:r>
            <a:r>
              <a:rPr lang="es-CO" dirty="0" err="1"/>
              <a:t>Kesswil</a:t>
            </a:r>
            <a:r>
              <a:rPr lang="es-CO" dirty="0"/>
              <a:t>, Suiza. Hijo de un clérigo protestante padre de ocho hijos.</a:t>
            </a:r>
            <a:endParaRPr lang="es-CO" dirty="0" smtClean="0"/>
          </a:p>
          <a:p>
            <a:r>
              <a:rPr lang="es-CO" dirty="0"/>
              <a:t>Carl Jung falleció el 6 de junio de 1961, en </a:t>
            </a:r>
            <a:r>
              <a:rPr lang="es-CO" dirty="0" err="1"/>
              <a:t>Kusnacht</a:t>
            </a:r>
            <a:r>
              <a:rPr lang="es-CO" b="1" dirty="0" smtClean="0"/>
              <a:t>.</a:t>
            </a:r>
          </a:p>
          <a:p>
            <a:endParaRPr lang="es-CO" b="1" dirty="0"/>
          </a:p>
          <a:p>
            <a:pPr marL="0" indent="0" algn="r">
              <a:buNone/>
            </a:pPr>
            <a:r>
              <a:rPr lang="es-CO" dirty="0"/>
              <a:t>"...una cosa he aprendido: que hay que vivir esta vida. 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Esta vida es el camino, el más buscado, el camino </a:t>
            </a:r>
            <a:endParaRPr lang="es-CO" dirty="0" smtClean="0"/>
          </a:p>
          <a:p>
            <a:pPr marL="0" indent="0" algn="r">
              <a:buNone/>
            </a:pPr>
            <a:r>
              <a:rPr lang="es-CO" dirty="0" smtClean="0"/>
              <a:t>hacia lo incomprensible</a:t>
            </a:r>
            <a:r>
              <a:rPr lang="es-CO" dirty="0"/>
              <a:t>, </a:t>
            </a:r>
            <a:r>
              <a:rPr lang="es-CO" dirty="0" smtClean="0"/>
              <a:t> que </a:t>
            </a:r>
            <a:r>
              <a:rPr lang="es-CO" dirty="0"/>
              <a:t>llamamos divino. </a:t>
            </a:r>
            <a:endParaRPr lang="es-CO" dirty="0" smtClean="0"/>
          </a:p>
          <a:p>
            <a:pPr marL="0" indent="0" algn="r">
              <a:buNone/>
            </a:pPr>
            <a:r>
              <a:rPr lang="es-CO" dirty="0" smtClean="0"/>
              <a:t>Yo </a:t>
            </a:r>
            <a:r>
              <a:rPr lang="es-CO" dirty="0"/>
              <a:t>encontré el camino correcto: </a:t>
            </a:r>
            <a:endParaRPr lang="es-CO" dirty="0" smtClean="0"/>
          </a:p>
          <a:p>
            <a:pPr marL="0" indent="0" algn="r">
              <a:buNone/>
            </a:pPr>
            <a:r>
              <a:rPr lang="es-CO" dirty="0" smtClean="0"/>
              <a:t>me </a:t>
            </a:r>
            <a:r>
              <a:rPr lang="es-CO" dirty="0"/>
              <a:t>condujo hacia ti, </a:t>
            </a:r>
            <a:r>
              <a:rPr lang="es-CO" dirty="0" smtClean="0"/>
              <a:t>alma mía... </a:t>
            </a:r>
            <a:r>
              <a:rPr lang="es-CO" dirty="0"/>
              <a:t>" </a:t>
            </a:r>
            <a:r>
              <a:rPr lang="es-CO" dirty="0"/>
              <a:t/>
            </a:r>
            <a:br>
              <a:rPr lang="es-CO" dirty="0"/>
            </a:br>
            <a:endParaRPr lang="es-CO" dirty="0" smtClean="0"/>
          </a:p>
          <a:p>
            <a:pPr marL="0" indent="0" algn="r">
              <a:buNone/>
            </a:pPr>
            <a:r>
              <a:rPr lang="es-CO" dirty="0" smtClean="0"/>
              <a:t>Carl </a:t>
            </a:r>
            <a:r>
              <a:rPr lang="es-CO" dirty="0"/>
              <a:t>Gustav Jung en El Libro Rojo </a:t>
            </a:r>
            <a:endParaRPr lang="es-CO" b="1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576" y="365125"/>
            <a:ext cx="1464780" cy="189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5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Arquetipos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O" dirty="0"/>
              <a:t>Dentro del </a:t>
            </a:r>
            <a:r>
              <a:rPr lang="es-CO" dirty="0" smtClean="0"/>
              <a:t>inconsciente </a:t>
            </a:r>
            <a:r>
              <a:rPr lang="es-CO" dirty="0"/>
              <a:t>colectivo se encuentran, según Jung, los arquetipos o imágenes primordiales. Un arquetipo es una forma de pensamiento universal o </a:t>
            </a:r>
            <a:r>
              <a:rPr lang="es-CO" dirty="0" smtClean="0"/>
              <a:t>predisposición </a:t>
            </a:r>
            <a:r>
              <a:rPr lang="es-CO" dirty="0"/>
              <a:t>a responder ante el mundo de ciertas maneras (Jung, 1936). La palabra ‘predisposición’ enfatiza potencialidades. Los arquetipos no pueden ser conocidos o descritos por completo pues </a:t>
            </a:r>
            <a:r>
              <a:rPr lang="es-CO" dirty="0" smtClean="0"/>
              <a:t>nunca </a:t>
            </a:r>
            <a:r>
              <a:rPr lang="es-CO" dirty="0"/>
              <a:t>entran por entero en la conciencia. Se nos presentan en forma pictórica, personificada o simbolizada y pueden penetrar en la conciencia por medio de mitos, sueños, arte, rituales y síntomas. Es útil estar en contacto con ellos porque nos llevan más allá del desarrollo de nuestras potencialidades individuales y nos incorporan en el proceso cósmico eterno</a:t>
            </a:r>
            <a:r>
              <a:rPr lang="es-CO" dirty="0" smtClean="0"/>
              <a:t>.</a:t>
            </a:r>
          </a:p>
          <a:p>
            <a:pPr marL="0" indent="0" algn="r">
              <a:buNone/>
            </a:pPr>
            <a:r>
              <a:rPr lang="es-CO" sz="2000" dirty="0" err="1" smtClean="0"/>
              <a:t>Engler</a:t>
            </a:r>
            <a:r>
              <a:rPr lang="es-CO" sz="2000" dirty="0" smtClean="0"/>
              <a:t> </a:t>
            </a:r>
            <a:r>
              <a:rPr lang="es-CO" sz="2000" dirty="0" err="1" smtClean="0"/>
              <a:t>Barbara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791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Historia del Tarot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Origen desconocido</a:t>
            </a:r>
          </a:p>
          <a:p>
            <a:endParaRPr lang="es-CO" dirty="0"/>
          </a:p>
          <a:p>
            <a:r>
              <a:rPr lang="es-CO" dirty="0" smtClean="0"/>
              <a:t>Siglo XIV, época de Dante</a:t>
            </a:r>
          </a:p>
          <a:p>
            <a:endParaRPr lang="es-CO" dirty="0"/>
          </a:p>
          <a:p>
            <a:r>
              <a:rPr lang="es-CO" dirty="0" smtClean="0"/>
              <a:t>Muchos tipos de ilustraciones por Ejemplo Marsella </a:t>
            </a:r>
            <a:r>
              <a:rPr lang="es-CO" dirty="0" err="1" smtClean="0"/>
              <a:t>Raider</a:t>
            </a:r>
            <a:r>
              <a:rPr lang="es-CO" dirty="0" smtClean="0"/>
              <a:t> - White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1244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Partes del Tarot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Arcanos Menores. </a:t>
            </a:r>
          </a:p>
          <a:p>
            <a:pPr lvl="1"/>
            <a:r>
              <a:rPr lang="es-CO" dirty="0" smtClean="0"/>
              <a:t>4 palos. Espadas, copas, oros, bastos</a:t>
            </a:r>
          </a:p>
          <a:p>
            <a:pPr lvl="1"/>
            <a:r>
              <a:rPr lang="es-CO" dirty="0" smtClean="0"/>
              <a:t>4 ordenes medievales. Nobles, clero, comerciantes, trabajadores</a:t>
            </a:r>
          </a:p>
          <a:p>
            <a:pPr lvl="1"/>
            <a:r>
              <a:rPr lang="es-CO" dirty="0" smtClean="0"/>
              <a:t>14 cartas c/u. para un total de 56 cartas</a:t>
            </a:r>
          </a:p>
          <a:p>
            <a:endParaRPr lang="es-CO" dirty="0"/>
          </a:p>
          <a:p>
            <a:endParaRPr lang="es-CO" dirty="0" smtClean="0"/>
          </a:p>
          <a:p>
            <a:r>
              <a:rPr lang="es-CO" dirty="0" smtClean="0"/>
              <a:t>Arcanos Mayores .</a:t>
            </a:r>
          </a:p>
          <a:p>
            <a:pPr lvl="1"/>
            <a:r>
              <a:rPr lang="es-CO" dirty="0" smtClean="0"/>
              <a:t>21 cartas + 1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3477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9780" t="36487" r="8658" b="31470"/>
          <a:stretch/>
        </p:blipFill>
        <p:spPr>
          <a:xfrm>
            <a:off x="1893330" y="4580232"/>
            <a:ext cx="10312537" cy="227776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8691" t="35870" r="8657" b="30855"/>
          <a:stretch/>
        </p:blipFill>
        <p:spPr>
          <a:xfrm>
            <a:off x="1907198" y="2249156"/>
            <a:ext cx="10298669" cy="233107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8889" t="36224" r="8856" b="31206"/>
          <a:stretch/>
        </p:blipFill>
        <p:spPr>
          <a:xfrm>
            <a:off x="1893330" y="9739"/>
            <a:ext cx="10298669" cy="22927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45932" t="37868" r="45599" b="32430"/>
          <a:stretch/>
        </p:blipFill>
        <p:spPr>
          <a:xfrm>
            <a:off x="53009" y="2093843"/>
            <a:ext cx="1404730" cy="276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6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8691" t="36742" r="8999" b="30956"/>
          <a:stretch/>
        </p:blipFill>
        <p:spPr>
          <a:xfrm>
            <a:off x="0" y="3232599"/>
            <a:ext cx="12141033" cy="267880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1293" y="0"/>
            <a:ext cx="1493649" cy="293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3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8691" t="35870" r="8657" b="30855"/>
          <a:stretch/>
        </p:blipFill>
        <p:spPr>
          <a:xfrm>
            <a:off x="0" y="3321707"/>
            <a:ext cx="12180932" cy="275712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169" y="0"/>
            <a:ext cx="1493649" cy="293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91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561" y="3271233"/>
            <a:ext cx="12217561" cy="28338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172" y="0"/>
            <a:ext cx="1493649" cy="293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8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9780" t="36487" r="8658" b="31470"/>
          <a:stretch/>
        </p:blipFill>
        <p:spPr>
          <a:xfrm>
            <a:off x="-13869" y="4580232"/>
            <a:ext cx="10312537" cy="227776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8691" t="35870" r="8657" b="30855"/>
          <a:stretch/>
        </p:blipFill>
        <p:spPr>
          <a:xfrm>
            <a:off x="-13869" y="2249156"/>
            <a:ext cx="10298669" cy="233107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8889" t="36224" r="8856" b="31206"/>
          <a:stretch/>
        </p:blipFill>
        <p:spPr>
          <a:xfrm>
            <a:off x="0" y="-43569"/>
            <a:ext cx="10298669" cy="22927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45612" t="36928" r="45381" b="31558"/>
          <a:stretch/>
        </p:blipFill>
        <p:spPr>
          <a:xfrm>
            <a:off x="10698051" y="1945370"/>
            <a:ext cx="1493949" cy="293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1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Viaje del héroe</a:t>
            </a: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26" t="-899" r="-786" b="7832"/>
          <a:stretch/>
        </p:blipFill>
        <p:spPr>
          <a:xfrm>
            <a:off x="5887485" y="530086"/>
            <a:ext cx="5867193" cy="548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8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CO" dirty="0" smtClean="0"/>
              <a:t>Un segundo orden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3371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-1492" r="44203"/>
          <a:stretch/>
        </p:blipFill>
        <p:spPr>
          <a:xfrm>
            <a:off x="114009" y="3520228"/>
            <a:ext cx="8128469" cy="326580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478" y="3520228"/>
            <a:ext cx="1700012" cy="321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2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-1492" r="44203"/>
          <a:stretch/>
        </p:blipFill>
        <p:spPr>
          <a:xfrm>
            <a:off x="114009" y="3520228"/>
            <a:ext cx="8128469" cy="326580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478" y="3520228"/>
            <a:ext cx="1700012" cy="321788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2323" y="280799"/>
            <a:ext cx="3693473" cy="323942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309" y="424062"/>
            <a:ext cx="1621801" cy="309616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2478" y="424061"/>
            <a:ext cx="1700012" cy="317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3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-1492" r="44203"/>
          <a:stretch/>
        </p:blipFill>
        <p:spPr>
          <a:xfrm>
            <a:off x="1" y="4343244"/>
            <a:ext cx="6259132" cy="251475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133" y="4363092"/>
            <a:ext cx="1307577" cy="247505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93" y="2093355"/>
            <a:ext cx="2610499" cy="22895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3593" y="2171297"/>
            <a:ext cx="1158481" cy="221164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170" y="2205918"/>
            <a:ext cx="1129038" cy="210856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0636" y="0"/>
            <a:ext cx="5469572" cy="217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06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-1492" r="44203"/>
          <a:stretch/>
        </p:blipFill>
        <p:spPr>
          <a:xfrm>
            <a:off x="1" y="5046961"/>
            <a:ext cx="4507605" cy="181103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705" y="5046961"/>
            <a:ext cx="946288" cy="179118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3652" y="3239934"/>
            <a:ext cx="2060301" cy="18070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5409" y="3349655"/>
            <a:ext cx="889065" cy="169730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803" y="3290515"/>
            <a:ext cx="913409" cy="170586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5624" y="1595811"/>
            <a:ext cx="4262588" cy="169672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5800" y="0"/>
            <a:ext cx="818851" cy="161256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7503" y="-10499"/>
            <a:ext cx="3004875" cy="160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88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-1492" r="44203"/>
          <a:stretch/>
        </p:blipFill>
        <p:spPr>
          <a:xfrm>
            <a:off x="2" y="5420366"/>
            <a:ext cx="3528809" cy="141778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811" y="5420365"/>
            <a:ext cx="749017" cy="141778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956" y="4024543"/>
            <a:ext cx="1596899" cy="14005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3293" y="4066787"/>
            <a:ext cx="689387" cy="131610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8809" y="4089355"/>
            <a:ext cx="704710" cy="131610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847" y="2823158"/>
            <a:ext cx="3181000" cy="126619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2757" y="1612271"/>
            <a:ext cx="597254" cy="117617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20910" y="1614563"/>
            <a:ext cx="2246937" cy="120114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9289" y="199256"/>
            <a:ext cx="3268558" cy="129117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53142" y="233844"/>
            <a:ext cx="672650" cy="132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undidad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TM04033923[[fn=Profundidad]]</Template>
  <TotalTime>2280</TotalTime>
  <Words>314</Words>
  <Application>Microsoft Office PowerPoint</Application>
  <PresentationFormat>Panorámica</PresentationFormat>
  <Paragraphs>46</Paragraphs>
  <Slides>19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Corbel</vt:lpstr>
      <vt:lpstr>Profundidad</vt:lpstr>
      <vt:lpstr>Presentación de PowerPoint</vt:lpstr>
      <vt:lpstr>Joseph Campbell</vt:lpstr>
      <vt:lpstr>Viaje del héroe</vt:lpstr>
      <vt:lpstr>Carl Gustav Jung</vt:lpstr>
      <vt:lpstr>Arquetipos</vt:lpstr>
      <vt:lpstr>Historia del Tarot</vt:lpstr>
      <vt:lpstr>Partes del Tarot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Viaje del héroe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</dc:creator>
  <cp:lastModifiedBy>david</cp:lastModifiedBy>
  <cp:revision>20</cp:revision>
  <dcterms:created xsi:type="dcterms:W3CDTF">2016-02-01T01:53:43Z</dcterms:created>
  <dcterms:modified xsi:type="dcterms:W3CDTF">2016-02-02T15:53:45Z</dcterms:modified>
</cp:coreProperties>
</file>