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92" r:id="rId3"/>
    <p:sldId id="258" r:id="rId4"/>
    <p:sldId id="259" r:id="rId5"/>
    <p:sldId id="261" r:id="rId6"/>
    <p:sldId id="262" r:id="rId7"/>
    <p:sldId id="263" r:id="rId8"/>
    <p:sldId id="264" r:id="rId9"/>
    <p:sldId id="260" r:id="rId10"/>
    <p:sldId id="265" r:id="rId11"/>
    <p:sldId id="267" r:id="rId12"/>
    <p:sldId id="268" r:id="rId13"/>
    <p:sldId id="269" r:id="rId14"/>
    <p:sldId id="270" r:id="rId15"/>
    <p:sldId id="266" r:id="rId16"/>
    <p:sldId id="272" r:id="rId17"/>
    <p:sldId id="273" r:id="rId18"/>
    <p:sldId id="275" r:id="rId19"/>
    <p:sldId id="276" r:id="rId20"/>
    <p:sldId id="289" r:id="rId21"/>
    <p:sldId id="274" r:id="rId22"/>
    <p:sldId id="271"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90" r:id="rId36"/>
    <p:sldId id="291" r:id="rId3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90" y="-1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07A913-41F2-4911-9D7F-E5BC74A8542F}" type="datetimeFigureOut">
              <a:rPr lang="es-ES" smtClean="0"/>
              <a:t>10/08/2014</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D5B38C-353F-4007-ABB0-4E8E3825273D}" type="slidenum">
              <a:rPr lang="es-ES" smtClean="0"/>
              <a:t>‹Nº›</a:t>
            </a:fld>
            <a:endParaRPr lang="es-ES"/>
          </a:p>
        </p:txBody>
      </p:sp>
    </p:spTree>
    <p:extLst>
      <p:ext uri="{BB962C8B-B14F-4D97-AF65-F5344CB8AC3E}">
        <p14:creationId xmlns:p14="http://schemas.microsoft.com/office/powerpoint/2010/main" val="2268885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6D5B38C-353F-4007-ABB0-4E8E3825273D}" type="slidenum">
              <a:rPr lang="es-ES" smtClean="0"/>
              <a:t>3</a:t>
            </a:fld>
            <a:endParaRPr lang="es-ES"/>
          </a:p>
        </p:txBody>
      </p:sp>
    </p:spTree>
    <p:extLst>
      <p:ext uri="{BB962C8B-B14F-4D97-AF65-F5344CB8AC3E}">
        <p14:creationId xmlns:p14="http://schemas.microsoft.com/office/powerpoint/2010/main" val="216291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6D5B38C-353F-4007-ABB0-4E8E3825273D}" type="slidenum">
              <a:rPr lang="es-ES" smtClean="0"/>
              <a:t>36</a:t>
            </a:fld>
            <a:endParaRPr lang="es-ES"/>
          </a:p>
        </p:txBody>
      </p:sp>
    </p:spTree>
    <p:extLst>
      <p:ext uri="{BB962C8B-B14F-4D97-AF65-F5344CB8AC3E}">
        <p14:creationId xmlns:p14="http://schemas.microsoft.com/office/powerpoint/2010/main" val="14350766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B850782D-D969-408F-A640-D8E211236CB1}" type="datetimeFigureOut">
              <a:rPr lang="es-ES" smtClean="0"/>
              <a:t>10/08/2014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27F57F0-1945-429A-92CE-082363F6AFCB}" type="slidenum">
              <a:rPr lang="es-ES" smtClean="0"/>
              <a:t>‹Nº›</a:t>
            </a:fld>
            <a:endParaRPr lang="es-ES"/>
          </a:p>
        </p:txBody>
      </p:sp>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12160" y="6236086"/>
            <a:ext cx="3024336" cy="626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9488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850782D-D969-408F-A640-D8E211236CB1}" type="datetimeFigureOut">
              <a:rPr lang="es-ES" smtClean="0"/>
              <a:t>10/08/2014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27F57F0-1945-429A-92CE-082363F6AFCB}" type="slidenum">
              <a:rPr lang="es-ES" smtClean="0"/>
              <a:t>‹Nº›</a:t>
            </a:fld>
            <a:endParaRPr lang="es-ES"/>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56176" y="6196045"/>
            <a:ext cx="2879303" cy="59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1108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850782D-D969-408F-A640-D8E211236CB1}" type="datetimeFigureOut">
              <a:rPr lang="es-ES" smtClean="0"/>
              <a:t>10/08/2014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27F57F0-1945-429A-92CE-082363F6AFCB}" type="slidenum">
              <a:rPr lang="es-ES" smtClean="0"/>
              <a:t>‹Nº›</a:t>
            </a:fld>
            <a:endParaRPr lang="es-ES"/>
          </a:p>
        </p:txBody>
      </p:sp>
    </p:spTree>
    <p:extLst>
      <p:ext uri="{BB962C8B-B14F-4D97-AF65-F5344CB8AC3E}">
        <p14:creationId xmlns:p14="http://schemas.microsoft.com/office/powerpoint/2010/main" val="2306023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B850782D-D969-408F-A640-D8E211236CB1}" type="datetimeFigureOut">
              <a:rPr lang="es-ES" smtClean="0"/>
              <a:t>10/08/2014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27F57F0-1945-429A-92CE-082363F6AFCB}" type="slidenum">
              <a:rPr lang="es-ES" smtClean="0"/>
              <a:t>‹Nº›</a:t>
            </a:fld>
            <a:endParaRPr lang="es-ES"/>
          </a:p>
        </p:txBody>
      </p:sp>
    </p:spTree>
    <p:extLst>
      <p:ext uri="{BB962C8B-B14F-4D97-AF65-F5344CB8AC3E}">
        <p14:creationId xmlns:p14="http://schemas.microsoft.com/office/powerpoint/2010/main" val="3029428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B850782D-D969-408F-A640-D8E211236CB1}" type="datetimeFigureOut">
              <a:rPr lang="es-ES" smtClean="0"/>
              <a:t>10/08/2014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327F57F0-1945-429A-92CE-082363F6AFCB}" type="slidenum">
              <a:rPr lang="es-ES" smtClean="0"/>
              <a:t>‹Nº›</a:t>
            </a:fld>
            <a:endParaRPr lang="es-ES"/>
          </a:p>
        </p:txBody>
      </p:sp>
    </p:spTree>
    <p:extLst>
      <p:ext uri="{BB962C8B-B14F-4D97-AF65-F5344CB8AC3E}">
        <p14:creationId xmlns:p14="http://schemas.microsoft.com/office/powerpoint/2010/main" val="2714481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B850782D-D969-408F-A640-D8E211236CB1}" type="datetimeFigureOut">
              <a:rPr lang="es-ES" smtClean="0"/>
              <a:t>10/08/2014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327F57F0-1945-429A-92CE-082363F6AFCB}" type="slidenum">
              <a:rPr lang="es-ES" smtClean="0"/>
              <a:t>‹Nº›</a:t>
            </a:fld>
            <a:endParaRPr lang="es-ES"/>
          </a:p>
        </p:txBody>
      </p:sp>
    </p:spTree>
    <p:extLst>
      <p:ext uri="{BB962C8B-B14F-4D97-AF65-F5344CB8AC3E}">
        <p14:creationId xmlns:p14="http://schemas.microsoft.com/office/powerpoint/2010/main" val="3445849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850782D-D969-408F-A640-D8E211236CB1}" type="datetimeFigureOut">
              <a:rPr lang="es-ES" smtClean="0"/>
              <a:t>10/08/2014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327F57F0-1945-429A-92CE-082363F6AFCB}" type="slidenum">
              <a:rPr lang="es-ES" smtClean="0"/>
              <a:t>‹Nº›</a:t>
            </a:fld>
            <a:endParaRPr lang="es-ES"/>
          </a:p>
        </p:txBody>
      </p:sp>
    </p:spTree>
    <p:extLst>
      <p:ext uri="{BB962C8B-B14F-4D97-AF65-F5344CB8AC3E}">
        <p14:creationId xmlns:p14="http://schemas.microsoft.com/office/powerpoint/2010/main" val="3891226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850782D-D969-408F-A640-D8E211236CB1}" type="datetimeFigureOut">
              <a:rPr lang="es-ES" smtClean="0"/>
              <a:t>10/08/2014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27F57F0-1945-429A-92CE-082363F6AFCB}" type="slidenum">
              <a:rPr lang="es-ES" smtClean="0"/>
              <a:t>‹Nº›</a:t>
            </a:fld>
            <a:endParaRPr lang="es-ES"/>
          </a:p>
        </p:txBody>
      </p:sp>
    </p:spTree>
    <p:extLst>
      <p:ext uri="{BB962C8B-B14F-4D97-AF65-F5344CB8AC3E}">
        <p14:creationId xmlns:p14="http://schemas.microsoft.com/office/powerpoint/2010/main" val="1650055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850782D-D969-408F-A640-D8E211236CB1}" type="datetimeFigureOut">
              <a:rPr lang="es-ES" smtClean="0"/>
              <a:t>10/08/2014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27F57F0-1945-429A-92CE-082363F6AFCB}" type="slidenum">
              <a:rPr lang="es-ES" smtClean="0"/>
              <a:t>‹Nº›</a:t>
            </a:fld>
            <a:endParaRPr lang="es-ES"/>
          </a:p>
        </p:txBody>
      </p:sp>
    </p:spTree>
    <p:extLst>
      <p:ext uri="{BB962C8B-B14F-4D97-AF65-F5344CB8AC3E}">
        <p14:creationId xmlns:p14="http://schemas.microsoft.com/office/powerpoint/2010/main" val="1876000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850782D-D969-408F-A640-D8E211236CB1}" type="datetimeFigureOut">
              <a:rPr lang="es-ES" smtClean="0"/>
              <a:t>10/08/2014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27F57F0-1945-429A-92CE-082363F6AFCB}" type="slidenum">
              <a:rPr lang="es-ES" smtClean="0"/>
              <a:t>‹Nº›</a:t>
            </a:fld>
            <a:endParaRPr lang="es-ES"/>
          </a:p>
        </p:txBody>
      </p:sp>
    </p:spTree>
    <p:extLst>
      <p:ext uri="{BB962C8B-B14F-4D97-AF65-F5344CB8AC3E}">
        <p14:creationId xmlns:p14="http://schemas.microsoft.com/office/powerpoint/2010/main" val="996439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850782D-D969-408F-A640-D8E211236CB1}" type="datetimeFigureOut">
              <a:rPr lang="es-ES" smtClean="0"/>
              <a:t>10/08/2014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27F57F0-1945-429A-92CE-082363F6AFCB}" type="slidenum">
              <a:rPr lang="es-ES" smtClean="0"/>
              <a:t>‹Nº›</a:t>
            </a:fld>
            <a:endParaRPr lang="es-ES"/>
          </a:p>
        </p:txBody>
      </p:sp>
    </p:spTree>
    <p:extLst>
      <p:ext uri="{BB962C8B-B14F-4D97-AF65-F5344CB8AC3E}">
        <p14:creationId xmlns:p14="http://schemas.microsoft.com/office/powerpoint/2010/main" val="3880513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50782D-D969-408F-A640-D8E211236CB1}" type="datetimeFigureOut">
              <a:rPr lang="es-ES" smtClean="0"/>
              <a:t>10/08/2014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7F57F0-1945-429A-92CE-082363F6AFCB}" type="slidenum">
              <a:rPr lang="es-ES" smtClean="0"/>
              <a:t>‹Nº›</a:t>
            </a:fld>
            <a:endParaRPr lang="es-ES"/>
          </a:p>
        </p:txBody>
      </p:sp>
    </p:spTree>
    <p:extLst>
      <p:ext uri="{BB962C8B-B14F-4D97-AF65-F5344CB8AC3E}">
        <p14:creationId xmlns:p14="http://schemas.microsoft.com/office/powerpoint/2010/main" val="2946689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smtClean="0"/>
              <a:t>	Emociones y Sentido de Vida</a:t>
            </a:r>
            <a:endParaRPr lang="es-ES" dirty="0"/>
          </a:p>
        </p:txBody>
      </p:sp>
      <p:sp>
        <p:nvSpPr>
          <p:cNvPr id="3" name="2 Subtítulo"/>
          <p:cNvSpPr>
            <a:spLocks noGrp="1"/>
          </p:cNvSpPr>
          <p:nvPr>
            <p:ph type="subTitle" idx="1"/>
          </p:nvPr>
        </p:nvSpPr>
        <p:spPr/>
        <p:txBody>
          <a:bodyPr/>
          <a:lstStyle/>
          <a:p>
            <a:r>
              <a:rPr lang="es-MX" dirty="0" smtClean="0"/>
              <a:t>Agosto 2014</a:t>
            </a:r>
          </a:p>
          <a:p>
            <a:r>
              <a:rPr lang="es-MX" dirty="0" smtClean="0"/>
              <a:t>Guillermo </a:t>
            </a:r>
            <a:r>
              <a:rPr lang="es-MX" dirty="0" err="1" smtClean="0"/>
              <a:t>Llinas</a:t>
            </a:r>
            <a:r>
              <a:rPr lang="es-MX" dirty="0" smtClean="0"/>
              <a:t> Angulo</a:t>
            </a:r>
            <a:endParaRPr lang="es-ES" dirty="0"/>
          </a:p>
        </p:txBody>
      </p:sp>
    </p:spTree>
    <p:extLst>
      <p:ext uri="{BB962C8B-B14F-4D97-AF65-F5344CB8AC3E}">
        <p14:creationId xmlns:p14="http://schemas.microsoft.com/office/powerpoint/2010/main" val="3399747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Marco de Referencia</a:t>
            </a:r>
            <a:endParaRPr lang="es-ES" dirty="0"/>
          </a:p>
        </p:txBody>
      </p:sp>
      <p:sp>
        <p:nvSpPr>
          <p:cNvPr id="3" name="2 Marcador de contenido"/>
          <p:cNvSpPr>
            <a:spLocks noGrp="1"/>
          </p:cNvSpPr>
          <p:nvPr>
            <p:ph idx="1"/>
          </p:nvPr>
        </p:nvSpPr>
        <p:spPr/>
        <p:txBody>
          <a:bodyPr>
            <a:normAutofit fontScale="70000" lnSpcReduction="20000"/>
          </a:bodyPr>
          <a:lstStyle/>
          <a:p>
            <a:r>
              <a:rPr lang="es-MX" dirty="0" smtClean="0"/>
              <a:t>Dos acontecimientos en la semana anterior enmarcan el tema de esta presentación:</a:t>
            </a:r>
          </a:p>
          <a:p>
            <a:endParaRPr lang="es-MX" dirty="0" smtClean="0"/>
          </a:p>
          <a:p>
            <a:pPr>
              <a:buFont typeface="Wingdings"/>
              <a:buChar char="Ø"/>
            </a:pPr>
            <a:r>
              <a:rPr lang="es-MX" dirty="0" smtClean="0"/>
              <a:t>El martes pasado me realicé los exámenes previos al control con Santiago Rojas. Los resultados muestran indicadores mas bajos que los iniciales hace seis años</a:t>
            </a:r>
            <a:r>
              <a:rPr lang="es-MX" dirty="0"/>
              <a:t>. Mi reacción fue similar a la de entonces, Negación -&gt; Desesperación-&gt; Resignación -&gt; Aceptación Positiva. (angustia, llanto, depresión</a:t>
            </a:r>
            <a:r>
              <a:rPr lang="es-MX" dirty="0" smtClean="0"/>
              <a:t>). Perdí </a:t>
            </a:r>
            <a:r>
              <a:rPr lang="es-MX" dirty="0"/>
              <a:t>esos seis años? Como ha variado mi Auto – Concepto? He encontrado mi Sentido de Vida</a:t>
            </a:r>
            <a:r>
              <a:rPr lang="es-MX" dirty="0" smtClean="0"/>
              <a:t>?</a:t>
            </a:r>
          </a:p>
          <a:p>
            <a:pPr>
              <a:buFont typeface="Wingdings"/>
              <a:buChar char="Ø"/>
            </a:pPr>
            <a:endParaRPr lang="es-MX" dirty="0"/>
          </a:p>
          <a:p>
            <a:pPr>
              <a:buFont typeface="Wingdings"/>
              <a:buChar char="Ø"/>
            </a:pPr>
            <a:r>
              <a:rPr lang="es-MX" dirty="0" smtClean="0"/>
              <a:t>La Película «A Late </a:t>
            </a:r>
            <a:r>
              <a:rPr lang="es-MX" dirty="0" err="1" smtClean="0"/>
              <a:t>Quartet</a:t>
            </a:r>
            <a:r>
              <a:rPr lang="es-MX" dirty="0" smtClean="0"/>
              <a:t>» que </a:t>
            </a:r>
            <a:r>
              <a:rPr lang="es-MX" dirty="0" err="1" smtClean="0"/>
              <a:t>ví</a:t>
            </a:r>
            <a:r>
              <a:rPr lang="es-MX" dirty="0" smtClean="0"/>
              <a:t> el fin de semana es un ejemplarizante caso de un diagnóstico que hace replantearse el Sentido de Vida.</a:t>
            </a:r>
          </a:p>
          <a:p>
            <a:pPr marL="0" indent="0">
              <a:buNone/>
            </a:pPr>
            <a:endParaRPr lang="es-MX" dirty="0" smtClean="0"/>
          </a:p>
          <a:p>
            <a:endParaRPr lang="es-ES" dirty="0"/>
          </a:p>
        </p:txBody>
      </p:sp>
    </p:spTree>
    <p:extLst>
      <p:ext uri="{BB962C8B-B14F-4D97-AF65-F5344CB8AC3E}">
        <p14:creationId xmlns:p14="http://schemas.microsoft.com/office/powerpoint/2010/main" val="40196875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Incidencia de un Evento </a:t>
            </a:r>
            <a:r>
              <a:rPr lang="es-MX" dirty="0"/>
              <a:t>T</a:t>
            </a:r>
            <a:r>
              <a:rPr lang="es-MX" dirty="0" smtClean="0"/>
              <a:t>raumático</a:t>
            </a:r>
            <a:endParaRPr lang="es-ES" dirty="0"/>
          </a:p>
        </p:txBody>
      </p:sp>
      <p:sp>
        <p:nvSpPr>
          <p:cNvPr id="3" name="2 Marcador de contenido"/>
          <p:cNvSpPr>
            <a:spLocks noGrp="1"/>
          </p:cNvSpPr>
          <p:nvPr>
            <p:ph idx="1"/>
          </p:nvPr>
        </p:nvSpPr>
        <p:spPr/>
        <p:txBody>
          <a:bodyPr>
            <a:normAutofit fontScale="92500" lnSpcReduction="10000"/>
          </a:bodyPr>
          <a:lstStyle/>
          <a:p>
            <a:r>
              <a:rPr lang="es-MX" dirty="0" smtClean="0"/>
              <a:t>Un evento traumático es un determinante en la trayectoria de vida que  incide en aspectos </a:t>
            </a:r>
            <a:r>
              <a:rPr lang="es-MX" dirty="0" err="1"/>
              <a:t>I</a:t>
            </a:r>
            <a:r>
              <a:rPr lang="es-MX" dirty="0" err="1" smtClean="0"/>
              <a:t>ntra</a:t>
            </a:r>
            <a:r>
              <a:rPr lang="es-MX" dirty="0" smtClean="0"/>
              <a:t> e Inter- personales como el </a:t>
            </a:r>
            <a:r>
              <a:rPr lang="es-MX" dirty="0" err="1" smtClean="0"/>
              <a:t>Autoconcepto</a:t>
            </a:r>
            <a:r>
              <a:rPr lang="es-MX" dirty="0" smtClean="0"/>
              <a:t>, Las Experiencias Emocionales y El Sentido de Vida.</a:t>
            </a:r>
          </a:p>
          <a:p>
            <a:r>
              <a:rPr lang="es-MX" dirty="0" smtClean="0"/>
              <a:t>Diligencie el formato de Auto – Concepto, analícelo. ( Formato 1</a:t>
            </a:r>
            <a:r>
              <a:rPr lang="es-MX" dirty="0" smtClean="0"/>
              <a:t>)</a:t>
            </a:r>
          </a:p>
          <a:p>
            <a:r>
              <a:rPr lang="es-MX" dirty="0" smtClean="0"/>
              <a:t>Se ha enfrentado a un evento traumático?</a:t>
            </a:r>
            <a:endParaRPr lang="es-MX" dirty="0" smtClean="0"/>
          </a:p>
          <a:p>
            <a:r>
              <a:rPr lang="es-MX" dirty="0" smtClean="0"/>
              <a:t>Al estimar el </a:t>
            </a:r>
            <a:r>
              <a:rPr lang="es-MX" dirty="0" err="1" smtClean="0"/>
              <a:t>Autoconcepto</a:t>
            </a:r>
            <a:r>
              <a:rPr lang="es-MX" dirty="0" smtClean="0"/>
              <a:t> actual, hay diferencia con el </a:t>
            </a:r>
            <a:r>
              <a:rPr lang="es-MX" dirty="0" err="1" smtClean="0"/>
              <a:t>Autoconcepto</a:t>
            </a:r>
            <a:r>
              <a:rPr lang="es-MX" dirty="0" smtClean="0"/>
              <a:t> antes del Evento Traumático?</a:t>
            </a:r>
            <a:endParaRPr lang="es-ES" dirty="0"/>
          </a:p>
        </p:txBody>
      </p:sp>
    </p:spTree>
    <p:extLst>
      <p:ext uri="{BB962C8B-B14F-4D97-AF65-F5344CB8AC3E}">
        <p14:creationId xmlns:p14="http://schemas.microsoft.com/office/powerpoint/2010/main" val="39905826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Auto – Concepto</a:t>
            </a:r>
            <a:endParaRPr lang="es-ES" dirty="0"/>
          </a:p>
        </p:txBody>
      </p:sp>
      <p:sp>
        <p:nvSpPr>
          <p:cNvPr id="3" name="2 Marcador de contenido"/>
          <p:cNvSpPr>
            <a:spLocks noGrp="1"/>
          </p:cNvSpPr>
          <p:nvPr>
            <p:ph idx="1"/>
          </p:nvPr>
        </p:nvSpPr>
        <p:spPr/>
        <p:txBody>
          <a:bodyPr/>
          <a:lstStyle/>
          <a:p>
            <a:endParaRPr lang="es-E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628800"/>
            <a:ext cx="6768752" cy="478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89489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Auto - Concepto</a:t>
            </a:r>
            <a:endParaRPr lang="es-ES" dirty="0"/>
          </a:p>
        </p:txBody>
      </p:sp>
      <p:sp>
        <p:nvSpPr>
          <p:cNvPr id="3" name="2 Marcador de contenido"/>
          <p:cNvSpPr>
            <a:spLocks noGrp="1"/>
          </p:cNvSpPr>
          <p:nvPr>
            <p:ph idx="1"/>
          </p:nvPr>
        </p:nvSpPr>
        <p:spPr/>
        <p:txBody>
          <a:bodyPr/>
          <a:lstStyle/>
          <a:p>
            <a:pPr marL="0" indent="0">
              <a:buNone/>
            </a:pPr>
            <a:r>
              <a:rPr lang="es-MX" dirty="0" smtClean="0"/>
              <a:t>Tiene tres características:</a:t>
            </a:r>
          </a:p>
          <a:p>
            <a:pPr>
              <a:buFont typeface="Wingdings"/>
              <a:buChar char="Ø"/>
            </a:pPr>
            <a:r>
              <a:rPr lang="es-MX" dirty="0" smtClean="0"/>
              <a:t>Auto consistencia: Filtra solo lo que es coherente. Cada persona transforma la realidad en su realidad.</a:t>
            </a:r>
          </a:p>
          <a:p>
            <a:pPr>
              <a:buFont typeface="Wingdings"/>
              <a:buChar char="Ø"/>
            </a:pPr>
            <a:r>
              <a:rPr lang="es-MX" dirty="0"/>
              <a:t> </a:t>
            </a:r>
            <a:r>
              <a:rPr lang="es-MX" dirty="0" smtClean="0"/>
              <a:t>Auto estima: Juicio de su propia valía.</a:t>
            </a:r>
          </a:p>
          <a:p>
            <a:pPr>
              <a:buFont typeface="Wingdings"/>
              <a:buChar char="Ø"/>
            </a:pPr>
            <a:r>
              <a:rPr lang="es-MX" dirty="0"/>
              <a:t> </a:t>
            </a:r>
            <a:r>
              <a:rPr lang="es-MX" dirty="0" smtClean="0"/>
              <a:t>Auto eficacia: Sentido de las propias habilidades.</a:t>
            </a:r>
          </a:p>
          <a:p>
            <a:pPr>
              <a:buFont typeface="Wingdings"/>
              <a:buChar char="Ø"/>
            </a:pPr>
            <a:endParaRPr lang="es-MX" dirty="0" smtClean="0"/>
          </a:p>
          <a:p>
            <a:pPr>
              <a:buFont typeface="Wingdings"/>
              <a:buChar char="Ø"/>
            </a:pPr>
            <a:endParaRPr lang="es-ES" dirty="0"/>
          </a:p>
        </p:txBody>
      </p:sp>
    </p:spTree>
    <p:extLst>
      <p:ext uri="{BB962C8B-B14F-4D97-AF65-F5344CB8AC3E}">
        <p14:creationId xmlns:p14="http://schemas.microsoft.com/office/powerpoint/2010/main" val="709811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Etapas en la Formación del Auto - Concepto</a:t>
            </a:r>
            <a:endParaRPr lang="es-ES" dirty="0"/>
          </a:p>
        </p:txBody>
      </p:sp>
      <p:sp>
        <p:nvSpPr>
          <p:cNvPr id="3" name="2 Marcador de contenido"/>
          <p:cNvSpPr>
            <a:spLocks noGrp="1"/>
          </p:cNvSpPr>
          <p:nvPr>
            <p:ph idx="1"/>
          </p:nvPr>
        </p:nvSpPr>
        <p:spPr/>
        <p:txBody>
          <a:bodyPr>
            <a:normAutofit fontScale="62500" lnSpcReduction="20000"/>
          </a:bodyPr>
          <a:lstStyle/>
          <a:p>
            <a:r>
              <a:rPr lang="es-ES" b="1" dirty="0" smtClean="0"/>
              <a:t>La </a:t>
            </a:r>
            <a:r>
              <a:rPr lang="es-ES" b="1" dirty="0"/>
              <a:t>primera es la etapa Existencial o del Sí Mismo Primitivo, que abarca desde el nacimiento hasta los dos años, y en la que el niño va desarrollándose hasta percibirse a sí mismo como una realidad distinta de los demás. </a:t>
            </a:r>
            <a:endParaRPr lang="es-ES" b="1" dirty="0" smtClean="0"/>
          </a:p>
          <a:p>
            <a:r>
              <a:rPr lang="es-ES" b="1" dirty="0" smtClean="0"/>
              <a:t>La </a:t>
            </a:r>
            <a:r>
              <a:rPr lang="es-ES" b="1" dirty="0"/>
              <a:t>segunda etapa corresponde a la del Sí Mismo Exterior y va desde los dos hasta los doce años, abarcando la edad pre-escolar y escolar. </a:t>
            </a:r>
            <a:r>
              <a:rPr lang="es-ES" b="1" dirty="0" smtClean="0"/>
              <a:t> </a:t>
            </a:r>
            <a:r>
              <a:rPr lang="es-ES" b="1" dirty="0"/>
              <a:t>Es la etapa más abierta a la entrada de información y, en este sentido, es crucial el impacto del éxito y el fracaso, así como la relación con los adultos significativos. </a:t>
            </a:r>
            <a:r>
              <a:rPr lang="es-ES" b="1" dirty="0" smtClean="0"/>
              <a:t>La </a:t>
            </a:r>
            <a:r>
              <a:rPr lang="es-ES" b="1" dirty="0"/>
              <a:t>forma en que el niño se ve a sí mismo depende casi totalmente de lo que los otros perciben y le comunican. </a:t>
            </a:r>
            <a:endParaRPr lang="es-ES" dirty="0"/>
          </a:p>
          <a:p>
            <a:r>
              <a:rPr lang="es-ES" b="1" dirty="0" smtClean="0"/>
              <a:t>En </a:t>
            </a:r>
            <a:r>
              <a:rPr lang="es-ES" b="1" dirty="0"/>
              <a:t>la tercera etapa, denominada del Sí Mismo Interior, el adolescente busca describirse en términos de identidad, haciéndose esta etapa cada vez más diferenciada y menos </a:t>
            </a:r>
            <a:r>
              <a:rPr lang="es-ES" b="1" dirty="0" smtClean="0"/>
              <a:t>global. El </a:t>
            </a:r>
            <a:r>
              <a:rPr lang="es-ES" b="1" dirty="0"/>
              <a:t>conjunto de interacciones sociales vivenciadas por el adolecente van a definir gran parte de sus vivencias de éxito y fracaso y, por tanto, van a reforzar o introducir cambios en su </a:t>
            </a:r>
            <a:r>
              <a:rPr lang="es-ES" b="1" dirty="0" err="1"/>
              <a:t>autoconcepto</a:t>
            </a:r>
            <a:r>
              <a:rPr lang="es-ES" b="1" dirty="0"/>
              <a:t>. </a:t>
            </a:r>
            <a:endParaRPr lang="es-ES" dirty="0"/>
          </a:p>
        </p:txBody>
      </p:sp>
    </p:spTree>
    <p:extLst>
      <p:ext uri="{BB962C8B-B14F-4D97-AF65-F5344CB8AC3E}">
        <p14:creationId xmlns:p14="http://schemas.microsoft.com/office/powerpoint/2010/main" val="2039957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Sí Mismos del Auto - Concepto</a:t>
            </a:r>
            <a:endParaRPr lang="es-ES" dirty="0"/>
          </a:p>
        </p:txBody>
      </p:sp>
      <p:sp>
        <p:nvSpPr>
          <p:cNvPr id="3" name="2 Marcador de contenido"/>
          <p:cNvSpPr>
            <a:spLocks noGrp="1"/>
          </p:cNvSpPr>
          <p:nvPr>
            <p:ph idx="1"/>
          </p:nvPr>
        </p:nvSpPr>
        <p:spPr/>
        <p:txBody>
          <a:bodyPr/>
          <a:lstStyle/>
          <a:p>
            <a:pPr marL="0" indent="0">
              <a:buNone/>
            </a:pPr>
            <a:r>
              <a:rPr lang="es-MX" dirty="0" smtClean="0"/>
              <a:t>a)- La Persona que se es.</a:t>
            </a:r>
          </a:p>
          <a:p>
            <a:pPr marL="0" indent="0">
              <a:buNone/>
            </a:pPr>
            <a:r>
              <a:rPr lang="es-MX" dirty="0" smtClean="0"/>
              <a:t>b)- La Persona que se piensa que se es.</a:t>
            </a:r>
          </a:p>
          <a:p>
            <a:pPr marL="0" indent="0">
              <a:buNone/>
            </a:pPr>
            <a:r>
              <a:rPr lang="es-MX" dirty="0" smtClean="0"/>
              <a:t>c)- La Persona que los demás piensan que se es.</a:t>
            </a:r>
          </a:p>
          <a:p>
            <a:pPr marL="0" indent="0">
              <a:buNone/>
            </a:pPr>
            <a:r>
              <a:rPr lang="es-MX" dirty="0" smtClean="0"/>
              <a:t>d)- La Persona que piensa que los </a:t>
            </a:r>
            <a:r>
              <a:rPr lang="es-MX" dirty="0" err="1" smtClean="0"/>
              <a:t>demas</a:t>
            </a:r>
            <a:r>
              <a:rPr lang="es-MX" dirty="0" smtClean="0"/>
              <a:t> piensan que se es.</a:t>
            </a:r>
          </a:p>
          <a:p>
            <a:pPr marL="0" indent="0">
              <a:buNone/>
            </a:pPr>
            <a:r>
              <a:rPr lang="es-MX" dirty="0" smtClean="0"/>
              <a:t>e)- La persona que se quiere llegar a ser.</a:t>
            </a:r>
          </a:p>
          <a:p>
            <a:pPr marL="0" indent="0">
              <a:buNone/>
            </a:pPr>
            <a:r>
              <a:rPr lang="es-MX" dirty="0" smtClean="0"/>
              <a:t>f)- La Persona que los demás </a:t>
            </a:r>
            <a:r>
              <a:rPr lang="es-MX" dirty="0" err="1" smtClean="0"/>
              <a:t>quiren</a:t>
            </a:r>
            <a:r>
              <a:rPr lang="es-MX" dirty="0" smtClean="0"/>
              <a:t> que se llegue a ser.</a:t>
            </a:r>
            <a:endParaRPr lang="es-ES" dirty="0"/>
          </a:p>
        </p:txBody>
      </p:sp>
    </p:spTree>
    <p:extLst>
      <p:ext uri="{BB962C8B-B14F-4D97-AF65-F5344CB8AC3E}">
        <p14:creationId xmlns:p14="http://schemas.microsoft.com/office/powerpoint/2010/main" val="2651766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Aspectos que contribuyen al desarrollo del Auto - Concepto</a:t>
            </a:r>
            <a:endParaRPr lang="es-ES" dirty="0"/>
          </a:p>
        </p:txBody>
      </p:sp>
      <p:sp>
        <p:nvSpPr>
          <p:cNvPr id="3" name="2 Marcador de contenido"/>
          <p:cNvSpPr>
            <a:spLocks noGrp="1"/>
          </p:cNvSpPr>
          <p:nvPr>
            <p:ph idx="1"/>
          </p:nvPr>
        </p:nvSpPr>
        <p:spPr/>
        <p:txBody>
          <a:bodyPr>
            <a:normAutofit lnSpcReduction="10000"/>
          </a:bodyPr>
          <a:lstStyle/>
          <a:p>
            <a:r>
              <a:rPr lang="es-MX" dirty="0" smtClean="0"/>
              <a:t>Relación del niño con sus padres e integración o desintegración de la familia.</a:t>
            </a:r>
          </a:p>
          <a:p>
            <a:r>
              <a:rPr lang="es-MX" dirty="0" smtClean="0"/>
              <a:t>Condiciones de Raza o Nacionalidad.</a:t>
            </a:r>
          </a:p>
          <a:p>
            <a:r>
              <a:rPr lang="es-MX" dirty="0" smtClean="0"/>
              <a:t>Ventajas y Desventajas Físicas.</a:t>
            </a:r>
          </a:p>
          <a:p>
            <a:r>
              <a:rPr lang="es-MX" dirty="0" smtClean="0"/>
              <a:t>Éxito o Fracaso escolar.</a:t>
            </a:r>
          </a:p>
          <a:p>
            <a:r>
              <a:rPr lang="es-MX" dirty="0" smtClean="0"/>
              <a:t>Buena o Mala Salud</a:t>
            </a:r>
          </a:p>
          <a:p>
            <a:r>
              <a:rPr lang="es-MX" dirty="0" smtClean="0"/>
              <a:t>Aceptación o «</a:t>
            </a:r>
            <a:r>
              <a:rPr lang="es-MX" dirty="0" err="1" smtClean="0"/>
              <a:t>Bulling</a:t>
            </a:r>
            <a:r>
              <a:rPr lang="es-MX" dirty="0" smtClean="0"/>
              <a:t>» de sus pares</a:t>
            </a:r>
          </a:p>
          <a:p>
            <a:r>
              <a:rPr lang="es-MX" dirty="0" smtClean="0"/>
              <a:t>Realización o Incumplimiento de Metas</a:t>
            </a:r>
            <a:endParaRPr lang="es-ES" dirty="0"/>
          </a:p>
        </p:txBody>
      </p:sp>
    </p:spTree>
    <p:extLst>
      <p:ext uri="{BB962C8B-B14F-4D97-AF65-F5344CB8AC3E}">
        <p14:creationId xmlns:p14="http://schemas.microsoft.com/office/powerpoint/2010/main" val="3554025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Emociones</a:t>
            </a:r>
            <a:endParaRPr lang="es-ES" dirty="0"/>
          </a:p>
        </p:txBody>
      </p:sp>
      <p:sp>
        <p:nvSpPr>
          <p:cNvPr id="3" name="2 Marcador de contenido"/>
          <p:cNvSpPr>
            <a:spLocks noGrp="1"/>
          </p:cNvSpPr>
          <p:nvPr>
            <p:ph idx="1"/>
          </p:nvPr>
        </p:nvSpPr>
        <p:spPr/>
        <p:txBody>
          <a:bodyPr>
            <a:normAutofit lnSpcReduction="10000"/>
          </a:bodyPr>
          <a:lstStyle/>
          <a:p>
            <a:r>
              <a:rPr lang="es-MX" dirty="0" smtClean="0"/>
              <a:t>Emociones son sensaciones que suelen tener elementos fisiológicos y cognitivos asociados con el comportamiento.</a:t>
            </a:r>
          </a:p>
          <a:p>
            <a:r>
              <a:rPr lang="es-MX" dirty="0" smtClean="0"/>
              <a:t>Las emociones reciben una connotación femenina: las mujeres suelen vivenciarlas, los hombres a no manifestarlas.</a:t>
            </a:r>
          </a:p>
          <a:p>
            <a:r>
              <a:rPr lang="es-MX" dirty="0" smtClean="0"/>
              <a:t>Las emociones tienen tres funciones: adaptación corporal, comunicación y como informador al sistema cognitivo.</a:t>
            </a:r>
            <a:endParaRPr lang="es-ES" dirty="0"/>
          </a:p>
        </p:txBody>
      </p:sp>
    </p:spTree>
    <p:extLst>
      <p:ext uri="{BB962C8B-B14F-4D97-AF65-F5344CB8AC3E}">
        <p14:creationId xmlns:p14="http://schemas.microsoft.com/office/powerpoint/2010/main" val="1114943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Emociones</a:t>
            </a:r>
            <a:endParaRPr lang="es-ES" dirty="0"/>
          </a:p>
        </p:txBody>
      </p:sp>
      <p:sp>
        <p:nvSpPr>
          <p:cNvPr id="3" name="2 Marcador de contenido"/>
          <p:cNvSpPr>
            <a:spLocks noGrp="1"/>
          </p:cNvSpPr>
          <p:nvPr>
            <p:ph idx="1"/>
          </p:nvPr>
        </p:nvSpPr>
        <p:spPr/>
        <p:txBody>
          <a:bodyPr>
            <a:normAutofit fontScale="92500" lnSpcReduction="10000"/>
          </a:bodyPr>
          <a:lstStyle/>
          <a:p>
            <a:pPr lvl="0"/>
            <a:r>
              <a:rPr lang="es-MX" sz="3000" dirty="0" smtClean="0">
                <a:solidFill>
                  <a:prstClr val="black"/>
                </a:solidFill>
              </a:rPr>
              <a:t>Las emociones se aprovechan totalmente cuando la persona aprende que problema específicamente detecta cada emoción y cual es el camino que resuelve el problema.</a:t>
            </a:r>
          </a:p>
          <a:p>
            <a:pPr marL="0" lvl="0" indent="0">
              <a:buNone/>
            </a:pPr>
            <a:r>
              <a:rPr lang="es-ES" sz="2800" dirty="0"/>
              <a:t>1. </a:t>
            </a:r>
            <a:r>
              <a:rPr lang="es-ES" sz="2800" dirty="0" smtClean="0"/>
              <a:t>Asco </a:t>
            </a:r>
            <a:r>
              <a:rPr lang="es-ES" sz="2800" dirty="0"/>
              <a:t>o </a:t>
            </a:r>
            <a:r>
              <a:rPr lang="es-ES" sz="2800" dirty="0" smtClean="0"/>
              <a:t>aversión. Propósito: </a:t>
            </a:r>
            <a:r>
              <a:rPr lang="es-ES" sz="2800" dirty="0"/>
              <a:t>tomar </a:t>
            </a:r>
            <a:r>
              <a:rPr lang="es-ES" sz="2800" dirty="0" smtClean="0"/>
              <a:t>distancia.</a:t>
            </a:r>
          </a:p>
          <a:p>
            <a:pPr marL="0" lvl="0" indent="0">
              <a:buNone/>
            </a:pPr>
            <a:r>
              <a:rPr lang="es-ES" sz="2800" dirty="0" smtClean="0"/>
              <a:t>2</a:t>
            </a:r>
            <a:r>
              <a:rPr lang="es-ES" sz="2800" dirty="0"/>
              <a:t>.  </a:t>
            </a:r>
            <a:r>
              <a:rPr lang="es-ES" sz="2800" dirty="0" smtClean="0"/>
              <a:t>Miedo. Propósito: </a:t>
            </a:r>
            <a:r>
              <a:rPr lang="es-ES" sz="2800" dirty="0"/>
              <a:t>inacción o huida. </a:t>
            </a:r>
            <a:endParaRPr lang="es-ES" sz="2800" dirty="0" smtClean="0"/>
          </a:p>
          <a:p>
            <a:pPr marL="0" lvl="0" indent="0">
              <a:buNone/>
            </a:pPr>
            <a:r>
              <a:rPr lang="es-ES" sz="2800" dirty="0" smtClean="0"/>
              <a:t>3</a:t>
            </a:r>
            <a:r>
              <a:rPr lang="es-ES" sz="2800" dirty="0"/>
              <a:t>. </a:t>
            </a:r>
            <a:r>
              <a:rPr lang="es-ES" sz="2800" dirty="0" smtClean="0"/>
              <a:t>Rabia, ira. Propósito: </a:t>
            </a:r>
            <a:r>
              <a:rPr lang="es-ES" sz="2800" dirty="0"/>
              <a:t>actuar en una dirección. </a:t>
            </a:r>
            <a:endParaRPr lang="es-ES" sz="2800" dirty="0" smtClean="0"/>
          </a:p>
          <a:p>
            <a:pPr marL="0" lvl="0" indent="0">
              <a:buNone/>
            </a:pPr>
            <a:r>
              <a:rPr lang="es-ES" sz="2800" dirty="0" smtClean="0"/>
              <a:t>4</a:t>
            </a:r>
            <a:r>
              <a:rPr lang="es-ES" sz="2800" dirty="0"/>
              <a:t>. </a:t>
            </a:r>
            <a:r>
              <a:rPr lang="es-ES" sz="2800" dirty="0" smtClean="0"/>
              <a:t>Sorpresa. </a:t>
            </a:r>
            <a:r>
              <a:rPr lang="es-ES" sz="2800" dirty="0"/>
              <a:t>Propósito: </a:t>
            </a:r>
            <a:r>
              <a:rPr lang="es-ES" sz="2800" dirty="0" smtClean="0"/>
              <a:t>expandirse </a:t>
            </a:r>
            <a:r>
              <a:rPr lang="es-ES" sz="2800" dirty="0"/>
              <a:t>abrirse en una dirección. </a:t>
            </a:r>
            <a:endParaRPr lang="es-ES" sz="2800" dirty="0" smtClean="0"/>
          </a:p>
          <a:p>
            <a:pPr marL="0" lvl="0" indent="0">
              <a:buNone/>
            </a:pPr>
            <a:r>
              <a:rPr lang="es-ES" sz="2800" dirty="0" smtClean="0"/>
              <a:t>5</a:t>
            </a:r>
            <a:r>
              <a:rPr lang="es-ES" sz="2800" dirty="0"/>
              <a:t>. </a:t>
            </a:r>
            <a:r>
              <a:rPr lang="es-ES" sz="2800" dirty="0" smtClean="0"/>
              <a:t>Felicidad</a:t>
            </a:r>
            <a:r>
              <a:rPr lang="es-ES" sz="2800" dirty="0"/>
              <a:t>.</a:t>
            </a:r>
            <a:r>
              <a:rPr lang="es-ES" sz="2800" dirty="0" smtClean="0"/>
              <a:t> </a:t>
            </a:r>
            <a:r>
              <a:rPr lang="es-ES" sz="2800" dirty="0"/>
              <a:t>Propósito: </a:t>
            </a:r>
            <a:r>
              <a:rPr lang="es-ES" sz="2800" dirty="0" smtClean="0"/>
              <a:t>expandirse </a:t>
            </a:r>
            <a:r>
              <a:rPr lang="es-ES" sz="2800" dirty="0"/>
              <a:t>en todas direcciones. </a:t>
            </a:r>
            <a:endParaRPr lang="es-ES" sz="2800" dirty="0" smtClean="0"/>
          </a:p>
          <a:p>
            <a:pPr marL="0" lvl="0" indent="0">
              <a:buNone/>
            </a:pPr>
            <a:r>
              <a:rPr lang="es-ES" sz="2800" dirty="0" smtClean="0"/>
              <a:t>6</a:t>
            </a:r>
            <a:r>
              <a:rPr lang="es-ES" sz="2800" dirty="0"/>
              <a:t>. </a:t>
            </a:r>
            <a:r>
              <a:rPr lang="es-ES" sz="2800" dirty="0" smtClean="0"/>
              <a:t>Tristeza. </a:t>
            </a:r>
            <a:r>
              <a:rPr lang="es-ES" sz="2800" dirty="0"/>
              <a:t>Propósito:</a:t>
            </a:r>
            <a:r>
              <a:rPr lang="es-ES" sz="2800" dirty="0" smtClean="0"/>
              <a:t> </a:t>
            </a:r>
            <a:r>
              <a:rPr lang="es-ES" sz="2800" dirty="0"/>
              <a:t>recogimiento reflexión</a:t>
            </a:r>
            <a:r>
              <a:rPr lang="es-MX" sz="3000" dirty="0" smtClean="0">
                <a:solidFill>
                  <a:prstClr val="black"/>
                </a:solidFill>
              </a:rPr>
              <a:t>.</a:t>
            </a:r>
            <a:endParaRPr lang="es-MX" sz="3000" dirty="0" smtClean="0">
              <a:solidFill>
                <a:prstClr val="black"/>
              </a:solidFill>
            </a:endParaRPr>
          </a:p>
          <a:p>
            <a:endParaRPr lang="es-ES" dirty="0"/>
          </a:p>
        </p:txBody>
      </p:sp>
    </p:spTree>
    <p:extLst>
      <p:ext uri="{BB962C8B-B14F-4D97-AF65-F5344CB8AC3E}">
        <p14:creationId xmlns:p14="http://schemas.microsoft.com/office/powerpoint/2010/main" val="1415682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Emociones</a:t>
            </a:r>
            <a:endParaRPr lang="es-ES" dirty="0"/>
          </a:p>
        </p:txBody>
      </p:sp>
      <p:sp>
        <p:nvSpPr>
          <p:cNvPr id="3" name="2 Marcador de contenido"/>
          <p:cNvSpPr>
            <a:spLocks noGrp="1"/>
          </p:cNvSpPr>
          <p:nvPr>
            <p:ph idx="1"/>
          </p:nvPr>
        </p:nvSpPr>
        <p:spPr/>
        <p:txBody>
          <a:bodyPr>
            <a:normAutofit fontScale="92500"/>
          </a:bodyPr>
          <a:lstStyle/>
          <a:p>
            <a:r>
              <a:rPr lang="es-MX" dirty="0" smtClean="0"/>
              <a:t>Ansiedad: Freud «Expectativa de un trauma». (+ frecuencia cardíaca, sudoración, insomnio).</a:t>
            </a:r>
          </a:p>
          <a:p>
            <a:r>
              <a:rPr lang="es-MX" dirty="0" smtClean="0"/>
              <a:t>Ira: Relacionada con la defensa de integridad propia, familiar, bienes y posesiones. (+ </a:t>
            </a:r>
            <a:r>
              <a:rPr lang="es-MX" dirty="0"/>
              <a:t>frecuencia cardíaca, </a:t>
            </a:r>
            <a:r>
              <a:rPr lang="es-MX" dirty="0" smtClean="0"/>
              <a:t>enrojecimiento del rostro, tensiones musculares al no descargar adrenalina).</a:t>
            </a:r>
          </a:p>
          <a:p>
            <a:r>
              <a:rPr lang="es-MX" dirty="0" smtClean="0"/>
              <a:t>Tristeza: petición de ayuda a familiares y miembros de la colectividad. Pérdida de personas, objetos o fracasos.</a:t>
            </a:r>
          </a:p>
          <a:p>
            <a:endParaRPr lang="es-ES" dirty="0"/>
          </a:p>
        </p:txBody>
      </p:sp>
    </p:spTree>
    <p:extLst>
      <p:ext uri="{BB962C8B-B14F-4D97-AF65-F5344CB8AC3E}">
        <p14:creationId xmlns:p14="http://schemas.microsoft.com/office/powerpoint/2010/main" val="3544126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Sentimientos</a:t>
            </a:r>
            <a:endParaRPr lang="es-ES" dirty="0"/>
          </a:p>
        </p:txBody>
      </p:sp>
      <p:sp>
        <p:nvSpPr>
          <p:cNvPr id="3" name="2 Marcador de contenido"/>
          <p:cNvSpPr>
            <a:spLocks noGrp="1"/>
          </p:cNvSpPr>
          <p:nvPr>
            <p:ph idx="1"/>
          </p:nvPr>
        </p:nvSpPr>
        <p:spPr/>
        <p:txBody>
          <a:bodyPr>
            <a:normAutofit fontScale="92500" lnSpcReduction="20000"/>
          </a:bodyPr>
          <a:lstStyle/>
          <a:p>
            <a:r>
              <a:rPr lang="es-MX" dirty="0" smtClean="0"/>
              <a:t>Depresión: Presencia de humor depresivo por mas de dos semanas con: a- pérdida de interés en actividades placenteras; b- baja Autoestima y sentimientos de culpa; c- pensamientos suicidas. (Disminución energía, agitación, </a:t>
            </a:r>
            <a:r>
              <a:rPr lang="es-MX" dirty="0"/>
              <a:t>i</a:t>
            </a:r>
            <a:r>
              <a:rPr lang="es-MX" dirty="0" smtClean="0"/>
              <a:t>nsomnio, trastornos del apetito, problemas de concentración).</a:t>
            </a:r>
          </a:p>
          <a:p>
            <a:r>
              <a:rPr lang="es-MX" dirty="0" smtClean="0"/>
              <a:t>Depresión se causa por 1- Agresividad hacia uno mismo; 2- Miedo a responsabilizarse ante un cambio de situación; 3- Renuncia, soledad, vejez, muerte.</a:t>
            </a:r>
            <a:endParaRPr lang="es-ES" dirty="0"/>
          </a:p>
        </p:txBody>
      </p:sp>
    </p:spTree>
    <p:extLst>
      <p:ext uri="{BB962C8B-B14F-4D97-AF65-F5344CB8AC3E}">
        <p14:creationId xmlns:p14="http://schemas.microsoft.com/office/powerpoint/2010/main" val="1787970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Emociones</a:t>
            </a:r>
            <a:endParaRPr lang="es-ES" dirty="0"/>
          </a:p>
        </p:txBody>
      </p:sp>
      <p:sp>
        <p:nvSpPr>
          <p:cNvPr id="3" name="2 Marcador de contenido"/>
          <p:cNvSpPr>
            <a:spLocks noGrp="1"/>
          </p:cNvSpPr>
          <p:nvPr>
            <p:ph idx="1"/>
          </p:nvPr>
        </p:nvSpPr>
        <p:spPr/>
        <p:txBody>
          <a:bodyPr/>
          <a:lstStyle/>
          <a:p>
            <a:r>
              <a:rPr lang="es-MX" dirty="0" smtClean="0"/>
              <a:t>Emociones positivas potencian la salud. Alegría, Felicidad, Sentirse Amado.</a:t>
            </a:r>
          </a:p>
          <a:p>
            <a:r>
              <a:rPr lang="es-MX" dirty="0" smtClean="0"/>
              <a:t>Son vividas como experiencias confortables, la mente y el cuerpo se encuentran en equilibrio se posibilita la relajación, aumenta la autoestima y el auto – concepto.</a:t>
            </a:r>
            <a:endParaRPr lang="es-ES" dirty="0"/>
          </a:p>
        </p:txBody>
      </p:sp>
    </p:spTree>
    <p:extLst>
      <p:ext uri="{BB962C8B-B14F-4D97-AF65-F5344CB8AC3E}">
        <p14:creationId xmlns:p14="http://schemas.microsoft.com/office/powerpoint/2010/main" val="1787970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Dolor</a:t>
            </a:r>
            <a:endParaRPr lang="es-ES" dirty="0"/>
          </a:p>
        </p:txBody>
      </p:sp>
      <p:sp>
        <p:nvSpPr>
          <p:cNvPr id="3" name="2 Marcador de contenido"/>
          <p:cNvSpPr>
            <a:spLocks noGrp="1"/>
          </p:cNvSpPr>
          <p:nvPr>
            <p:ph idx="1"/>
          </p:nvPr>
        </p:nvSpPr>
        <p:spPr/>
        <p:txBody>
          <a:bodyPr>
            <a:normAutofit/>
          </a:bodyPr>
          <a:lstStyle/>
          <a:p>
            <a:r>
              <a:rPr lang="es-MX" dirty="0" smtClean="0"/>
              <a:t>El dolor es una experiencia subjetiva y compleja, única para cada persona que enfrenta un evento traumático.</a:t>
            </a:r>
          </a:p>
          <a:p>
            <a:r>
              <a:rPr lang="es-MX" dirty="0" smtClean="0"/>
              <a:t>El dolor es un acontecimiento fisiológico, emocional, cognitivo y social.</a:t>
            </a:r>
          </a:p>
          <a:p>
            <a:r>
              <a:rPr lang="es-MX" dirty="0" smtClean="0"/>
              <a:t>El evento traumático incrementa el dolor, genera ansiedad, miedo, ira y depresión conduciendo a pensamientos suicidas.</a:t>
            </a:r>
            <a:endParaRPr lang="es-ES" dirty="0"/>
          </a:p>
        </p:txBody>
      </p:sp>
    </p:spTree>
    <p:extLst>
      <p:ext uri="{BB962C8B-B14F-4D97-AF65-F5344CB8AC3E}">
        <p14:creationId xmlns:p14="http://schemas.microsoft.com/office/powerpoint/2010/main" val="1787970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Emociones</a:t>
            </a:r>
            <a:endParaRPr lang="es-ES" dirty="0"/>
          </a:p>
        </p:txBody>
      </p:sp>
      <p:sp>
        <p:nvSpPr>
          <p:cNvPr id="3" name="2 Marcador de contenido"/>
          <p:cNvSpPr>
            <a:spLocks noGrp="1"/>
          </p:cNvSpPr>
          <p:nvPr>
            <p:ph idx="1"/>
          </p:nvPr>
        </p:nvSpPr>
        <p:spPr/>
        <p:txBody>
          <a:bodyPr/>
          <a:lstStyle/>
          <a:p>
            <a:pPr lvl="0"/>
            <a:r>
              <a:rPr lang="es-MX" sz="3000" dirty="0">
                <a:solidFill>
                  <a:prstClr val="black"/>
                </a:solidFill>
              </a:rPr>
              <a:t>Cuales fueron las emociones asociadas al evento traumático</a:t>
            </a:r>
            <a:r>
              <a:rPr lang="es-MX" sz="3000" dirty="0" smtClean="0">
                <a:solidFill>
                  <a:prstClr val="black"/>
                </a:solidFill>
              </a:rPr>
              <a:t>?</a:t>
            </a:r>
          </a:p>
          <a:p>
            <a:pPr lvl="0"/>
            <a:r>
              <a:rPr lang="es-MX" sz="3000" dirty="0" smtClean="0">
                <a:solidFill>
                  <a:prstClr val="black"/>
                </a:solidFill>
              </a:rPr>
              <a:t>Anote las tres mas importantes por su intensidad.</a:t>
            </a:r>
          </a:p>
          <a:p>
            <a:pPr lvl="0"/>
            <a:r>
              <a:rPr lang="es-MX" sz="3000" dirty="0" smtClean="0">
                <a:solidFill>
                  <a:prstClr val="black"/>
                </a:solidFill>
              </a:rPr>
              <a:t>Como influyeron en su Auto – Concepto?</a:t>
            </a:r>
          </a:p>
          <a:p>
            <a:pPr lvl="0"/>
            <a:r>
              <a:rPr lang="es-MX" sz="3000" dirty="0" smtClean="0">
                <a:solidFill>
                  <a:prstClr val="black"/>
                </a:solidFill>
              </a:rPr>
              <a:t>Aún están presentes?</a:t>
            </a:r>
          </a:p>
          <a:p>
            <a:pPr lvl="0"/>
            <a:r>
              <a:rPr lang="es-MX" sz="3000" dirty="0" smtClean="0">
                <a:solidFill>
                  <a:prstClr val="black"/>
                </a:solidFill>
              </a:rPr>
              <a:t>Podría definir su Sentido de Vida?</a:t>
            </a:r>
          </a:p>
          <a:p>
            <a:pPr lvl="0"/>
            <a:r>
              <a:rPr lang="es-MX" sz="3000" dirty="0" smtClean="0">
                <a:solidFill>
                  <a:prstClr val="black"/>
                </a:solidFill>
              </a:rPr>
              <a:t>(Formato 2)</a:t>
            </a:r>
            <a:endParaRPr lang="es-MX" sz="3000" dirty="0">
              <a:solidFill>
                <a:prstClr val="black"/>
              </a:solidFill>
            </a:endParaRPr>
          </a:p>
          <a:p>
            <a:endParaRPr lang="es-ES" dirty="0"/>
          </a:p>
        </p:txBody>
      </p:sp>
    </p:spTree>
    <p:extLst>
      <p:ext uri="{BB962C8B-B14F-4D97-AF65-F5344CB8AC3E}">
        <p14:creationId xmlns:p14="http://schemas.microsoft.com/office/powerpoint/2010/main" val="1078995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Sentido de Vida</a:t>
            </a:r>
            <a:endParaRPr lang="es-ES" dirty="0"/>
          </a:p>
        </p:txBody>
      </p:sp>
      <p:sp>
        <p:nvSpPr>
          <p:cNvPr id="3" name="2 Marcador de contenido"/>
          <p:cNvSpPr>
            <a:spLocks noGrp="1"/>
          </p:cNvSpPr>
          <p:nvPr>
            <p:ph idx="1"/>
          </p:nvPr>
        </p:nvSpPr>
        <p:spPr/>
        <p:txBody>
          <a:bodyPr>
            <a:normAutofit fontScale="92500" lnSpcReduction="10000"/>
          </a:bodyPr>
          <a:lstStyle/>
          <a:p>
            <a:r>
              <a:rPr lang="es-ES" dirty="0"/>
              <a:t>Una vida personal necesita </a:t>
            </a:r>
            <a:r>
              <a:rPr lang="es-ES" dirty="0" smtClean="0"/>
              <a:t>tener </a:t>
            </a:r>
            <a:r>
              <a:rPr lang="es-ES" dirty="0"/>
              <a:t>una dirección con significado. Esa situación va a proporciona a la persona una gran tranquilidad, una gran serenidad o paz interior. De algún modo lo que en la filosofía de todas las épocas se ha considerado el fin, la finalidad de la persona, su felicidad, porque fin y felicidad se han identificado en todas las épocas. Por tanto desde el punto de vista de la intimidad de las personas, tener sentido, tener dirección y significado se asocia a felicidad.</a:t>
            </a:r>
          </a:p>
          <a:p>
            <a:endParaRPr lang="es-ES" dirty="0"/>
          </a:p>
        </p:txBody>
      </p:sp>
    </p:spTree>
    <p:extLst>
      <p:ext uri="{BB962C8B-B14F-4D97-AF65-F5344CB8AC3E}">
        <p14:creationId xmlns:p14="http://schemas.microsoft.com/office/powerpoint/2010/main" val="3709369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Sentido de Vida</a:t>
            </a:r>
            <a:endParaRPr lang="es-ES" dirty="0"/>
          </a:p>
        </p:txBody>
      </p:sp>
      <p:sp>
        <p:nvSpPr>
          <p:cNvPr id="3" name="2 Marcador de contenido"/>
          <p:cNvSpPr>
            <a:spLocks noGrp="1"/>
          </p:cNvSpPr>
          <p:nvPr>
            <p:ph idx="1"/>
          </p:nvPr>
        </p:nvSpPr>
        <p:spPr/>
        <p:txBody>
          <a:bodyPr>
            <a:normAutofit lnSpcReduction="10000"/>
          </a:bodyPr>
          <a:lstStyle/>
          <a:p>
            <a:r>
              <a:rPr lang="es-ES" dirty="0"/>
              <a:t>Esto vuelve a poner de relieve la conexión del sentido de la vida con el sistema emocional: emociones y sentimientos, porque son estos precisamente los que dictaminan sobre la felicidad, nos hacen sentirnos bien o mal con la vida. Tanto nos hacen fácil vivir una vida con sentido como nos hacen difícil vivirla cuando la vida no tiene sentido, no tiene significado. ¡Qué difícil y qué cansado es vivir una vida sin sentido!</a:t>
            </a:r>
          </a:p>
          <a:p>
            <a:endParaRPr lang="es-ES" dirty="0"/>
          </a:p>
        </p:txBody>
      </p:sp>
    </p:spTree>
    <p:extLst>
      <p:ext uri="{BB962C8B-B14F-4D97-AF65-F5344CB8AC3E}">
        <p14:creationId xmlns:p14="http://schemas.microsoft.com/office/powerpoint/2010/main" val="3338952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Sentido de Vida</a:t>
            </a:r>
            <a:endParaRPr lang="es-ES" dirty="0"/>
          </a:p>
        </p:txBody>
      </p:sp>
      <p:sp>
        <p:nvSpPr>
          <p:cNvPr id="3" name="2 Marcador de contenido"/>
          <p:cNvSpPr>
            <a:spLocks noGrp="1"/>
          </p:cNvSpPr>
          <p:nvPr>
            <p:ph idx="1"/>
          </p:nvPr>
        </p:nvSpPr>
        <p:spPr/>
        <p:txBody>
          <a:bodyPr/>
          <a:lstStyle/>
          <a:p>
            <a:r>
              <a:rPr lang="es-MX" dirty="0" smtClean="0"/>
              <a:t>Un evento traumático pone a prueba la estructura de la identidad de una persona.</a:t>
            </a:r>
          </a:p>
          <a:p>
            <a:r>
              <a:rPr lang="es-MX" dirty="0" smtClean="0"/>
              <a:t>Genera estados de angustia y confusión minando la autoconfianza, alterando su funcionamiento.</a:t>
            </a:r>
          </a:p>
          <a:p>
            <a:r>
              <a:rPr lang="es-MX" dirty="0" smtClean="0"/>
              <a:t>Para recobrar el dominio se debe adoptar una actitud significativa hacia lo que no tiene sentido.</a:t>
            </a:r>
          </a:p>
          <a:p>
            <a:endParaRPr lang="es-ES" dirty="0"/>
          </a:p>
        </p:txBody>
      </p:sp>
    </p:spTree>
    <p:extLst>
      <p:ext uri="{BB962C8B-B14F-4D97-AF65-F5344CB8AC3E}">
        <p14:creationId xmlns:p14="http://schemas.microsoft.com/office/powerpoint/2010/main" val="3338952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Sentido de Vida</a:t>
            </a:r>
            <a:endParaRPr lang="es-ES" dirty="0"/>
          </a:p>
        </p:txBody>
      </p:sp>
      <p:sp>
        <p:nvSpPr>
          <p:cNvPr id="3" name="2 Marcador de contenido"/>
          <p:cNvSpPr>
            <a:spLocks noGrp="1"/>
          </p:cNvSpPr>
          <p:nvPr>
            <p:ph idx="1"/>
          </p:nvPr>
        </p:nvSpPr>
        <p:spPr/>
        <p:txBody>
          <a:bodyPr>
            <a:normAutofit lnSpcReduction="10000"/>
          </a:bodyPr>
          <a:lstStyle/>
          <a:p>
            <a:r>
              <a:rPr lang="es-MX" dirty="0" smtClean="0"/>
              <a:t>El sufrimiento empuja hacia la amargura, el odio, el resentimiento.</a:t>
            </a:r>
          </a:p>
          <a:p>
            <a:r>
              <a:rPr lang="es-MX" dirty="0" smtClean="0"/>
              <a:t>La actitud ante lo ante lo inevitable depende del grado de madurez de la persona y de la razón o razones que se tienen para vivir. Es decir del Sentido de Vida.</a:t>
            </a:r>
          </a:p>
          <a:p>
            <a:r>
              <a:rPr lang="es-MX" dirty="0"/>
              <a:t>El sufrimiento puede proporcionar al que lo padece una gran oportunidad para crecer como persona y para hacer el bien.</a:t>
            </a:r>
            <a:endParaRPr lang="es-ES" dirty="0"/>
          </a:p>
          <a:p>
            <a:endParaRPr lang="es-ES" dirty="0"/>
          </a:p>
        </p:txBody>
      </p:sp>
    </p:spTree>
    <p:extLst>
      <p:ext uri="{BB962C8B-B14F-4D97-AF65-F5344CB8AC3E}">
        <p14:creationId xmlns:p14="http://schemas.microsoft.com/office/powerpoint/2010/main" val="3338952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Sentido de Vida</a:t>
            </a:r>
            <a:endParaRPr lang="es-ES" dirty="0"/>
          </a:p>
        </p:txBody>
      </p:sp>
      <p:sp>
        <p:nvSpPr>
          <p:cNvPr id="3" name="2 Marcador de contenido"/>
          <p:cNvSpPr>
            <a:spLocks noGrp="1"/>
          </p:cNvSpPr>
          <p:nvPr>
            <p:ph idx="1"/>
          </p:nvPr>
        </p:nvSpPr>
        <p:spPr/>
        <p:txBody>
          <a:bodyPr>
            <a:normAutofit lnSpcReduction="10000"/>
          </a:bodyPr>
          <a:lstStyle/>
          <a:p>
            <a:r>
              <a:rPr lang="es-MX" sz="2800" dirty="0" smtClean="0"/>
              <a:t>Las principales cuatro actitudes hacia el sufrimiento son: </a:t>
            </a:r>
          </a:p>
          <a:p>
            <a:pPr>
              <a:buFont typeface="Wingdings"/>
              <a:buChar char="Ø"/>
            </a:pPr>
            <a:r>
              <a:rPr lang="es-MX" sz="2800" dirty="0" smtClean="0"/>
              <a:t>Negación </a:t>
            </a:r>
            <a:r>
              <a:rPr lang="es-MX" sz="2800" dirty="0"/>
              <a:t>de la Realidad. Primero se niega, luego se racionaliza con una cantidad de argumentos inventados</a:t>
            </a:r>
            <a:r>
              <a:rPr lang="es-MX" sz="2800" dirty="0" smtClean="0"/>
              <a:t>.</a:t>
            </a:r>
          </a:p>
          <a:p>
            <a:pPr>
              <a:buFont typeface="Wingdings"/>
              <a:buChar char="Ø"/>
            </a:pPr>
            <a:r>
              <a:rPr lang="es-MX" sz="2800" dirty="0" smtClean="0"/>
              <a:t>Desesperación. Es rebeldía ante el hecho sin posibilidad de éxito.</a:t>
            </a:r>
          </a:p>
          <a:p>
            <a:pPr>
              <a:buFont typeface="Wingdings"/>
              <a:buChar char="Ø"/>
            </a:pPr>
            <a:r>
              <a:rPr lang="es-MX" sz="2800" dirty="0" smtClean="0"/>
              <a:t>Resignación Pasiva. La depresión se canaliza adoptando el papel de víctima.</a:t>
            </a:r>
          </a:p>
          <a:p>
            <a:pPr>
              <a:buFont typeface="Wingdings"/>
              <a:buChar char="Ø"/>
            </a:pPr>
            <a:r>
              <a:rPr lang="es-MX" sz="2800" dirty="0" smtClean="0"/>
              <a:t>Aceptación Activa: Encontrarle sentido al sufrimiento</a:t>
            </a:r>
          </a:p>
          <a:p>
            <a:pPr>
              <a:buFont typeface="Wingdings"/>
              <a:buChar char="Ø"/>
            </a:pPr>
            <a:endParaRPr lang="es-MX" dirty="0" smtClean="0"/>
          </a:p>
          <a:p>
            <a:pPr>
              <a:buFont typeface="Wingdings"/>
              <a:buChar char="Ø"/>
            </a:pPr>
            <a:endParaRPr lang="es-MX" dirty="0" smtClean="0"/>
          </a:p>
          <a:p>
            <a:pPr>
              <a:buFont typeface="Wingdings"/>
              <a:buChar char="Ø"/>
            </a:pPr>
            <a:endParaRPr lang="es-ES" dirty="0"/>
          </a:p>
        </p:txBody>
      </p:sp>
    </p:spTree>
    <p:extLst>
      <p:ext uri="{BB962C8B-B14F-4D97-AF65-F5344CB8AC3E}">
        <p14:creationId xmlns:p14="http://schemas.microsoft.com/office/powerpoint/2010/main" val="94496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Sentido de Vida</a:t>
            </a:r>
            <a:endParaRPr lang="es-ES" dirty="0"/>
          </a:p>
        </p:txBody>
      </p:sp>
      <p:sp>
        <p:nvSpPr>
          <p:cNvPr id="3" name="2 Marcador de contenido"/>
          <p:cNvSpPr>
            <a:spLocks noGrp="1"/>
          </p:cNvSpPr>
          <p:nvPr>
            <p:ph idx="1"/>
          </p:nvPr>
        </p:nvSpPr>
        <p:spPr/>
        <p:txBody>
          <a:bodyPr>
            <a:normAutofit fontScale="70000" lnSpcReduction="20000"/>
          </a:bodyPr>
          <a:lstStyle/>
          <a:p>
            <a:r>
              <a:rPr lang="es-ES" b="1" dirty="0"/>
              <a:t>Enamórate, pon pasión a tu vida</a:t>
            </a:r>
            <a:r>
              <a:rPr lang="es-ES" dirty="0"/>
              <a:t>, ten un amante. Ese amante que te devuelva la pasión, puede ser tu pareja, pero también lo puedes hallar en la escritura, en el yoga, en la pintura, en la comunicación, en el apoyo a causas justas, en procurar el bienestar de los menores, en contribuir a una educación mejor, en una investigación científica, en la filosofía, en la música, en crear lazos de amistad, en el baile, en conectar con tu parte más espiritual. La única condición que se precisa es que te </a:t>
            </a:r>
            <a:r>
              <a:rPr lang="es-ES" b="1" dirty="0"/>
              <a:t>hagas novio de la vida</a:t>
            </a:r>
            <a:r>
              <a:rPr lang="es-ES" dirty="0"/>
              <a:t>, que sientas que lo que haces te apasiona, te llena y te hace vibrar</a:t>
            </a:r>
            <a:r>
              <a:rPr lang="es-ES" dirty="0" smtClean="0"/>
              <a:t>.</a:t>
            </a:r>
          </a:p>
          <a:p>
            <a:endParaRPr lang="es-ES" dirty="0"/>
          </a:p>
          <a:p>
            <a:r>
              <a:rPr lang="es-ES" dirty="0"/>
              <a:t>Estamos aquí para ser felices experimentando emociones. Cada uno lo es a su manera. No hay dos personas iguales, que sientan lo mismo, que busquen lo mismo. Los matices son infinitos. Vamos a empezar a dar más importancia a lo que nos dice el corazón y a aparcar la mente.</a:t>
            </a:r>
          </a:p>
          <a:p>
            <a:pPr marL="0" indent="0">
              <a:buNone/>
            </a:pPr>
            <a:endParaRPr lang="es-ES" dirty="0"/>
          </a:p>
        </p:txBody>
      </p:sp>
    </p:spTree>
    <p:extLst>
      <p:ext uri="{BB962C8B-B14F-4D97-AF65-F5344CB8AC3E}">
        <p14:creationId xmlns:p14="http://schemas.microsoft.com/office/powerpoint/2010/main" val="3338952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Sentido de Vida</a:t>
            </a:r>
            <a:endParaRPr lang="es-ES" dirty="0"/>
          </a:p>
        </p:txBody>
      </p:sp>
      <p:sp>
        <p:nvSpPr>
          <p:cNvPr id="3" name="2 Marcador de contenido"/>
          <p:cNvSpPr>
            <a:spLocks noGrp="1"/>
          </p:cNvSpPr>
          <p:nvPr>
            <p:ph idx="1"/>
          </p:nvPr>
        </p:nvSpPr>
        <p:spPr/>
        <p:txBody>
          <a:bodyPr>
            <a:normAutofit lnSpcReduction="10000"/>
          </a:bodyPr>
          <a:lstStyle/>
          <a:p>
            <a:r>
              <a:rPr lang="es-MX" dirty="0" smtClean="0"/>
              <a:t>Freud: Búsqueda de placer</a:t>
            </a:r>
          </a:p>
          <a:p>
            <a:r>
              <a:rPr lang="es-MX" dirty="0" smtClean="0"/>
              <a:t>Adler: Búsqueda de Poder.</a:t>
            </a:r>
          </a:p>
          <a:p>
            <a:r>
              <a:rPr lang="es-MX" dirty="0" smtClean="0"/>
              <a:t>Frankl: Búsqueda de Sentido de Vida.</a:t>
            </a:r>
          </a:p>
          <a:p>
            <a:pPr algn="just"/>
            <a:r>
              <a:rPr lang="es-ES" b="1" i="1" dirty="0"/>
              <a:t>el sentido de la vida difiere de un hombre a otro, de un día para otro, de una hora a otra hora</a:t>
            </a:r>
            <a:r>
              <a:rPr lang="es-ES" i="1" dirty="0"/>
              <a:t>. Así pues, </a:t>
            </a:r>
            <a:r>
              <a:rPr lang="es-ES" b="1" i="1" dirty="0"/>
              <a:t>lo que importa no es el sentido de la vida en términos generales, </a:t>
            </a:r>
            <a:r>
              <a:rPr lang="es-ES" b="1" i="1" dirty="0" smtClean="0"/>
              <a:t>sino </a:t>
            </a:r>
            <a:r>
              <a:rPr lang="es-ES" b="1" i="1" dirty="0"/>
              <a:t>el significado concreto de la vida de cada individuo en un momento dado</a:t>
            </a:r>
            <a:r>
              <a:rPr lang="es-ES" i="1" dirty="0"/>
              <a:t>.</a:t>
            </a:r>
            <a:endParaRPr lang="es-ES" dirty="0"/>
          </a:p>
        </p:txBody>
      </p:sp>
    </p:spTree>
    <p:extLst>
      <p:ext uri="{BB962C8B-B14F-4D97-AF65-F5344CB8AC3E}">
        <p14:creationId xmlns:p14="http://schemas.microsoft.com/office/powerpoint/2010/main" val="24443758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5309" y="157368"/>
            <a:ext cx="4507112" cy="540836"/>
          </a:xfrm>
        </p:spPr>
        <p:txBody>
          <a:bodyPr>
            <a:normAutofit fontScale="90000"/>
          </a:bodyPr>
          <a:lstStyle/>
          <a:p>
            <a:r>
              <a:rPr lang="es-ES" dirty="0" smtClean="0"/>
              <a:t>Reseña BIOGRAFICA: </a:t>
            </a:r>
            <a:endParaRPr lang="es-ES" dirty="0"/>
          </a:p>
        </p:txBody>
      </p:sp>
      <p:sp>
        <p:nvSpPr>
          <p:cNvPr id="3" name="Marcador de contenido 2"/>
          <p:cNvSpPr>
            <a:spLocks noGrp="1"/>
          </p:cNvSpPr>
          <p:nvPr>
            <p:ph idx="1"/>
          </p:nvPr>
        </p:nvSpPr>
        <p:spPr>
          <a:xfrm>
            <a:off x="3916947" y="427786"/>
            <a:ext cx="4947618" cy="5748422"/>
          </a:xfrm>
        </p:spPr>
        <p:txBody>
          <a:bodyPr>
            <a:normAutofit/>
          </a:bodyPr>
          <a:lstStyle/>
          <a:p>
            <a:pPr marL="68580" indent="0" algn="r">
              <a:buNone/>
            </a:pPr>
            <a:r>
              <a:rPr lang="es-ES" sz="1600" dirty="0" smtClean="0">
                <a:latin typeface="Arial"/>
                <a:cs typeface="Arial"/>
              </a:rPr>
              <a:t>1905: nace </a:t>
            </a:r>
            <a:r>
              <a:rPr lang="es-ES" sz="1600" dirty="0">
                <a:latin typeface="Arial"/>
                <a:cs typeface="Arial"/>
              </a:rPr>
              <a:t>en Viena el 26 de </a:t>
            </a:r>
            <a:r>
              <a:rPr lang="es-ES" sz="1600" dirty="0" smtClean="0">
                <a:latin typeface="Arial"/>
                <a:cs typeface="Arial"/>
              </a:rPr>
              <a:t>marzo. </a:t>
            </a:r>
          </a:p>
          <a:p>
            <a:pPr marL="68580" indent="0" algn="r">
              <a:buNone/>
            </a:pPr>
            <a:r>
              <a:rPr lang="es-ES_tradnl" sz="1600" dirty="0" smtClean="0">
                <a:latin typeface="Arial"/>
                <a:cs typeface="Arial"/>
              </a:rPr>
              <a:t>1923: Se gradúa de estudios superiores y acude a la Universidad de Viena especializándose en Neurología y Psiquiatría, con atención en depresión y suicidio.</a:t>
            </a:r>
          </a:p>
          <a:p>
            <a:pPr marL="68580" indent="0" algn="r">
              <a:buNone/>
            </a:pPr>
            <a:r>
              <a:rPr lang="es-ES_tradnl" sz="1600" dirty="0" smtClean="0">
                <a:latin typeface="Arial"/>
                <a:cs typeface="Arial"/>
              </a:rPr>
              <a:t>1924: Presidente del movimiento juvenil social demócrata del estudiantado en Austria.</a:t>
            </a:r>
          </a:p>
          <a:p>
            <a:pPr marL="68580" indent="0" algn="r">
              <a:buNone/>
            </a:pPr>
            <a:r>
              <a:rPr lang="es-ES_tradnl" sz="1600" dirty="0" smtClean="0">
                <a:latin typeface="Arial"/>
                <a:cs typeface="Arial"/>
              </a:rPr>
              <a:t>1928-1930: Mientras estudia, abre un programa de consejería al estudiantado, resultando en 1931 con una estadística de cero suicidios dentro de los estudiantes.</a:t>
            </a:r>
          </a:p>
          <a:p>
            <a:pPr marL="68580" indent="0" algn="r">
              <a:buNone/>
            </a:pPr>
            <a:r>
              <a:rPr lang="es-ES_tradnl" sz="1600" dirty="0" smtClean="0">
                <a:latin typeface="Arial"/>
                <a:cs typeface="Arial"/>
              </a:rPr>
              <a:t>1931: Invitado a </a:t>
            </a:r>
            <a:r>
              <a:rPr lang="es-ES_tradnl" sz="1600" dirty="0" err="1" smtClean="0">
                <a:latin typeface="Arial"/>
                <a:cs typeface="Arial"/>
              </a:rPr>
              <a:t>Berlin</a:t>
            </a:r>
            <a:r>
              <a:rPr lang="es-ES_tradnl" sz="1600" dirty="0" smtClean="0">
                <a:latin typeface="Arial"/>
                <a:cs typeface="Arial"/>
              </a:rPr>
              <a:t> por Wilhelm Reich </a:t>
            </a:r>
          </a:p>
          <a:p>
            <a:pPr marL="68580" indent="0" algn="r">
              <a:buNone/>
            </a:pPr>
            <a:r>
              <a:rPr lang="es-ES_tradnl" sz="1600" dirty="0" smtClean="0">
                <a:latin typeface="Arial"/>
                <a:cs typeface="Arial"/>
              </a:rPr>
              <a:t>1933-1937: médico residente en el Hospital </a:t>
            </a:r>
            <a:r>
              <a:rPr lang="es-ES_tradnl" sz="1600" dirty="0" err="1" smtClean="0">
                <a:latin typeface="Arial"/>
                <a:cs typeface="Arial"/>
              </a:rPr>
              <a:t>Psiquiatrico</a:t>
            </a:r>
            <a:r>
              <a:rPr lang="es-ES_tradnl" sz="1600" dirty="0" smtClean="0">
                <a:latin typeface="Arial"/>
                <a:cs typeface="Arial"/>
              </a:rPr>
              <a:t> </a:t>
            </a:r>
            <a:r>
              <a:rPr lang="es-ES_tradnl" sz="1600" dirty="0" err="1" smtClean="0">
                <a:latin typeface="Arial"/>
                <a:cs typeface="Arial"/>
              </a:rPr>
              <a:t>Steinhof</a:t>
            </a:r>
            <a:r>
              <a:rPr lang="es-ES_tradnl" sz="1600" dirty="0" smtClean="0">
                <a:latin typeface="Arial"/>
                <a:cs typeface="Arial"/>
              </a:rPr>
              <a:t> de Viena, quedando responsable de los casos suicidas </a:t>
            </a:r>
          </a:p>
          <a:p>
            <a:pPr marL="68580" indent="0" algn="r">
              <a:buNone/>
            </a:pPr>
            <a:r>
              <a:rPr lang="es-ES_tradnl" sz="1600" dirty="0" smtClean="0">
                <a:latin typeface="Arial"/>
                <a:cs typeface="Arial"/>
              </a:rPr>
              <a:t>En 1937 comienza su clínica privada, que es cerrada en 1938 tras la anexión nazi de Austria.</a:t>
            </a:r>
          </a:p>
          <a:p>
            <a:pPr marL="68580" indent="0" algn="r">
              <a:buNone/>
            </a:pPr>
            <a:r>
              <a:rPr lang="es-ES_tradnl" sz="1600" dirty="0" smtClean="0">
                <a:latin typeface="Arial"/>
                <a:cs typeface="Arial"/>
              </a:rPr>
              <a:t>1940: Trabaja en el Hospital Rothschild, único que admite judíos, y queda como jefe del </a:t>
            </a:r>
            <a:r>
              <a:rPr lang="es-ES_tradnl" sz="1600" dirty="0" err="1" smtClean="0">
                <a:latin typeface="Arial"/>
                <a:cs typeface="Arial"/>
              </a:rPr>
              <a:t>departemento</a:t>
            </a:r>
            <a:r>
              <a:rPr lang="es-ES_tradnl" sz="1600" dirty="0" smtClean="0">
                <a:latin typeface="Arial"/>
                <a:cs typeface="Arial"/>
              </a:rPr>
              <a:t> de neurología. Salva a varios pacientes del Programa nazi de Eutanasia </a:t>
            </a:r>
          </a:p>
        </p:txBody>
      </p:sp>
      <p:pic>
        <p:nvPicPr>
          <p:cNvPr id="7" name="Imagen 6"/>
          <p:cNvPicPr>
            <a:picLocks noChangeAspect="1"/>
          </p:cNvPicPr>
          <p:nvPr/>
        </p:nvPicPr>
        <p:blipFill>
          <a:blip r:embed="rId2"/>
          <a:stretch>
            <a:fillRect/>
          </a:stretch>
        </p:blipFill>
        <p:spPr>
          <a:xfrm>
            <a:off x="225312" y="751607"/>
            <a:ext cx="3439540" cy="2456814"/>
          </a:xfrm>
          <a:prstGeom prst="rect">
            <a:avLst/>
          </a:prstGeom>
        </p:spPr>
      </p:pic>
      <p:pic>
        <p:nvPicPr>
          <p:cNvPr id="4" name="Imagen 3" descr="423595_328770557174363_100001242653191_960479_422620034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310" y="3662946"/>
            <a:ext cx="3439541" cy="2760061"/>
          </a:xfrm>
          <a:prstGeom prst="rect">
            <a:avLst/>
          </a:prstGeom>
        </p:spPr>
      </p:pic>
    </p:spTree>
    <p:extLst>
      <p:ext uri="{BB962C8B-B14F-4D97-AF65-F5344CB8AC3E}">
        <p14:creationId xmlns:p14="http://schemas.microsoft.com/office/powerpoint/2010/main" val="32644852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2314222" y="2014361"/>
            <a:ext cx="6110110" cy="4582583"/>
          </a:xfrm>
          <a:prstGeom prst="rect">
            <a:avLst/>
          </a:prstGeom>
        </p:spPr>
      </p:pic>
      <p:sp>
        <p:nvSpPr>
          <p:cNvPr id="8" name="Rectángulo 7"/>
          <p:cNvSpPr/>
          <p:nvPr/>
        </p:nvSpPr>
        <p:spPr>
          <a:xfrm>
            <a:off x="394114" y="437443"/>
            <a:ext cx="8363982" cy="1477328"/>
          </a:xfrm>
          <a:prstGeom prst="rect">
            <a:avLst/>
          </a:prstGeom>
        </p:spPr>
        <p:txBody>
          <a:bodyPr wrap="square">
            <a:spAutoFit/>
          </a:bodyPr>
          <a:lstStyle/>
          <a:p>
            <a:r>
              <a:rPr lang="es-ES" dirty="0" smtClean="0">
                <a:latin typeface="Arial"/>
                <a:cs typeface="Arial"/>
              </a:rPr>
              <a:t>1941: Frankl se casa el 17 de diciembre con </a:t>
            </a:r>
            <a:r>
              <a:rPr lang="es-ES" dirty="0" err="1" smtClean="0">
                <a:latin typeface="Arial"/>
                <a:cs typeface="Arial"/>
              </a:rPr>
              <a:t>Tilly</a:t>
            </a:r>
            <a:r>
              <a:rPr lang="es-ES" dirty="0" smtClean="0">
                <a:latin typeface="Arial"/>
                <a:cs typeface="Arial"/>
              </a:rPr>
              <a:t> </a:t>
            </a:r>
            <a:r>
              <a:rPr lang="es-ES" dirty="0" err="1" smtClean="0">
                <a:latin typeface="Arial"/>
                <a:cs typeface="Arial"/>
              </a:rPr>
              <a:t>Grosser</a:t>
            </a:r>
            <a:r>
              <a:rPr lang="es-ES" dirty="0" smtClean="0">
                <a:latin typeface="Arial"/>
                <a:cs typeface="Arial"/>
              </a:rPr>
              <a:t>. Hacia fines de 1942 </a:t>
            </a:r>
            <a:r>
              <a:rPr lang="es-ES" dirty="0">
                <a:latin typeface="Arial"/>
                <a:cs typeface="Arial"/>
              </a:rPr>
              <a:t>atraviesa la experiencia más trágica de su </a:t>
            </a:r>
            <a:r>
              <a:rPr lang="es-ES" dirty="0" smtClean="0">
                <a:latin typeface="Arial"/>
                <a:cs typeface="Arial"/>
              </a:rPr>
              <a:t>vida, la Gestapo arresta a la Familia Frankl. </a:t>
            </a:r>
            <a:r>
              <a:rPr lang="es-ES" dirty="0">
                <a:latin typeface="Arial"/>
                <a:cs typeface="Arial"/>
              </a:rPr>
              <a:t>P</a:t>
            </a:r>
            <a:r>
              <a:rPr lang="es-ES" dirty="0" smtClean="0">
                <a:latin typeface="Arial"/>
                <a:cs typeface="Arial"/>
              </a:rPr>
              <a:t>or </a:t>
            </a:r>
            <a:r>
              <a:rPr lang="es-ES" dirty="0">
                <a:latin typeface="Arial"/>
                <a:cs typeface="Arial"/>
              </a:rPr>
              <a:t>más de 2 </a:t>
            </a:r>
            <a:r>
              <a:rPr lang="es-ES" dirty="0" smtClean="0">
                <a:latin typeface="Arial"/>
                <a:cs typeface="Arial"/>
              </a:rPr>
              <a:t>años Frankl es prisionero </a:t>
            </a:r>
            <a:r>
              <a:rPr lang="es-ES" dirty="0">
                <a:latin typeface="Arial"/>
                <a:cs typeface="Arial"/>
              </a:rPr>
              <a:t>en 4 campos de concentración nazi (</a:t>
            </a:r>
            <a:r>
              <a:rPr lang="es-ES" dirty="0" err="1">
                <a:latin typeface="Arial"/>
                <a:cs typeface="Arial"/>
              </a:rPr>
              <a:t>Auschwitz</a:t>
            </a:r>
            <a:r>
              <a:rPr lang="es-ES" dirty="0">
                <a:latin typeface="Arial"/>
                <a:cs typeface="Arial"/>
              </a:rPr>
              <a:t>, </a:t>
            </a:r>
            <a:r>
              <a:rPr lang="es-ES" dirty="0" err="1">
                <a:latin typeface="Arial"/>
                <a:cs typeface="Arial"/>
              </a:rPr>
              <a:t>Dachau</a:t>
            </a:r>
            <a:r>
              <a:rPr lang="es-ES" dirty="0">
                <a:latin typeface="Arial"/>
                <a:cs typeface="Arial"/>
              </a:rPr>
              <a:t>, </a:t>
            </a:r>
            <a:r>
              <a:rPr lang="es-ES" dirty="0" err="1">
                <a:latin typeface="Arial"/>
                <a:cs typeface="Arial"/>
              </a:rPr>
              <a:t>Kaufering</a:t>
            </a:r>
            <a:r>
              <a:rPr lang="es-ES" dirty="0">
                <a:latin typeface="Arial"/>
                <a:cs typeface="Arial"/>
              </a:rPr>
              <a:t> y </a:t>
            </a:r>
            <a:r>
              <a:rPr lang="es-ES" dirty="0" err="1">
                <a:latin typeface="Arial"/>
                <a:cs typeface="Arial"/>
              </a:rPr>
              <a:t>Türkheim</a:t>
            </a:r>
            <a:r>
              <a:rPr lang="es-ES" dirty="0">
                <a:latin typeface="Arial"/>
                <a:cs typeface="Arial"/>
              </a:rPr>
              <a:t>), donde morirían sus padres, hermanos, esposa (que fue obligada a abortar) y amigos cercanos. </a:t>
            </a:r>
          </a:p>
        </p:txBody>
      </p:sp>
      <p:pic>
        <p:nvPicPr>
          <p:cNvPr id="2" name="Imagen 1"/>
          <p:cNvPicPr>
            <a:picLocks noChangeAspect="1"/>
          </p:cNvPicPr>
          <p:nvPr/>
        </p:nvPicPr>
        <p:blipFill>
          <a:blip r:embed="rId3"/>
          <a:stretch>
            <a:fillRect/>
          </a:stretch>
        </p:blipFill>
        <p:spPr>
          <a:xfrm>
            <a:off x="310444" y="2307518"/>
            <a:ext cx="2283910" cy="2863672"/>
          </a:xfrm>
          <a:prstGeom prst="rect">
            <a:avLst/>
          </a:prstGeom>
        </p:spPr>
      </p:pic>
    </p:spTree>
    <p:extLst>
      <p:ext uri="{BB962C8B-B14F-4D97-AF65-F5344CB8AC3E}">
        <p14:creationId xmlns:p14="http://schemas.microsoft.com/office/powerpoint/2010/main" val="12626302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082723" y="1109927"/>
            <a:ext cx="6375477" cy="4692891"/>
          </a:xfrm>
        </p:spPr>
        <p:txBody>
          <a:bodyPr>
            <a:normAutofit fontScale="55000" lnSpcReduction="20000"/>
          </a:bodyPr>
          <a:lstStyle/>
          <a:p>
            <a:pPr algn="just"/>
            <a:r>
              <a:rPr lang="es-ES_tradnl" dirty="0" smtClean="0">
                <a:latin typeface="Arial"/>
                <a:cs typeface="Arial"/>
              </a:rPr>
              <a:t>A </a:t>
            </a:r>
            <a:r>
              <a:rPr lang="es-ES_tradnl" dirty="0">
                <a:latin typeface="Arial"/>
                <a:cs typeface="Arial"/>
              </a:rPr>
              <a:t>ésta etapa el mismo Frankl la denomina el “</a:t>
            </a:r>
            <a:r>
              <a:rPr lang="es-ES_tradnl" dirty="0" err="1">
                <a:latin typeface="Arial"/>
                <a:cs typeface="Arial"/>
              </a:rPr>
              <a:t>experimentum</a:t>
            </a:r>
            <a:r>
              <a:rPr lang="es-ES_tradnl" dirty="0">
                <a:latin typeface="Arial"/>
                <a:cs typeface="Arial"/>
              </a:rPr>
              <a:t> crucis</a:t>
            </a:r>
            <a:r>
              <a:rPr lang="es-ES_tradnl" dirty="0" smtClean="0">
                <a:latin typeface="Arial"/>
                <a:cs typeface="Arial"/>
              </a:rPr>
              <a:t>”, </a:t>
            </a:r>
            <a:r>
              <a:rPr lang="es-ES_tradnl" dirty="0">
                <a:latin typeface="Arial"/>
                <a:cs typeface="Arial"/>
              </a:rPr>
              <a:t>y es durante la misma cuando puede experimentar personalmente que la vida humana tiene sentido aún en las peores circunstancias. </a:t>
            </a:r>
            <a:r>
              <a:rPr lang="es-ES_tradnl" dirty="0" smtClean="0">
                <a:latin typeface="Arial"/>
                <a:cs typeface="Arial"/>
              </a:rPr>
              <a:t> </a:t>
            </a:r>
          </a:p>
          <a:p>
            <a:pPr algn="just"/>
            <a:r>
              <a:rPr lang="es-ES" dirty="0" smtClean="0">
                <a:latin typeface="Arial"/>
                <a:cs typeface="Arial"/>
              </a:rPr>
              <a:t>Frankl descubrió </a:t>
            </a:r>
            <a:r>
              <a:rPr lang="es-ES" dirty="0">
                <a:latin typeface="Arial"/>
                <a:cs typeface="Arial"/>
              </a:rPr>
              <a:t>admirables ejemplos de altruismo, bondad y comprensión, incluso entre </a:t>
            </a:r>
            <a:r>
              <a:rPr lang="es-ES" dirty="0" smtClean="0">
                <a:latin typeface="Arial"/>
                <a:cs typeface="Arial"/>
              </a:rPr>
              <a:t>carceleros;  </a:t>
            </a:r>
            <a:r>
              <a:rPr lang="es-ES" dirty="0">
                <a:latin typeface="Arial"/>
                <a:cs typeface="Arial"/>
              </a:rPr>
              <a:t>a</a:t>
            </a:r>
            <a:r>
              <a:rPr lang="es-ES" dirty="0" smtClean="0">
                <a:latin typeface="Arial"/>
                <a:cs typeface="Arial"/>
              </a:rPr>
              <a:t>sí </a:t>
            </a:r>
            <a:r>
              <a:rPr lang="es-ES" dirty="0">
                <a:latin typeface="Arial"/>
                <a:cs typeface="Arial"/>
              </a:rPr>
              <a:t>como hombres capaces de sadismo y crueldad inconcebible, incluso entre </a:t>
            </a:r>
            <a:r>
              <a:rPr lang="es-ES" dirty="0" smtClean="0">
                <a:latin typeface="Arial"/>
                <a:cs typeface="Arial"/>
              </a:rPr>
              <a:t>los reclusos.  Esto se verá luego plasmado en sus pensamientos: </a:t>
            </a:r>
          </a:p>
          <a:p>
            <a:pPr algn="just"/>
            <a:endParaRPr lang="es-ES" dirty="0">
              <a:latin typeface="Arial"/>
              <a:cs typeface="Arial"/>
            </a:endParaRPr>
          </a:p>
          <a:p>
            <a:pPr algn="just">
              <a:lnSpc>
                <a:spcPct val="120000"/>
              </a:lnSpc>
            </a:pPr>
            <a:r>
              <a:rPr lang="es-ES_tradnl" i="1" dirty="0" smtClean="0">
                <a:latin typeface="Arial"/>
                <a:cs typeface="Arial"/>
              </a:rPr>
              <a:t>“Hay dos razas de hombres en el mundo y nada más que dos: la raza de los hombres decentes y la raza de los hombres indecentes.  Ambas se entremezclan en todas partes y en todas las capas sociales.”</a:t>
            </a:r>
          </a:p>
          <a:p>
            <a:pPr algn="just">
              <a:lnSpc>
                <a:spcPct val="120000"/>
              </a:lnSpc>
            </a:pPr>
            <a:r>
              <a:rPr lang="es-ES_tradnl" i="1" dirty="0" smtClean="0">
                <a:latin typeface="Arial"/>
                <a:cs typeface="Arial"/>
              </a:rPr>
              <a:t>“El hombre es el ser que inventó las cámaras de gas, pero también es el ser que entró en ellas con paso firme musitando una oración”.</a:t>
            </a:r>
            <a:endParaRPr lang="es-ES" i="1" dirty="0">
              <a:latin typeface="Arial"/>
              <a:cs typeface="Arial"/>
            </a:endParaRPr>
          </a:p>
        </p:txBody>
      </p:sp>
      <p:sp>
        <p:nvSpPr>
          <p:cNvPr id="10" name="Título 1"/>
          <p:cNvSpPr>
            <a:spLocks noGrp="1"/>
          </p:cNvSpPr>
          <p:nvPr>
            <p:ph type="title"/>
          </p:nvPr>
        </p:nvSpPr>
        <p:spPr>
          <a:xfrm>
            <a:off x="685800" y="274638"/>
            <a:ext cx="7772400" cy="727994"/>
          </a:xfrm>
        </p:spPr>
        <p:txBody>
          <a:bodyPr>
            <a:normAutofit fontScale="90000"/>
          </a:bodyPr>
          <a:lstStyle/>
          <a:p>
            <a:r>
              <a:rPr lang="es-ES" dirty="0" smtClean="0"/>
              <a:t>EXPERIMENTUM CRUCIS</a:t>
            </a:r>
            <a:endParaRPr lang="es-ES" dirty="0"/>
          </a:p>
        </p:txBody>
      </p:sp>
      <p:pic>
        <p:nvPicPr>
          <p:cNvPr id="5" name="Imagen 4"/>
          <p:cNvPicPr>
            <a:picLocks noChangeAspect="1"/>
          </p:cNvPicPr>
          <p:nvPr/>
        </p:nvPicPr>
        <p:blipFill>
          <a:blip r:embed="rId2"/>
          <a:stretch>
            <a:fillRect/>
          </a:stretch>
        </p:blipFill>
        <p:spPr>
          <a:xfrm>
            <a:off x="170323" y="3590599"/>
            <a:ext cx="1930674" cy="2883140"/>
          </a:xfrm>
          <a:prstGeom prst="rect">
            <a:avLst/>
          </a:prstGeom>
        </p:spPr>
      </p:pic>
    </p:spTree>
    <p:extLst>
      <p:ext uri="{BB962C8B-B14F-4D97-AF65-F5344CB8AC3E}">
        <p14:creationId xmlns:p14="http://schemas.microsoft.com/office/powerpoint/2010/main" val="1007770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58247" y="274639"/>
            <a:ext cx="8331753" cy="938917"/>
          </a:xfrm>
        </p:spPr>
        <p:txBody>
          <a:bodyPr>
            <a:normAutofit fontScale="90000"/>
          </a:bodyPr>
          <a:lstStyle/>
          <a:p>
            <a:r>
              <a:rPr lang="es-ES_tradnl" b="1" dirty="0" smtClean="0"/>
              <a:t>SOBRE </a:t>
            </a:r>
            <a:r>
              <a:rPr lang="es-ES_tradnl" b="1" dirty="0"/>
              <a:t>sentido </a:t>
            </a:r>
            <a:r>
              <a:rPr lang="es-ES_tradnl" b="1" dirty="0" smtClean="0"/>
              <a:t>Y VALORES</a:t>
            </a:r>
            <a:r>
              <a:rPr lang="es-ES_tradnl" dirty="0" smtClean="0"/>
              <a:t>: </a:t>
            </a:r>
            <a:br>
              <a:rPr lang="es-ES_tradnl" dirty="0" smtClean="0"/>
            </a:br>
            <a:endParaRPr lang="es-ES" sz="2200" dirty="0"/>
          </a:p>
        </p:txBody>
      </p:sp>
      <p:sp>
        <p:nvSpPr>
          <p:cNvPr id="3" name="Marcador de contenido 2"/>
          <p:cNvSpPr>
            <a:spLocks noGrp="1"/>
          </p:cNvSpPr>
          <p:nvPr>
            <p:ph idx="1"/>
          </p:nvPr>
        </p:nvSpPr>
        <p:spPr>
          <a:xfrm>
            <a:off x="558247" y="971812"/>
            <a:ext cx="7975993" cy="5205440"/>
          </a:xfrm>
          <a:solidFill>
            <a:schemeClr val="accent1">
              <a:lumMod val="50000"/>
            </a:schemeClr>
          </a:solidFill>
        </p:spPr>
        <p:txBody>
          <a:bodyPr>
            <a:normAutofit lnSpcReduction="10000"/>
          </a:bodyPr>
          <a:lstStyle/>
          <a:p>
            <a:pPr marL="68580" indent="0">
              <a:lnSpc>
                <a:spcPct val="110000"/>
              </a:lnSpc>
              <a:buNone/>
            </a:pPr>
            <a:r>
              <a:rPr lang="es-ES_tradnl" sz="1400" i="1" dirty="0" smtClean="0">
                <a:solidFill>
                  <a:schemeClr val="bg1"/>
                </a:solidFill>
                <a:latin typeface="Arial"/>
                <a:cs typeface="Arial"/>
              </a:rPr>
              <a:t>“No somos nosotros quienes debemos preguntar por el sentido de la vida, sino la vida es a quien nosotros debemos responder, y la respuesta es una búsqueda personal”.  </a:t>
            </a:r>
          </a:p>
          <a:p>
            <a:pPr marL="68580" indent="0">
              <a:lnSpc>
                <a:spcPct val="110000"/>
              </a:lnSpc>
              <a:buNone/>
            </a:pPr>
            <a:r>
              <a:rPr lang="es-ES_tradnl" sz="1400" dirty="0" smtClean="0">
                <a:solidFill>
                  <a:schemeClr val="bg1"/>
                </a:solidFill>
                <a:latin typeface="Arial"/>
                <a:cs typeface="Arial"/>
              </a:rPr>
              <a:t>Al sentido se llega por los valores, que Frankl clasifica en tres grupos:</a:t>
            </a:r>
          </a:p>
          <a:p>
            <a:pPr marL="68580" indent="0">
              <a:lnSpc>
                <a:spcPct val="110000"/>
              </a:lnSpc>
              <a:buNone/>
            </a:pPr>
            <a:endParaRPr lang="es-ES_tradnl" sz="1400" b="1" dirty="0">
              <a:solidFill>
                <a:schemeClr val="bg1"/>
              </a:solidFill>
              <a:latin typeface="Arial"/>
              <a:cs typeface="Arial"/>
            </a:endParaRPr>
          </a:p>
          <a:p>
            <a:pPr marL="68580" indent="0">
              <a:lnSpc>
                <a:spcPct val="110000"/>
              </a:lnSpc>
              <a:buNone/>
            </a:pPr>
            <a:r>
              <a:rPr lang="es-ES_tradnl" sz="1400" b="1" dirty="0" smtClean="0">
                <a:solidFill>
                  <a:schemeClr val="bg1"/>
                </a:solidFill>
                <a:latin typeface="Arial"/>
                <a:cs typeface="Arial"/>
              </a:rPr>
              <a:t>1.     </a:t>
            </a:r>
            <a:r>
              <a:rPr lang="es-ES_tradnl" sz="1400" b="1" u="sng" dirty="0" smtClean="0">
                <a:solidFill>
                  <a:schemeClr val="bg1"/>
                </a:solidFill>
                <a:latin typeface="Arial"/>
                <a:cs typeface="Arial"/>
              </a:rPr>
              <a:t>Valores Creativos</a:t>
            </a:r>
            <a:r>
              <a:rPr lang="es-ES_tradnl" sz="1400" dirty="0" smtClean="0">
                <a:solidFill>
                  <a:schemeClr val="bg1"/>
                </a:solidFill>
                <a:latin typeface="Arial"/>
                <a:cs typeface="Arial"/>
              </a:rPr>
              <a:t>: </a:t>
            </a:r>
          </a:p>
          <a:p>
            <a:pPr marL="68580" indent="0">
              <a:lnSpc>
                <a:spcPct val="110000"/>
              </a:lnSpc>
              <a:buNone/>
            </a:pPr>
            <a:r>
              <a:rPr lang="es-ES_tradnl" sz="1400" dirty="0" smtClean="0">
                <a:solidFill>
                  <a:schemeClr val="bg1"/>
                </a:solidFill>
                <a:latin typeface="Arial"/>
                <a:cs typeface="Arial"/>
              </a:rPr>
              <a:t>Buscar sentido llevando a cabo los </a:t>
            </a:r>
            <a:r>
              <a:rPr lang="es-ES_tradnl" sz="1400" dirty="0">
                <a:solidFill>
                  <a:schemeClr val="bg1"/>
                </a:solidFill>
                <a:latin typeface="Arial"/>
                <a:cs typeface="Arial"/>
              </a:rPr>
              <a:t>propios </a:t>
            </a:r>
            <a:r>
              <a:rPr lang="es-ES_tradnl" sz="1400" dirty="0" smtClean="0">
                <a:solidFill>
                  <a:schemeClr val="bg1"/>
                </a:solidFill>
                <a:latin typeface="Arial"/>
                <a:cs typeface="Arial"/>
              </a:rPr>
              <a:t>actos: Proyectos, tareas o trabajos. Incluyen la </a:t>
            </a:r>
            <a:r>
              <a:rPr lang="es-ES_tradnl" sz="1400" dirty="0">
                <a:solidFill>
                  <a:schemeClr val="bg1"/>
                </a:solidFill>
                <a:latin typeface="Arial"/>
                <a:cs typeface="Arial"/>
              </a:rPr>
              <a:t>creatividad en el arte, música, escritura, invención y demás. </a:t>
            </a:r>
          </a:p>
          <a:p>
            <a:pPr marL="68580" indent="0">
              <a:lnSpc>
                <a:spcPct val="110000"/>
              </a:lnSpc>
              <a:buNone/>
            </a:pPr>
            <a:r>
              <a:rPr lang="es-ES" sz="1400" b="1" dirty="0" smtClean="0">
                <a:solidFill>
                  <a:schemeClr val="bg1"/>
                </a:solidFill>
                <a:latin typeface="Arial"/>
                <a:cs typeface="Arial"/>
              </a:rPr>
              <a:t>2.      </a:t>
            </a:r>
            <a:r>
              <a:rPr lang="es-ES" sz="1400" b="1" u="sng" dirty="0" smtClean="0">
                <a:solidFill>
                  <a:schemeClr val="bg1"/>
                </a:solidFill>
                <a:latin typeface="Arial"/>
                <a:cs typeface="Arial"/>
              </a:rPr>
              <a:t>V</a:t>
            </a:r>
            <a:r>
              <a:rPr lang="es-ES_tradnl" sz="1400" b="1" u="sng" dirty="0" smtClean="0">
                <a:solidFill>
                  <a:schemeClr val="bg1"/>
                </a:solidFill>
                <a:latin typeface="Arial"/>
                <a:cs typeface="Arial"/>
              </a:rPr>
              <a:t>alores Vivenciales</a:t>
            </a:r>
            <a:r>
              <a:rPr lang="es-ES_tradnl" sz="1400" dirty="0" smtClean="0">
                <a:solidFill>
                  <a:schemeClr val="bg1"/>
                </a:solidFill>
                <a:latin typeface="Arial"/>
                <a:cs typeface="Arial"/>
              </a:rPr>
              <a:t>: </a:t>
            </a:r>
          </a:p>
          <a:p>
            <a:pPr marL="68580" indent="0">
              <a:lnSpc>
                <a:spcPct val="110000"/>
              </a:lnSpc>
              <a:buNone/>
            </a:pPr>
            <a:r>
              <a:rPr lang="es-ES_tradnl" sz="1400" dirty="0" smtClean="0">
                <a:solidFill>
                  <a:schemeClr val="bg1"/>
                </a:solidFill>
                <a:latin typeface="Arial"/>
                <a:cs typeface="Arial"/>
              </a:rPr>
              <a:t>Es la acogida pasiva del universo.  </a:t>
            </a:r>
            <a:r>
              <a:rPr lang="es-ES_tradnl" sz="1400" dirty="0">
                <a:solidFill>
                  <a:schemeClr val="bg1"/>
                </a:solidFill>
                <a:latin typeface="Arial"/>
                <a:cs typeface="Arial"/>
              </a:rPr>
              <a:t>V</a:t>
            </a:r>
            <a:r>
              <a:rPr lang="es-ES_tradnl" sz="1400" dirty="0" smtClean="0">
                <a:solidFill>
                  <a:schemeClr val="bg1"/>
                </a:solidFill>
                <a:latin typeface="Arial"/>
                <a:cs typeface="Arial"/>
              </a:rPr>
              <a:t>ivenciar </a:t>
            </a:r>
            <a:r>
              <a:rPr lang="es-ES_tradnl" sz="1400" dirty="0">
                <a:solidFill>
                  <a:schemeClr val="bg1"/>
                </a:solidFill>
                <a:latin typeface="Arial"/>
                <a:cs typeface="Arial"/>
              </a:rPr>
              <a:t>algo o </a:t>
            </a:r>
            <a:r>
              <a:rPr lang="es-ES_tradnl" sz="1400" dirty="0" smtClean="0">
                <a:solidFill>
                  <a:schemeClr val="bg1"/>
                </a:solidFill>
                <a:latin typeface="Arial"/>
                <a:cs typeface="Arial"/>
              </a:rPr>
              <a:t>a alguien.  Los valores de relación con el otro, sea ese otro el mundo, otra persona o una relación con Dios.  Aquí </a:t>
            </a:r>
            <a:r>
              <a:rPr lang="es-ES_tradnl" sz="1400" dirty="0">
                <a:solidFill>
                  <a:schemeClr val="bg1"/>
                </a:solidFill>
                <a:latin typeface="Arial"/>
                <a:cs typeface="Arial"/>
              </a:rPr>
              <a:t>se podrían incluir las experiencias </a:t>
            </a:r>
            <a:r>
              <a:rPr lang="es-ES_tradnl" sz="1400" dirty="0" smtClean="0">
                <a:solidFill>
                  <a:schemeClr val="bg1"/>
                </a:solidFill>
                <a:latin typeface="Arial"/>
                <a:cs typeface="Arial"/>
              </a:rPr>
              <a:t>estéticas </a:t>
            </a:r>
            <a:r>
              <a:rPr lang="es-ES_tradnl" sz="1400" dirty="0">
                <a:solidFill>
                  <a:schemeClr val="bg1"/>
                </a:solidFill>
                <a:latin typeface="Arial"/>
                <a:cs typeface="Arial"/>
              </a:rPr>
              <a:t>como ver una buena obra de arte o las maravillas naturales. Pero </a:t>
            </a:r>
            <a:r>
              <a:rPr lang="es-ES_tradnl" sz="1400" dirty="0" smtClean="0">
                <a:solidFill>
                  <a:schemeClr val="bg1"/>
                </a:solidFill>
                <a:latin typeface="Arial"/>
                <a:cs typeface="Arial"/>
              </a:rPr>
              <a:t>la vivencia más </a:t>
            </a:r>
            <a:r>
              <a:rPr lang="es-ES_tradnl" sz="1400" dirty="0">
                <a:solidFill>
                  <a:schemeClr val="bg1"/>
                </a:solidFill>
                <a:latin typeface="Arial"/>
                <a:cs typeface="Arial"/>
              </a:rPr>
              <a:t>importante es </a:t>
            </a:r>
            <a:r>
              <a:rPr lang="es-ES_tradnl" sz="1400" dirty="0" smtClean="0">
                <a:solidFill>
                  <a:schemeClr val="bg1"/>
                </a:solidFill>
                <a:latin typeface="Arial"/>
                <a:cs typeface="Arial"/>
              </a:rPr>
              <a:t>la </a:t>
            </a:r>
            <a:r>
              <a:rPr lang="es-ES_tradnl" sz="1400" dirty="0">
                <a:solidFill>
                  <a:schemeClr val="bg1"/>
                </a:solidFill>
                <a:latin typeface="Arial"/>
                <a:cs typeface="Arial"/>
              </a:rPr>
              <a:t>de experimentar el valor de otra persona</a:t>
            </a:r>
            <a:r>
              <a:rPr lang="es-ES_tradnl" sz="1400" dirty="0" smtClean="0">
                <a:solidFill>
                  <a:schemeClr val="bg1"/>
                </a:solidFill>
                <a:latin typeface="Arial"/>
                <a:cs typeface="Arial"/>
              </a:rPr>
              <a:t>, </a:t>
            </a:r>
            <a:r>
              <a:rPr lang="es-ES_tradnl" sz="1400" dirty="0">
                <a:solidFill>
                  <a:schemeClr val="bg1"/>
                </a:solidFill>
                <a:latin typeface="Arial"/>
                <a:cs typeface="Arial"/>
              </a:rPr>
              <a:t>a través </a:t>
            </a:r>
            <a:r>
              <a:rPr lang="es-ES_tradnl" sz="1400" dirty="0" smtClean="0">
                <a:solidFill>
                  <a:schemeClr val="bg1"/>
                </a:solidFill>
                <a:latin typeface="Arial"/>
                <a:cs typeface="Arial"/>
              </a:rPr>
              <a:t>de la afectividad. </a:t>
            </a:r>
          </a:p>
          <a:p>
            <a:pPr marL="68580" indent="0">
              <a:lnSpc>
                <a:spcPct val="110000"/>
              </a:lnSpc>
              <a:buNone/>
            </a:pPr>
            <a:r>
              <a:rPr lang="es-ES_tradnl" sz="1400" b="1" dirty="0" smtClean="0">
                <a:solidFill>
                  <a:schemeClr val="bg1"/>
                </a:solidFill>
                <a:latin typeface="Arial"/>
                <a:cs typeface="Arial"/>
              </a:rPr>
              <a:t>3.      </a:t>
            </a:r>
            <a:r>
              <a:rPr lang="es-ES_tradnl" sz="1400" b="1" u="sng" dirty="0" smtClean="0">
                <a:solidFill>
                  <a:schemeClr val="bg1"/>
                </a:solidFill>
                <a:latin typeface="Arial"/>
                <a:cs typeface="Arial"/>
              </a:rPr>
              <a:t>Valores de Actitud</a:t>
            </a:r>
            <a:r>
              <a:rPr lang="es-ES_tradnl" sz="1400" b="1" dirty="0" smtClean="0">
                <a:solidFill>
                  <a:schemeClr val="bg1"/>
                </a:solidFill>
                <a:latin typeface="Arial"/>
                <a:cs typeface="Arial"/>
              </a:rPr>
              <a:t>:</a:t>
            </a:r>
            <a:r>
              <a:rPr lang="es-ES_tradnl" sz="1400" dirty="0">
                <a:solidFill>
                  <a:schemeClr val="bg1"/>
                </a:solidFill>
                <a:latin typeface="Arial"/>
                <a:cs typeface="Arial"/>
              </a:rPr>
              <a:t> </a:t>
            </a:r>
            <a:endParaRPr lang="es-ES_tradnl" sz="1400" dirty="0" smtClean="0">
              <a:solidFill>
                <a:schemeClr val="bg1"/>
              </a:solidFill>
              <a:latin typeface="Arial"/>
              <a:cs typeface="Arial"/>
            </a:endParaRPr>
          </a:p>
          <a:p>
            <a:pPr marL="68580" indent="0">
              <a:lnSpc>
                <a:spcPct val="110000"/>
              </a:lnSpc>
              <a:buNone/>
            </a:pPr>
            <a:r>
              <a:rPr lang="es-ES_tradnl" sz="1400" dirty="0" smtClean="0">
                <a:solidFill>
                  <a:schemeClr val="bg1"/>
                </a:solidFill>
                <a:latin typeface="Arial"/>
                <a:cs typeface="Arial"/>
              </a:rPr>
              <a:t>La </a:t>
            </a:r>
            <a:r>
              <a:rPr lang="es-ES_tradnl" sz="1400" dirty="0">
                <a:solidFill>
                  <a:schemeClr val="bg1"/>
                </a:solidFill>
                <a:latin typeface="Arial"/>
                <a:cs typeface="Arial"/>
              </a:rPr>
              <a:t>tercera vía de descubrir el sentido </a:t>
            </a:r>
            <a:r>
              <a:rPr lang="es-ES_tradnl" sz="1400" dirty="0" smtClean="0">
                <a:solidFill>
                  <a:schemeClr val="bg1"/>
                </a:solidFill>
                <a:latin typeface="Arial"/>
                <a:cs typeface="Arial"/>
              </a:rPr>
              <a:t>es cuando sólo podemos elegir nuestra actitud ante lo que nos presenta el destino.  Ante todo es nuestra actitud ante el sufrimiento, la culpa o la muerte, a las que Frankl llama la triada trágica. Frankl sostiene que el sufrimiento es inevitable por ser parte de la vida, pero que cada uno tiene la libertad de elegir siempre su actitud frente al sufrimiento.</a:t>
            </a:r>
          </a:p>
          <a:p>
            <a:pPr marL="68580" indent="0">
              <a:lnSpc>
                <a:spcPct val="110000"/>
              </a:lnSpc>
              <a:buNone/>
            </a:pPr>
            <a:r>
              <a:rPr lang="es-ES_tradnl" sz="1400" dirty="0" smtClean="0">
                <a:solidFill>
                  <a:schemeClr val="bg1"/>
                </a:solidFill>
                <a:latin typeface="Arial"/>
                <a:cs typeface="Arial"/>
              </a:rPr>
              <a:t>El sufrimiento no debe buscarse y debe </a:t>
            </a:r>
            <a:r>
              <a:rPr lang="es-ES_tradnl" sz="1400" dirty="0">
                <a:solidFill>
                  <a:schemeClr val="bg1"/>
                </a:solidFill>
                <a:latin typeface="Arial"/>
                <a:cs typeface="Arial"/>
              </a:rPr>
              <a:t>a</a:t>
            </a:r>
            <a:r>
              <a:rPr lang="es-ES_tradnl" sz="1400" dirty="0" smtClean="0">
                <a:solidFill>
                  <a:schemeClr val="bg1"/>
                </a:solidFill>
                <a:latin typeface="Arial"/>
                <a:cs typeface="Arial"/>
              </a:rPr>
              <a:t>frontarse sólo al ser inevitable. La actitud correcta de afrontamiento y aceptación ante el sufrimiento engrandece, fortalece, templa y da riqueza a la vida humana. Incluso el enfrentamiento a lo irreversible de la muerte puede finalmente dar sentido a una vida, al mostrarle y separar lo verdaderamente importante de lo trivial en su existencia</a:t>
            </a:r>
            <a:r>
              <a:rPr lang="es-ES_tradnl" sz="1400" dirty="0" smtClean="0">
                <a:latin typeface="Arial"/>
                <a:cs typeface="Arial"/>
              </a:rPr>
              <a:t>. </a:t>
            </a:r>
            <a:endParaRPr lang="es-ES_tradnl" sz="1400" dirty="0">
              <a:latin typeface="Arial"/>
              <a:cs typeface="Arial"/>
            </a:endParaRPr>
          </a:p>
        </p:txBody>
      </p:sp>
    </p:spTree>
    <p:extLst>
      <p:ext uri="{BB962C8B-B14F-4D97-AF65-F5344CB8AC3E}">
        <p14:creationId xmlns:p14="http://schemas.microsoft.com/office/powerpoint/2010/main" val="41102022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13925" y="274639"/>
            <a:ext cx="8476075" cy="1127066"/>
          </a:xfrm>
        </p:spPr>
        <p:txBody>
          <a:bodyPr>
            <a:normAutofit/>
          </a:bodyPr>
          <a:lstStyle/>
          <a:p>
            <a:r>
              <a:rPr lang="es-ES_tradnl" b="1" dirty="0" smtClean="0"/>
              <a:t>TRASCENDENCIA Y  SUPRASENTIDO</a:t>
            </a:r>
            <a:endParaRPr lang="es-ES" sz="2200" dirty="0"/>
          </a:p>
        </p:txBody>
      </p:sp>
      <p:sp>
        <p:nvSpPr>
          <p:cNvPr id="3" name="Marcador de contenido 2"/>
          <p:cNvSpPr>
            <a:spLocks noGrp="1"/>
          </p:cNvSpPr>
          <p:nvPr>
            <p:ph idx="1"/>
          </p:nvPr>
        </p:nvSpPr>
        <p:spPr>
          <a:xfrm>
            <a:off x="413925" y="1247755"/>
            <a:ext cx="7974499" cy="4845541"/>
          </a:xfrm>
          <a:solidFill>
            <a:srgbClr val="436712"/>
          </a:solidFill>
        </p:spPr>
        <p:txBody>
          <a:bodyPr>
            <a:noAutofit/>
          </a:bodyPr>
          <a:lstStyle/>
          <a:p>
            <a:r>
              <a:rPr lang="es-ES_tradnl" sz="1800" dirty="0">
                <a:latin typeface="Arial"/>
                <a:cs typeface="Arial"/>
              </a:rPr>
              <a:t>No obstante, al final, estos valores actitudinales, experienciales y creativos son meras manifestaciones superficiales de algo mucho más fundamental, </a:t>
            </a:r>
            <a:r>
              <a:rPr lang="es-ES_tradnl" sz="1800" dirty="0" smtClean="0">
                <a:latin typeface="Arial"/>
                <a:cs typeface="Arial"/>
              </a:rPr>
              <a:t>un </a:t>
            </a:r>
            <a:r>
              <a:rPr lang="es-ES_tradnl" sz="1800" b="1" dirty="0" smtClean="0">
                <a:latin typeface="Arial"/>
                <a:cs typeface="Arial"/>
              </a:rPr>
              <a:t>supra-sentido</a:t>
            </a:r>
            <a:r>
              <a:rPr lang="es-ES_tradnl" sz="1800" dirty="0">
                <a:latin typeface="Arial"/>
                <a:cs typeface="Arial"/>
              </a:rPr>
              <a:t>. </a:t>
            </a:r>
            <a:endParaRPr lang="es-ES_tradnl" sz="1800" dirty="0" smtClean="0">
              <a:latin typeface="Arial"/>
              <a:cs typeface="Arial"/>
            </a:endParaRPr>
          </a:p>
          <a:p>
            <a:r>
              <a:rPr lang="es-ES_tradnl" sz="1800" dirty="0">
                <a:latin typeface="Arial"/>
                <a:cs typeface="Arial"/>
              </a:rPr>
              <a:t>E</a:t>
            </a:r>
            <a:r>
              <a:rPr lang="es-ES_tradnl" sz="1800" dirty="0" smtClean="0">
                <a:latin typeface="Arial"/>
                <a:cs typeface="Arial"/>
              </a:rPr>
              <a:t>l supra-sentido </a:t>
            </a:r>
            <a:r>
              <a:rPr lang="es-ES_tradnl" sz="1800" dirty="0">
                <a:latin typeface="Arial"/>
                <a:cs typeface="Arial"/>
              </a:rPr>
              <a:t>es la idea de que, de hecho, existe un sentido último en la vida; sentido que no depende de otros, ni de nuestros proyectos o incluso de nuestra dignidad. </a:t>
            </a:r>
            <a:r>
              <a:rPr lang="es-ES_tradnl" sz="1800" dirty="0" smtClean="0">
                <a:latin typeface="Arial"/>
                <a:cs typeface="Arial"/>
              </a:rPr>
              <a:t>Frankl admite que sobre este supra-sentido </a:t>
            </a:r>
            <a:r>
              <a:rPr lang="es-ES_tradnl" sz="1800" dirty="0" smtClean="0">
                <a:solidFill>
                  <a:srgbClr val="FFFF00"/>
                </a:solidFill>
                <a:latin typeface="Arial"/>
                <a:cs typeface="Arial"/>
              </a:rPr>
              <a:t>podemos estar equivocados o no</a:t>
            </a:r>
            <a:r>
              <a:rPr lang="es-ES_tradnl" sz="1800" dirty="0" smtClean="0">
                <a:latin typeface="Arial"/>
                <a:cs typeface="Arial"/>
              </a:rPr>
              <a:t>, porque su última prueba está tras la muerte, sin embargo existe una intuición en el hombre acerca de una trascendencia y un sentido último, -intuido aunque no entendido-. </a:t>
            </a:r>
            <a:endParaRPr lang="es-ES" sz="1800" dirty="0">
              <a:latin typeface="Arial"/>
              <a:cs typeface="Arial"/>
            </a:endParaRPr>
          </a:p>
          <a:p>
            <a:r>
              <a:rPr lang="es-ES_tradnl" sz="1800" dirty="0" smtClean="0">
                <a:latin typeface="Arial"/>
                <a:cs typeface="Arial"/>
              </a:rPr>
              <a:t>Esta </a:t>
            </a:r>
            <a:r>
              <a:rPr lang="es-ES_tradnl" sz="1800" dirty="0">
                <a:latin typeface="Arial"/>
                <a:cs typeface="Arial"/>
              </a:rPr>
              <a:t>postura sitúa al </a:t>
            </a:r>
            <a:r>
              <a:rPr lang="es-ES_tradnl" sz="1800" dirty="0" smtClean="0">
                <a:latin typeface="Arial"/>
                <a:cs typeface="Arial"/>
              </a:rPr>
              <a:t>análisis existencial </a:t>
            </a:r>
            <a:r>
              <a:rPr lang="es-ES_tradnl" sz="1800" dirty="0">
                <a:latin typeface="Arial"/>
                <a:cs typeface="Arial"/>
              </a:rPr>
              <a:t>de Frankl en un lugar </a:t>
            </a:r>
            <a:r>
              <a:rPr lang="es-ES_tradnl" sz="1800" dirty="0" smtClean="0">
                <a:latin typeface="Arial"/>
                <a:cs typeface="Arial"/>
              </a:rPr>
              <a:t>diferente del </a:t>
            </a:r>
            <a:r>
              <a:rPr lang="es-ES_tradnl" sz="1800" dirty="0">
                <a:latin typeface="Arial"/>
                <a:cs typeface="Arial"/>
              </a:rPr>
              <a:t>existencialismo </a:t>
            </a:r>
            <a:r>
              <a:rPr lang="es-ES_tradnl" sz="1800" dirty="0" smtClean="0">
                <a:latin typeface="Arial"/>
                <a:cs typeface="Arial"/>
              </a:rPr>
              <a:t>de una perspectiva como la de </a:t>
            </a:r>
            <a:r>
              <a:rPr lang="es-ES_tradnl" sz="1800" dirty="0">
                <a:latin typeface="Arial"/>
                <a:cs typeface="Arial"/>
              </a:rPr>
              <a:t>Jean Paul Sartre. Este último, así como otros existencialistas ateos, sugieren que la vida en su fin carece de sentido, y debemos afrontar ese </a:t>
            </a:r>
            <a:r>
              <a:rPr lang="es-ES_tradnl" sz="1800" dirty="0" smtClean="0">
                <a:latin typeface="Arial"/>
                <a:cs typeface="Arial"/>
              </a:rPr>
              <a:t>sin-sentido </a:t>
            </a:r>
            <a:r>
              <a:rPr lang="es-ES_tradnl" sz="1800" dirty="0">
                <a:latin typeface="Arial"/>
                <a:cs typeface="Arial"/>
              </a:rPr>
              <a:t>con coraje. Sartre dice que debemos aprender a soportar esta </a:t>
            </a:r>
            <a:r>
              <a:rPr lang="es-ES_tradnl" sz="1800" b="1" dirty="0">
                <a:latin typeface="Arial"/>
                <a:cs typeface="Arial"/>
              </a:rPr>
              <a:t>falta</a:t>
            </a:r>
            <a:r>
              <a:rPr lang="es-ES_tradnl" sz="1800" dirty="0">
                <a:latin typeface="Arial"/>
                <a:cs typeface="Arial"/>
              </a:rPr>
              <a:t> de sentido; Frankl, por el contrario, dice que lo que necesitamos es aprender a soportar nuestra inhabilidad para comprender en su totalidad el </a:t>
            </a:r>
            <a:r>
              <a:rPr lang="es-ES_tradnl" sz="1800" b="1" dirty="0">
                <a:latin typeface="Arial"/>
                <a:cs typeface="Arial"/>
              </a:rPr>
              <a:t>gran</a:t>
            </a:r>
            <a:r>
              <a:rPr lang="es-ES_tradnl" sz="1800" dirty="0">
                <a:latin typeface="Arial"/>
                <a:cs typeface="Arial"/>
              </a:rPr>
              <a:t> sentido último.</a:t>
            </a:r>
          </a:p>
        </p:txBody>
      </p:sp>
    </p:spTree>
    <p:extLst>
      <p:ext uri="{BB962C8B-B14F-4D97-AF65-F5344CB8AC3E}">
        <p14:creationId xmlns:p14="http://schemas.microsoft.com/office/powerpoint/2010/main" val="14051683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Inconsciente Espiritual:</a:t>
            </a:r>
            <a:endParaRPr lang="es-ES" dirty="0"/>
          </a:p>
        </p:txBody>
      </p:sp>
      <p:sp>
        <p:nvSpPr>
          <p:cNvPr id="3" name="Marcador de contenido 2"/>
          <p:cNvSpPr>
            <a:spLocks noGrp="1"/>
          </p:cNvSpPr>
          <p:nvPr>
            <p:ph idx="1"/>
          </p:nvPr>
        </p:nvSpPr>
        <p:spPr>
          <a:xfrm>
            <a:off x="685800" y="1417638"/>
            <a:ext cx="7772400" cy="3733800"/>
          </a:xfrm>
        </p:spPr>
        <p:txBody>
          <a:bodyPr>
            <a:normAutofit fontScale="92500" lnSpcReduction="10000"/>
          </a:bodyPr>
          <a:lstStyle/>
          <a:p>
            <a:r>
              <a:rPr lang="es-ES" dirty="0" smtClean="0">
                <a:latin typeface="Arial"/>
                <a:cs typeface="Arial"/>
              </a:rPr>
              <a:t>Planteó </a:t>
            </a:r>
            <a:r>
              <a:rPr lang="es-ES" dirty="0">
                <a:latin typeface="Arial"/>
                <a:cs typeface="Arial"/>
              </a:rPr>
              <a:t>la teoría del “Inconsciente Espiritual”, revalorando desde la psicología la autenticidad de diversos fenómenos trascendentes (auto-trascendencia, amor, arte, religión, sentido de vida, etc.) e integrando un sistema psicodinámico con la filosofía existencial y fenomenología axiológica (Max Scheler). </a:t>
            </a:r>
            <a:endParaRPr lang="en-US" dirty="0">
              <a:latin typeface="Arial"/>
              <a:cs typeface="Arial"/>
            </a:endParaRPr>
          </a:p>
          <a:p>
            <a:endParaRPr lang="es-ES" dirty="0"/>
          </a:p>
        </p:txBody>
      </p:sp>
      <p:pic>
        <p:nvPicPr>
          <p:cNvPr id="5" name="Imagen 4" descr="images-8.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9604" y="3551449"/>
            <a:ext cx="3807084" cy="2851638"/>
          </a:xfrm>
          <a:prstGeom prst="rect">
            <a:avLst/>
          </a:prstGeom>
        </p:spPr>
      </p:pic>
    </p:spTree>
    <p:extLst>
      <p:ext uri="{BB962C8B-B14F-4D97-AF65-F5344CB8AC3E}">
        <p14:creationId xmlns:p14="http://schemas.microsoft.com/office/powerpoint/2010/main" val="38384116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78072" y="274638"/>
            <a:ext cx="7236738" cy="841501"/>
          </a:xfrm>
        </p:spPr>
        <p:txBody>
          <a:bodyPr>
            <a:normAutofit/>
          </a:bodyPr>
          <a:lstStyle/>
          <a:p>
            <a:r>
              <a:rPr lang="es-ES" dirty="0" smtClean="0"/>
              <a:t>Terapia </a:t>
            </a:r>
            <a:r>
              <a:rPr lang="es-ES" dirty="0"/>
              <a:t>centrada en el Sentido</a:t>
            </a:r>
          </a:p>
        </p:txBody>
      </p:sp>
      <p:sp>
        <p:nvSpPr>
          <p:cNvPr id="3" name="Marcador de contenido 2"/>
          <p:cNvSpPr>
            <a:spLocks noGrp="1"/>
          </p:cNvSpPr>
          <p:nvPr>
            <p:ph idx="1"/>
          </p:nvPr>
        </p:nvSpPr>
        <p:spPr>
          <a:xfrm>
            <a:off x="4294505" y="1116139"/>
            <a:ext cx="4500952" cy="5621885"/>
          </a:xfrm>
          <a:solidFill>
            <a:schemeClr val="bg2">
              <a:lumMod val="90000"/>
              <a:lumOff val="10000"/>
            </a:schemeClr>
          </a:solidFill>
        </p:spPr>
        <p:txBody>
          <a:bodyPr>
            <a:normAutofit fontScale="47500" lnSpcReduction="20000"/>
          </a:bodyPr>
          <a:lstStyle/>
          <a:p>
            <a:pPr marL="68580" indent="0">
              <a:lnSpc>
                <a:spcPct val="110000"/>
              </a:lnSpc>
              <a:buNone/>
            </a:pPr>
            <a:r>
              <a:rPr lang="es-ES" dirty="0" smtClean="0">
                <a:latin typeface="Arial"/>
                <a:cs typeface="Arial"/>
              </a:rPr>
              <a:t>Promovió </a:t>
            </a:r>
            <a:r>
              <a:rPr lang="es-ES" dirty="0">
                <a:latin typeface="Arial"/>
                <a:cs typeface="Arial"/>
              </a:rPr>
              <a:t>la importancia del Sentido y de la búsqueda de un Sentido Vital como expresión propia del Ser-Humano, negando la definición de Freud como un síntoma de neurosis. </a:t>
            </a:r>
            <a:r>
              <a:rPr lang="es-ES" dirty="0" smtClean="0">
                <a:latin typeface="Arial"/>
                <a:cs typeface="Arial"/>
              </a:rPr>
              <a:t>Desarrolló </a:t>
            </a:r>
            <a:r>
              <a:rPr lang="es-ES" dirty="0">
                <a:latin typeface="Arial"/>
                <a:cs typeface="Arial"/>
              </a:rPr>
              <a:t>una “Terapia centrada en el Sentido” (Logoterapia Específica) como medio de tratamiento y prevención a la sensación cada vez más creciente de “Absurdo”, “Vacío Existencial” y “Carencia de Significado</a:t>
            </a:r>
            <a:r>
              <a:rPr lang="es-ES" dirty="0" smtClean="0">
                <a:latin typeface="Arial"/>
                <a:cs typeface="Arial"/>
              </a:rPr>
              <a:t>”. </a:t>
            </a:r>
            <a:r>
              <a:rPr lang="es-ES" dirty="0">
                <a:latin typeface="Arial"/>
                <a:cs typeface="Arial"/>
              </a:rPr>
              <a:t>El sentido para Frankl adquiere un carácter Personal, Único, Relacional, Trascendente y Apelativo, a diferencia de Alfred Adler que hablaba del sentido en términos sociales (tareas de la vida: La familia-pareja (amor), el estudio-profesión (trabajo) y las relaciones sociales-amistad) o de las posturas existenciales pesimistas o constructivistas donde el Sentido no existe, sino que es inventado o creado por los individuos, reduciéndose al rango de los Significados. </a:t>
            </a:r>
            <a:endParaRPr lang="es-ES" dirty="0" smtClean="0">
              <a:latin typeface="Arial"/>
              <a:cs typeface="Arial"/>
            </a:endParaRPr>
          </a:p>
          <a:p>
            <a:pPr marL="68580" indent="0">
              <a:lnSpc>
                <a:spcPct val="110000"/>
              </a:lnSpc>
              <a:buNone/>
            </a:pPr>
            <a:r>
              <a:rPr lang="es-ES" dirty="0" smtClean="0">
                <a:latin typeface="Arial"/>
                <a:cs typeface="Arial"/>
              </a:rPr>
              <a:t>Frankl </a:t>
            </a:r>
            <a:r>
              <a:rPr lang="es-ES" dirty="0">
                <a:latin typeface="Arial"/>
                <a:cs typeface="Arial"/>
              </a:rPr>
              <a:t>da a la temática del Sentido una importancia crucial, no desarrollada por otras escuelas de su época. </a:t>
            </a:r>
            <a:endParaRPr lang="en-US" dirty="0">
              <a:latin typeface="Arial"/>
              <a:cs typeface="Arial"/>
            </a:endParaRPr>
          </a:p>
        </p:txBody>
      </p:sp>
      <p:pic>
        <p:nvPicPr>
          <p:cNvPr id="5" name="Imagen 4" descr="Screen shot 2014-06-28 at 11.03.4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979" y="1313760"/>
            <a:ext cx="3935355" cy="4293586"/>
          </a:xfrm>
          <a:prstGeom prst="rect">
            <a:avLst/>
          </a:prstGeom>
        </p:spPr>
      </p:pic>
      <p:pic>
        <p:nvPicPr>
          <p:cNvPr id="6" name="Imagen 5"/>
          <p:cNvPicPr>
            <a:picLocks noChangeAspect="1"/>
          </p:cNvPicPr>
          <p:nvPr/>
        </p:nvPicPr>
        <p:blipFill>
          <a:blip r:embed="rId3"/>
          <a:stretch>
            <a:fillRect/>
          </a:stretch>
        </p:blipFill>
        <p:spPr>
          <a:xfrm>
            <a:off x="288119" y="1116139"/>
            <a:ext cx="735111" cy="981411"/>
          </a:xfrm>
          <a:prstGeom prst="rect">
            <a:avLst/>
          </a:prstGeom>
        </p:spPr>
      </p:pic>
    </p:spTree>
    <p:extLst>
      <p:ext uri="{BB962C8B-B14F-4D97-AF65-F5344CB8AC3E}">
        <p14:creationId xmlns:p14="http://schemas.microsoft.com/office/powerpoint/2010/main" val="41541391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800" y="111066"/>
            <a:ext cx="7772400" cy="840140"/>
          </a:xfrm>
        </p:spPr>
        <p:txBody>
          <a:bodyPr/>
          <a:lstStyle/>
          <a:p>
            <a:r>
              <a:rPr lang="es-ES" dirty="0" smtClean="0"/>
              <a:t>Actitud ante el sufrimiento:</a:t>
            </a:r>
            <a:endParaRPr lang="es-ES" dirty="0"/>
          </a:p>
        </p:txBody>
      </p:sp>
      <p:sp>
        <p:nvSpPr>
          <p:cNvPr id="3" name="Marcador de contenido 2"/>
          <p:cNvSpPr>
            <a:spLocks noGrp="1"/>
          </p:cNvSpPr>
          <p:nvPr>
            <p:ph idx="1"/>
          </p:nvPr>
        </p:nvSpPr>
        <p:spPr>
          <a:xfrm>
            <a:off x="2251422" y="1433817"/>
            <a:ext cx="6441021" cy="5100294"/>
          </a:xfrm>
        </p:spPr>
        <p:txBody>
          <a:bodyPr>
            <a:normAutofit fontScale="70000" lnSpcReduction="20000"/>
          </a:bodyPr>
          <a:lstStyle/>
          <a:p>
            <a:pPr marL="68580" indent="0" algn="r">
              <a:buNone/>
            </a:pPr>
            <a:r>
              <a:rPr lang="es-ES" dirty="0" smtClean="0">
                <a:latin typeface="Arial"/>
                <a:cs typeface="Arial"/>
              </a:rPr>
              <a:t>Introduce </a:t>
            </a:r>
            <a:r>
              <a:rPr lang="es-ES" dirty="0">
                <a:latin typeface="Arial"/>
                <a:cs typeface="Arial"/>
              </a:rPr>
              <a:t>la </a:t>
            </a:r>
            <a:r>
              <a:rPr lang="es-ES" dirty="0" err="1">
                <a:latin typeface="Arial"/>
                <a:cs typeface="Arial"/>
              </a:rPr>
              <a:t>Facticidad</a:t>
            </a:r>
            <a:r>
              <a:rPr lang="es-ES" dirty="0">
                <a:latin typeface="Arial"/>
                <a:cs typeface="Arial"/>
              </a:rPr>
              <a:t> (Heidegger) y Situaciones Límite (Jaspers) al campo de la Salud, reconociendo también los aspectos negativos, inmodificables e innegables que forman parte obligatoria de la existencia humana como </a:t>
            </a:r>
            <a:r>
              <a:rPr lang="es-ES" dirty="0" smtClean="0">
                <a:latin typeface="Arial"/>
                <a:cs typeface="Arial"/>
              </a:rPr>
              <a:t>son: </a:t>
            </a:r>
            <a:r>
              <a:rPr lang="es-ES" dirty="0">
                <a:latin typeface="Arial"/>
                <a:cs typeface="Arial"/>
              </a:rPr>
              <a:t>el </a:t>
            </a:r>
            <a:r>
              <a:rPr lang="es-ES" u="sng" dirty="0">
                <a:latin typeface="Arial"/>
                <a:cs typeface="Arial"/>
              </a:rPr>
              <a:t>Sufrimiento Inevitable</a:t>
            </a:r>
            <a:r>
              <a:rPr lang="es-ES" dirty="0">
                <a:latin typeface="Arial"/>
                <a:cs typeface="Arial"/>
              </a:rPr>
              <a:t> que la vida te plantea</a:t>
            </a:r>
            <a:r>
              <a:rPr lang="es-ES" u="sng" dirty="0">
                <a:latin typeface="Arial"/>
                <a:cs typeface="Arial"/>
              </a:rPr>
              <a:t>, la culpa inexcusable </a:t>
            </a:r>
            <a:r>
              <a:rPr lang="es-ES" dirty="0">
                <a:latin typeface="Arial"/>
                <a:cs typeface="Arial"/>
              </a:rPr>
              <a:t>e injustificable y </a:t>
            </a:r>
            <a:r>
              <a:rPr lang="es-ES" u="sng" dirty="0">
                <a:latin typeface="Arial"/>
                <a:cs typeface="Arial"/>
              </a:rPr>
              <a:t>la muerte ineludible</a:t>
            </a:r>
            <a:r>
              <a:rPr lang="es-ES" dirty="0" smtClean="0">
                <a:latin typeface="Arial"/>
                <a:cs typeface="Arial"/>
              </a:rPr>
              <a:t>:  </a:t>
            </a:r>
          </a:p>
          <a:p>
            <a:pPr marL="68580" indent="0" algn="r">
              <a:buNone/>
            </a:pPr>
            <a:r>
              <a:rPr lang="es-ES" dirty="0" smtClean="0">
                <a:latin typeface="Arial"/>
                <a:cs typeface="Arial"/>
              </a:rPr>
              <a:t>(TRIADA TRÁGICA=SUFRIMIENTO, CULPA, MUERTE). </a:t>
            </a:r>
          </a:p>
          <a:p>
            <a:pPr marL="68580" indent="0" algn="r">
              <a:buNone/>
            </a:pPr>
            <a:r>
              <a:rPr lang="es-ES" dirty="0" smtClean="0">
                <a:latin typeface="Arial"/>
                <a:cs typeface="Arial"/>
              </a:rPr>
              <a:t>Frankl </a:t>
            </a:r>
            <a:r>
              <a:rPr lang="es-ES" dirty="0">
                <a:latin typeface="Arial"/>
                <a:cs typeface="Arial"/>
              </a:rPr>
              <a:t>reconoce estas experiencias en la </a:t>
            </a:r>
            <a:r>
              <a:rPr lang="es-ES" dirty="0" smtClean="0">
                <a:latin typeface="Arial"/>
                <a:cs typeface="Arial"/>
              </a:rPr>
              <a:t>terapia, no </a:t>
            </a:r>
            <a:r>
              <a:rPr lang="es-ES" dirty="0">
                <a:latin typeface="Arial"/>
                <a:cs typeface="Arial"/>
              </a:rPr>
              <a:t>como aspectos negativos </a:t>
            </a:r>
            <a:r>
              <a:rPr lang="es-ES" dirty="0" smtClean="0">
                <a:latin typeface="Arial"/>
                <a:cs typeface="Arial"/>
              </a:rPr>
              <a:t>únicamente, sino también como </a:t>
            </a:r>
            <a:r>
              <a:rPr lang="es-ES" dirty="0">
                <a:latin typeface="Arial"/>
                <a:cs typeface="Arial"/>
              </a:rPr>
              <a:t>posibilidades para una existencia más intensa, responsable, auténtica y significativa. </a:t>
            </a:r>
            <a:endParaRPr lang="es-ES" dirty="0" smtClean="0">
              <a:latin typeface="Arial"/>
              <a:cs typeface="Arial"/>
            </a:endParaRPr>
          </a:p>
        </p:txBody>
      </p:sp>
      <p:pic>
        <p:nvPicPr>
          <p:cNvPr id="4" name="Imagen 3"/>
          <p:cNvPicPr>
            <a:picLocks noChangeAspect="1"/>
          </p:cNvPicPr>
          <p:nvPr/>
        </p:nvPicPr>
        <p:blipFill>
          <a:blip r:embed="rId2"/>
          <a:stretch>
            <a:fillRect/>
          </a:stretch>
        </p:blipFill>
        <p:spPr>
          <a:xfrm>
            <a:off x="282223" y="1121305"/>
            <a:ext cx="1625600" cy="4876800"/>
          </a:xfrm>
          <a:prstGeom prst="rect">
            <a:avLst/>
          </a:prstGeom>
        </p:spPr>
      </p:pic>
    </p:spTree>
    <p:extLst>
      <p:ext uri="{BB962C8B-B14F-4D97-AF65-F5344CB8AC3E}">
        <p14:creationId xmlns:p14="http://schemas.microsoft.com/office/powerpoint/2010/main" val="5851726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4294967295"/>
          </p:nvPr>
        </p:nvSpPr>
        <p:spPr>
          <a:xfrm>
            <a:off x="490013" y="1116769"/>
            <a:ext cx="8268083" cy="4850279"/>
          </a:xfrm>
          <a:noFill/>
        </p:spPr>
        <p:txBody>
          <a:bodyPr>
            <a:noAutofit/>
          </a:bodyPr>
          <a:lstStyle/>
          <a:p>
            <a:pPr>
              <a:lnSpc>
                <a:spcPct val="90000"/>
              </a:lnSpc>
            </a:pPr>
            <a:r>
              <a:rPr lang="es-ES" sz="2400" dirty="0">
                <a:latin typeface="Arial"/>
                <a:cs typeface="Arial"/>
              </a:rPr>
              <a:t>Al hombre se le puede arrebatar todo excepto una cosa: Su libertad para elegir la actitud que va a adoptar para enfrentar cualquier situación y decidir su propio camino</a:t>
            </a:r>
            <a:r>
              <a:rPr lang="es-ES" sz="2400" dirty="0" smtClean="0">
                <a:latin typeface="Arial"/>
                <a:cs typeface="Arial"/>
              </a:rPr>
              <a:t>.</a:t>
            </a:r>
          </a:p>
          <a:p>
            <a:pPr>
              <a:lnSpc>
                <a:spcPct val="90000"/>
              </a:lnSpc>
            </a:pPr>
            <a:endParaRPr lang="es-ES" sz="2400" dirty="0">
              <a:latin typeface="Arial"/>
              <a:cs typeface="Arial"/>
            </a:endParaRPr>
          </a:p>
          <a:p>
            <a:pPr>
              <a:lnSpc>
                <a:spcPct val="90000"/>
              </a:lnSpc>
            </a:pPr>
            <a:r>
              <a:rPr lang="es-ES" sz="2400" dirty="0">
                <a:latin typeface="Arial"/>
                <a:cs typeface="Arial"/>
              </a:rPr>
              <a:t>Muchas veces no podemos elegir las circunstancias que nos rodean pero siempre podremos elegir nuestro comportamiento ante ellas</a:t>
            </a:r>
            <a:r>
              <a:rPr lang="es-ES" sz="2400" dirty="0" smtClean="0">
                <a:latin typeface="Arial"/>
                <a:cs typeface="Arial"/>
              </a:rPr>
              <a:t>.</a:t>
            </a:r>
          </a:p>
          <a:p>
            <a:pPr>
              <a:lnSpc>
                <a:spcPct val="90000"/>
              </a:lnSpc>
            </a:pPr>
            <a:endParaRPr lang="es-ES" sz="2400" dirty="0">
              <a:latin typeface="Arial"/>
              <a:cs typeface="Arial"/>
            </a:endParaRPr>
          </a:p>
          <a:p>
            <a:pPr>
              <a:lnSpc>
                <a:spcPct val="90000"/>
              </a:lnSpc>
              <a:defRPr/>
            </a:pPr>
            <a:r>
              <a:rPr lang="es-ES" sz="2400" dirty="0">
                <a:latin typeface="Arial"/>
                <a:cs typeface="Arial"/>
              </a:rPr>
              <a:t>Debemos aprender por nosotros mismos que en realidad no importa que no esperemos nada de la vida, sino que la vida espere algo de nosotros para que nuestra vida tenga un </a:t>
            </a:r>
            <a:r>
              <a:rPr lang="es-ES" sz="2400" dirty="0" smtClean="0">
                <a:latin typeface="Arial"/>
                <a:cs typeface="Arial"/>
              </a:rPr>
              <a:t>sentido. </a:t>
            </a:r>
            <a:endParaRPr lang="es-ES" sz="2400" dirty="0">
              <a:latin typeface="Arial"/>
              <a:cs typeface="Arial"/>
            </a:endParaRPr>
          </a:p>
        </p:txBody>
      </p:sp>
      <p:sp>
        <p:nvSpPr>
          <p:cNvPr id="2" name="Título 1"/>
          <p:cNvSpPr>
            <a:spLocks noGrp="1"/>
          </p:cNvSpPr>
          <p:nvPr>
            <p:ph type="title" idx="4294967295"/>
          </p:nvPr>
        </p:nvSpPr>
        <p:spPr>
          <a:xfrm>
            <a:off x="490012" y="274638"/>
            <a:ext cx="8268084" cy="1143000"/>
          </a:xfrm>
        </p:spPr>
        <p:txBody>
          <a:bodyPr>
            <a:normAutofit fontScale="90000"/>
          </a:bodyPr>
          <a:lstStyle/>
          <a:p>
            <a:r>
              <a:rPr lang="es-ES" sz="4400" b="1" dirty="0">
                <a:latin typeface="Arial"/>
                <a:cs typeface="Arial"/>
              </a:rPr>
              <a:t>Frases </a:t>
            </a:r>
            <a:r>
              <a:rPr lang="es-ES" sz="4400" b="1" dirty="0" smtClean="0">
                <a:latin typeface="Arial"/>
                <a:cs typeface="Arial"/>
              </a:rPr>
              <a:t> de  </a:t>
            </a:r>
            <a:r>
              <a:rPr lang="es-ES" sz="4400" b="1" dirty="0" err="1" smtClean="0">
                <a:latin typeface="Arial"/>
                <a:cs typeface="Arial"/>
              </a:rPr>
              <a:t>Viktor</a:t>
            </a:r>
            <a:r>
              <a:rPr lang="es-ES" sz="4400" b="1" dirty="0" smtClean="0">
                <a:latin typeface="Arial"/>
                <a:cs typeface="Arial"/>
              </a:rPr>
              <a:t> </a:t>
            </a:r>
            <a:r>
              <a:rPr lang="es-ES" sz="4400" b="1" dirty="0">
                <a:latin typeface="Arial"/>
                <a:cs typeface="Arial"/>
              </a:rPr>
              <a:t>Frankl</a:t>
            </a:r>
            <a:r>
              <a:rPr lang="pt-BR" b="1" dirty="0">
                <a:latin typeface="Times New Roman" charset="0"/>
                <a:cs typeface="Times New Roman" charset="0"/>
              </a:rPr>
              <a:t/>
            </a:r>
            <a:br>
              <a:rPr lang="pt-BR" b="1" dirty="0">
                <a:latin typeface="Times New Roman" charset="0"/>
                <a:cs typeface="Times New Roman" charset="0"/>
              </a:rPr>
            </a:br>
            <a:endParaRPr lang="es-ES" b="1" dirty="0"/>
          </a:p>
        </p:txBody>
      </p:sp>
    </p:spTree>
    <p:extLst>
      <p:ext uri="{BB962C8B-B14F-4D97-AF65-F5344CB8AC3E}">
        <p14:creationId xmlns:p14="http://schemas.microsoft.com/office/powerpoint/2010/main" val="11253666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4294967295"/>
          </p:nvPr>
        </p:nvSpPr>
        <p:spPr>
          <a:xfrm>
            <a:off x="490013" y="1171511"/>
            <a:ext cx="8257136" cy="4707947"/>
          </a:xfrm>
          <a:noFill/>
        </p:spPr>
        <p:txBody>
          <a:bodyPr>
            <a:normAutofit/>
          </a:bodyPr>
          <a:lstStyle/>
          <a:p>
            <a:pPr>
              <a:spcBef>
                <a:spcPct val="50000"/>
              </a:spcBef>
            </a:pPr>
            <a:r>
              <a:rPr lang="es-ES" sz="2400" i="1" dirty="0" smtClean="0">
                <a:latin typeface="Arial"/>
                <a:cs typeface="Arial"/>
              </a:rPr>
              <a:t>Lo </a:t>
            </a:r>
            <a:r>
              <a:rPr lang="es-ES" sz="2400" i="1" dirty="0">
                <a:latin typeface="Arial"/>
                <a:cs typeface="Arial"/>
              </a:rPr>
              <a:t>primordial es estar siempre dirigido o apuntado hacia algo o alguien distinto de uno mismo</a:t>
            </a:r>
            <a:r>
              <a:rPr lang="es-ES" sz="2400" i="1" dirty="0" smtClean="0">
                <a:latin typeface="Arial"/>
                <a:cs typeface="Arial"/>
              </a:rPr>
              <a:t>.</a:t>
            </a:r>
          </a:p>
          <a:p>
            <a:pPr>
              <a:spcBef>
                <a:spcPct val="50000"/>
              </a:spcBef>
            </a:pPr>
            <a:endParaRPr lang="es-ES" sz="2400" i="1" dirty="0">
              <a:latin typeface="Arial"/>
              <a:cs typeface="Arial"/>
            </a:endParaRPr>
          </a:p>
          <a:p>
            <a:pPr>
              <a:spcBef>
                <a:spcPct val="50000"/>
              </a:spcBef>
            </a:pPr>
            <a:r>
              <a:rPr lang="es-ES" sz="2400" i="1" dirty="0">
                <a:latin typeface="Arial"/>
                <a:cs typeface="Arial"/>
              </a:rPr>
              <a:t>Hacia un sentido que cumplir, una causa a la cual servir o una persona a la cual amar, eso es lo que da el verdadero sentido a la vida</a:t>
            </a:r>
            <a:r>
              <a:rPr lang="es-ES" sz="2400" i="1" dirty="0" smtClean="0">
                <a:latin typeface="Arial"/>
                <a:cs typeface="Arial"/>
              </a:rPr>
              <a:t>.</a:t>
            </a:r>
          </a:p>
          <a:p>
            <a:pPr>
              <a:spcBef>
                <a:spcPct val="50000"/>
              </a:spcBef>
            </a:pPr>
            <a:endParaRPr lang="es-ES" sz="2400" i="1" dirty="0">
              <a:latin typeface="Arial"/>
              <a:cs typeface="Arial"/>
            </a:endParaRPr>
          </a:p>
          <a:p>
            <a:pPr>
              <a:spcBef>
                <a:spcPct val="50000"/>
              </a:spcBef>
              <a:defRPr/>
            </a:pPr>
            <a:r>
              <a:rPr lang="es-ES" sz="2400" i="1" dirty="0">
                <a:latin typeface="Arial"/>
                <a:cs typeface="Arial"/>
              </a:rPr>
              <a:t>El sentido de la vida es diferente para cada individuo, no podemos decir que hay un sentido general para la vida de todas las personas. </a:t>
            </a:r>
          </a:p>
        </p:txBody>
      </p:sp>
      <p:sp>
        <p:nvSpPr>
          <p:cNvPr id="2" name="Título 1"/>
          <p:cNvSpPr>
            <a:spLocks noGrp="1"/>
          </p:cNvSpPr>
          <p:nvPr>
            <p:ph type="title" idx="4294967295"/>
          </p:nvPr>
        </p:nvSpPr>
        <p:spPr>
          <a:xfrm>
            <a:off x="522855" y="274638"/>
            <a:ext cx="7827549" cy="1143000"/>
          </a:xfrm>
        </p:spPr>
        <p:txBody>
          <a:bodyPr>
            <a:normAutofit/>
          </a:bodyPr>
          <a:lstStyle/>
          <a:p>
            <a:r>
              <a:rPr lang="es-ES" b="1" dirty="0">
                <a:latin typeface="Arial"/>
                <a:cs typeface="Arial"/>
              </a:rPr>
              <a:t>Frases  de  </a:t>
            </a:r>
            <a:r>
              <a:rPr lang="es-ES" b="1" dirty="0" err="1">
                <a:latin typeface="Arial"/>
                <a:cs typeface="Arial"/>
              </a:rPr>
              <a:t>Viktor</a:t>
            </a:r>
            <a:r>
              <a:rPr lang="es-ES" b="1" dirty="0">
                <a:latin typeface="Arial"/>
                <a:cs typeface="Arial"/>
              </a:rPr>
              <a:t> Frankl</a:t>
            </a:r>
            <a:endParaRPr lang="es-ES" dirty="0"/>
          </a:p>
        </p:txBody>
      </p:sp>
    </p:spTree>
    <p:extLst>
      <p:ext uri="{BB962C8B-B14F-4D97-AF65-F5344CB8AC3E}">
        <p14:creationId xmlns:p14="http://schemas.microsoft.com/office/powerpoint/2010/main" val="12700064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94497" y="1199575"/>
            <a:ext cx="8249127" cy="4700334"/>
          </a:xfrm>
        </p:spPr>
        <p:txBody>
          <a:bodyPr>
            <a:normAutofit fontScale="70000" lnSpcReduction="20000"/>
          </a:bodyPr>
          <a:lstStyle/>
          <a:p>
            <a:pPr>
              <a:spcBef>
                <a:spcPct val="50000"/>
              </a:spcBef>
              <a:defRPr/>
            </a:pPr>
            <a:r>
              <a:rPr lang="es-ES" sz="3800" i="1" dirty="0" smtClean="0">
                <a:latin typeface="Arial"/>
                <a:cs typeface="Arial"/>
              </a:rPr>
              <a:t>No </a:t>
            </a:r>
            <a:r>
              <a:rPr lang="es-ES" sz="3800" i="1" dirty="0">
                <a:latin typeface="Arial"/>
                <a:cs typeface="Arial"/>
              </a:rPr>
              <a:t>hay que estar esperando que la vida te de su sentido. </a:t>
            </a:r>
            <a:r>
              <a:rPr lang="es-ES" sz="3800" i="1" dirty="0" smtClean="0">
                <a:latin typeface="Arial"/>
                <a:cs typeface="Arial"/>
              </a:rPr>
              <a:t>Busquemos </a:t>
            </a:r>
            <a:r>
              <a:rPr lang="es-ES" sz="3800" i="1" dirty="0">
                <a:latin typeface="Arial"/>
                <a:cs typeface="Arial"/>
              </a:rPr>
              <a:t>lo que la vida espera de nosotros y nos reclama continuamente </a:t>
            </a:r>
            <a:r>
              <a:rPr lang="es-ES" sz="3800" i="1" dirty="0" smtClean="0">
                <a:latin typeface="Arial"/>
                <a:cs typeface="Arial"/>
              </a:rPr>
              <a:t>y respondamos, </a:t>
            </a:r>
            <a:r>
              <a:rPr lang="es-ES" sz="3800" i="1" dirty="0">
                <a:latin typeface="Arial"/>
                <a:cs typeface="Arial"/>
              </a:rPr>
              <a:t>no con palabras sino con acciones firmes y decididas para cumplir nuestra misión</a:t>
            </a:r>
            <a:r>
              <a:rPr lang="es-ES" sz="3800" i="1" dirty="0" smtClean="0">
                <a:latin typeface="Arial"/>
                <a:cs typeface="Arial"/>
              </a:rPr>
              <a:t>.</a:t>
            </a:r>
          </a:p>
          <a:p>
            <a:pPr>
              <a:spcBef>
                <a:spcPct val="50000"/>
              </a:spcBef>
              <a:defRPr/>
            </a:pPr>
            <a:endParaRPr lang="es-ES" sz="3800" i="1" dirty="0" smtClean="0">
              <a:latin typeface="Arial"/>
              <a:cs typeface="Arial"/>
            </a:endParaRPr>
          </a:p>
          <a:p>
            <a:pPr>
              <a:spcBef>
                <a:spcPct val="50000"/>
              </a:spcBef>
            </a:pPr>
            <a:r>
              <a:rPr lang="es-ES" sz="3800" i="1" dirty="0">
                <a:latin typeface="Arial"/>
                <a:cs typeface="Arial"/>
              </a:rPr>
              <a:t>No busquemos como primer objetivo sentirnos </a:t>
            </a:r>
            <a:r>
              <a:rPr lang="es-ES" sz="3800" i="1" dirty="0" smtClean="0">
                <a:latin typeface="Arial"/>
                <a:cs typeface="Arial"/>
              </a:rPr>
              <a:t>bien (la felicidad), </a:t>
            </a:r>
            <a:r>
              <a:rPr lang="es-ES" sz="3800" i="1" dirty="0">
                <a:latin typeface="Arial"/>
                <a:cs typeface="Arial"/>
              </a:rPr>
              <a:t>busquemos primero un sentido para nuestra vida mediante la realización de valores y entonces el estar y sentirse bien vendrá por </a:t>
            </a:r>
            <a:r>
              <a:rPr lang="es-ES" sz="3800" i="1" dirty="0" smtClean="0">
                <a:latin typeface="Arial"/>
                <a:cs typeface="Arial"/>
              </a:rPr>
              <a:t>añadidura</a:t>
            </a:r>
            <a:r>
              <a:rPr lang="es-ES" dirty="0"/>
              <a:t>.</a:t>
            </a:r>
            <a:endParaRPr lang="es-ES" sz="3800" i="1" dirty="0" smtClean="0">
              <a:latin typeface="Arial"/>
              <a:cs typeface="Arial"/>
            </a:endParaRPr>
          </a:p>
        </p:txBody>
      </p:sp>
      <p:sp>
        <p:nvSpPr>
          <p:cNvPr id="5" name="Título 1"/>
          <p:cNvSpPr txBox="1">
            <a:spLocks/>
          </p:cNvSpPr>
          <p:nvPr/>
        </p:nvSpPr>
        <p:spPr>
          <a:xfrm>
            <a:off x="522855" y="274638"/>
            <a:ext cx="7827549" cy="1143000"/>
          </a:xfrm>
          <a:prstGeom prst="rect">
            <a:avLst/>
          </a:prstGeom>
        </p:spPr>
        <p:txBody>
          <a:bodyPr vert="horz" lIns="0" tIns="45720" rIns="0" bIns="45720" rtlCol="0" anchor="ctr">
            <a:normAutofit fontScale="90000"/>
          </a:bodyPr>
          <a:lst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4400" b="1" dirty="0">
                <a:latin typeface="Arial"/>
                <a:cs typeface="Arial"/>
              </a:rPr>
              <a:t>Frases  de  </a:t>
            </a:r>
            <a:r>
              <a:rPr lang="es-ES" sz="4400" b="1" dirty="0" err="1">
                <a:latin typeface="Arial"/>
                <a:cs typeface="Arial"/>
              </a:rPr>
              <a:t>Viktor</a:t>
            </a:r>
            <a:r>
              <a:rPr lang="es-ES" sz="4400" b="1" dirty="0">
                <a:latin typeface="Arial"/>
                <a:cs typeface="Arial"/>
              </a:rPr>
              <a:t> Frankl</a:t>
            </a:r>
            <a:endParaRPr lang="es-ES" dirty="0"/>
          </a:p>
        </p:txBody>
      </p:sp>
    </p:spTree>
    <p:extLst>
      <p:ext uri="{BB962C8B-B14F-4D97-AF65-F5344CB8AC3E}">
        <p14:creationId xmlns:p14="http://schemas.microsoft.com/office/powerpoint/2010/main" val="3633918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4497" y="286507"/>
            <a:ext cx="7772400" cy="1143000"/>
          </a:xfrm>
        </p:spPr>
        <p:txBody>
          <a:bodyPr>
            <a:normAutofit fontScale="90000"/>
          </a:bodyPr>
          <a:lstStyle/>
          <a:p>
            <a:r>
              <a:rPr lang="es-ES" b="1" dirty="0">
                <a:latin typeface="Arial"/>
                <a:cs typeface="Arial"/>
              </a:rPr>
              <a:t>Frases  de  </a:t>
            </a:r>
            <a:r>
              <a:rPr lang="es-ES" b="1" dirty="0" err="1">
                <a:latin typeface="Arial"/>
                <a:cs typeface="Arial"/>
              </a:rPr>
              <a:t>Viktor</a:t>
            </a:r>
            <a:r>
              <a:rPr lang="es-ES" b="1" dirty="0">
                <a:latin typeface="Arial"/>
                <a:cs typeface="Arial"/>
              </a:rPr>
              <a:t> </a:t>
            </a:r>
            <a:r>
              <a:rPr lang="es-ES" b="1" dirty="0" smtClean="0">
                <a:latin typeface="Arial"/>
                <a:cs typeface="Arial"/>
              </a:rPr>
              <a:t>Frankl</a:t>
            </a:r>
            <a:br>
              <a:rPr lang="es-ES" b="1" dirty="0" smtClean="0">
                <a:latin typeface="Arial"/>
                <a:cs typeface="Arial"/>
              </a:rPr>
            </a:br>
            <a:endParaRPr lang="es-ES" dirty="0"/>
          </a:p>
        </p:txBody>
      </p:sp>
      <p:sp>
        <p:nvSpPr>
          <p:cNvPr id="3" name="Marcador de contenido 2"/>
          <p:cNvSpPr>
            <a:spLocks noGrp="1"/>
          </p:cNvSpPr>
          <p:nvPr>
            <p:ph idx="1"/>
          </p:nvPr>
        </p:nvSpPr>
        <p:spPr>
          <a:xfrm>
            <a:off x="494497" y="1090088"/>
            <a:ext cx="8249127" cy="4700334"/>
          </a:xfrm>
        </p:spPr>
        <p:txBody>
          <a:bodyPr>
            <a:normAutofit fontScale="92500" lnSpcReduction="20000"/>
          </a:bodyPr>
          <a:lstStyle/>
          <a:p>
            <a:pPr>
              <a:spcBef>
                <a:spcPct val="50000"/>
              </a:spcBef>
            </a:pPr>
            <a:r>
              <a:rPr lang="es-ES" sz="3400" i="1" dirty="0" smtClean="0">
                <a:latin typeface="Arial"/>
                <a:cs typeface="Arial"/>
              </a:rPr>
              <a:t>La </a:t>
            </a:r>
            <a:r>
              <a:rPr lang="es-ES" sz="3400" i="1" dirty="0">
                <a:latin typeface="Arial"/>
                <a:cs typeface="Arial"/>
              </a:rPr>
              <a:t>felicidad no está al final del camino sino después de cada acción realizada con sentido y por alguien tanto si nos necesita, como si no nos </a:t>
            </a:r>
            <a:r>
              <a:rPr lang="es-ES" sz="3400" i="1" dirty="0" smtClean="0">
                <a:latin typeface="Arial"/>
                <a:cs typeface="Arial"/>
              </a:rPr>
              <a:t>necesita.</a:t>
            </a:r>
          </a:p>
          <a:p>
            <a:pPr marL="68580" indent="0">
              <a:spcBef>
                <a:spcPct val="50000"/>
              </a:spcBef>
              <a:buNone/>
            </a:pPr>
            <a:endParaRPr lang="es-ES" sz="3400" i="1" dirty="0" smtClean="0">
              <a:latin typeface="Arial"/>
              <a:cs typeface="Arial"/>
            </a:endParaRPr>
          </a:p>
          <a:p>
            <a:r>
              <a:rPr lang="es-ES" sz="3400" i="1" dirty="0">
                <a:latin typeface="Arial"/>
                <a:cs typeface="Arial"/>
              </a:rPr>
              <a:t> Al final lo que importa es dar testimonio de la mejor y más exclusiva potencialidad </a:t>
            </a:r>
            <a:r>
              <a:rPr lang="es-ES" sz="3400" i="1" dirty="0" smtClean="0">
                <a:latin typeface="Arial"/>
                <a:cs typeface="Arial"/>
              </a:rPr>
              <a:t>humana: El </a:t>
            </a:r>
            <a:r>
              <a:rPr lang="es-ES" sz="3400" i="1" dirty="0">
                <a:latin typeface="Arial"/>
                <a:cs typeface="Arial"/>
              </a:rPr>
              <a:t>poder que tenemos de transformar la tragedia, la enfermedad y el fracaso en un triunfo personal y en un logro humano</a:t>
            </a:r>
            <a:r>
              <a:rPr lang="es-ES" sz="3400" i="1" dirty="0" smtClean="0">
                <a:latin typeface="Arial"/>
                <a:cs typeface="Arial"/>
              </a:rPr>
              <a:t>.</a:t>
            </a:r>
            <a:endParaRPr lang="pt-BR" sz="3400" i="1" dirty="0">
              <a:latin typeface="Arial"/>
              <a:cs typeface="Arial"/>
            </a:endParaRPr>
          </a:p>
          <a:p>
            <a:endParaRPr lang="es-ES" dirty="0"/>
          </a:p>
        </p:txBody>
      </p:sp>
    </p:spTree>
    <p:extLst>
      <p:ext uri="{BB962C8B-B14F-4D97-AF65-F5344CB8AC3E}">
        <p14:creationId xmlns:p14="http://schemas.microsoft.com/office/powerpoint/2010/main" val="14886359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Sentido de Vida</a:t>
            </a:r>
            <a:endParaRPr lang="es-ES" dirty="0"/>
          </a:p>
        </p:txBody>
      </p:sp>
      <p:sp>
        <p:nvSpPr>
          <p:cNvPr id="3" name="2 Marcador de contenido"/>
          <p:cNvSpPr>
            <a:spLocks noGrp="1"/>
          </p:cNvSpPr>
          <p:nvPr>
            <p:ph idx="1"/>
          </p:nvPr>
        </p:nvSpPr>
        <p:spPr/>
        <p:txBody>
          <a:bodyPr>
            <a:normAutofit fontScale="77500" lnSpcReduction="20000"/>
          </a:bodyPr>
          <a:lstStyle/>
          <a:p>
            <a:r>
              <a:rPr lang="es-MX" dirty="0" smtClean="0"/>
              <a:t>En la película JOE BLACK Brad Pitt le anuncia a Anthony Hopkins (Bill) que la celebración de sus 65 años será el momento de su partida.</a:t>
            </a:r>
          </a:p>
          <a:p>
            <a:r>
              <a:rPr lang="es-ES" dirty="0"/>
              <a:t>Bill llama a </a:t>
            </a:r>
            <a:r>
              <a:rPr lang="es-ES" dirty="0" err="1"/>
              <a:t>Joe</a:t>
            </a:r>
            <a:r>
              <a:rPr lang="es-ES" dirty="0"/>
              <a:t> para hacerle conocer el verdadero significado del amor y todo lo que abarca, especialmente la honestidad y el sacrificio. </a:t>
            </a:r>
            <a:r>
              <a:rPr lang="es-ES" dirty="0" err="1"/>
              <a:t>Joe</a:t>
            </a:r>
            <a:r>
              <a:rPr lang="es-ES" dirty="0"/>
              <a:t> llega a comprender que su amor por </a:t>
            </a:r>
            <a:r>
              <a:rPr lang="es-ES" dirty="0" err="1"/>
              <a:t>Susan</a:t>
            </a:r>
            <a:r>
              <a:rPr lang="es-ES" dirty="0"/>
              <a:t> significa que debe renunciar al deseo que ella tiene por él y permitirle vivir su vida. También ayuda a Bill a recuperar el control de su empresa, dejando al descubierto las relaciones comerciales clandestinas de </a:t>
            </a:r>
            <a:endParaRPr lang="es-ES" dirty="0" smtClean="0"/>
          </a:p>
          <a:p>
            <a:r>
              <a:rPr lang="es-ES" dirty="0" smtClean="0"/>
              <a:t>Bill </a:t>
            </a:r>
            <a:r>
              <a:rPr lang="es-ES" dirty="0"/>
              <a:t>dedica sus horas restantes de vida a sus hijas Allison y </a:t>
            </a:r>
            <a:r>
              <a:rPr lang="es-ES" dirty="0" err="1"/>
              <a:t>Susan</a:t>
            </a:r>
            <a:r>
              <a:rPr lang="es-ES" dirty="0"/>
              <a:t> en su fiesta de cumpleaños</a:t>
            </a:r>
            <a:r>
              <a:rPr lang="es-ES" dirty="0" smtClean="0"/>
              <a:t>.</a:t>
            </a:r>
          </a:p>
        </p:txBody>
      </p:sp>
    </p:spTree>
    <p:extLst>
      <p:ext uri="{BB962C8B-B14F-4D97-AF65-F5344CB8AC3E}">
        <p14:creationId xmlns:p14="http://schemas.microsoft.com/office/powerpoint/2010/main" val="22529903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Sentido de Vida</a:t>
            </a:r>
            <a:endParaRPr lang="es-ES" dirty="0"/>
          </a:p>
        </p:txBody>
      </p:sp>
      <p:sp>
        <p:nvSpPr>
          <p:cNvPr id="3" name="2 Marcador de contenido"/>
          <p:cNvSpPr>
            <a:spLocks noGrp="1"/>
          </p:cNvSpPr>
          <p:nvPr>
            <p:ph idx="1"/>
          </p:nvPr>
        </p:nvSpPr>
        <p:spPr/>
        <p:txBody>
          <a:bodyPr>
            <a:normAutofit fontScale="92500" lnSpcReduction="20000"/>
          </a:bodyPr>
          <a:lstStyle/>
          <a:p>
            <a:r>
              <a:rPr lang="es-MX" dirty="0" smtClean="0"/>
              <a:t>En el Budismo existe la llamada «Meditación de la Muerte».</a:t>
            </a:r>
          </a:p>
          <a:p>
            <a:r>
              <a:rPr lang="es-MX" dirty="0" smtClean="0"/>
              <a:t>Si como a Bill, le anuncian su partida, liste 3 cosas que hace actualmente que dejaría de hacer.</a:t>
            </a:r>
          </a:p>
          <a:p>
            <a:r>
              <a:rPr lang="es-MX" dirty="0"/>
              <a:t>L</a:t>
            </a:r>
            <a:r>
              <a:rPr lang="es-MX" dirty="0" smtClean="0"/>
              <a:t>iste igualmente 3 cosas que no hace actualmente y que le gustaría hacer antes de morir. (Formato 3). «</a:t>
            </a:r>
            <a:r>
              <a:rPr lang="es-MX" dirty="0" err="1" smtClean="0"/>
              <a:t>The</a:t>
            </a:r>
            <a:r>
              <a:rPr lang="es-MX" dirty="0" smtClean="0"/>
              <a:t> </a:t>
            </a:r>
            <a:r>
              <a:rPr lang="es-MX" dirty="0" err="1" smtClean="0"/>
              <a:t>Bucket</a:t>
            </a:r>
            <a:r>
              <a:rPr lang="es-MX" dirty="0" smtClean="0"/>
              <a:t> </a:t>
            </a:r>
            <a:r>
              <a:rPr lang="es-MX" dirty="0" err="1" smtClean="0"/>
              <a:t>List</a:t>
            </a:r>
            <a:r>
              <a:rPr lang="es-MX" smtClean="0"/>
              <a:t>»</a:t>
            </a:r>
            <a:endParaRPr lang="es-MX" dirty="0" smtClean="0"/>
          </a:p>
          <a:p>
            <a:r>
              <a:rPr lang="es-MX" dirty="0" smtClean="0"/>
              <a:t>Como se relacionan estas 6 cosas con su Sentido de Vida?</a:t>
            </a:r>
          </a:p>
          <a:p>
            <a:r>
              <a:rPr lang="es-MX" dirty="0" smtClean="0"/>
              <a:t>Y Finalmente como le gustaría que lo recordaran? Que legado dejaría en la Vida?.</a:t>
            </a:r>
          </a:p>
          <a:p>
            <a:endParaRPr lang="es-ES" dirty="0"/>
          </a:p>
        </p:txBody>
      </p:sp>
    </p:spTree>
    <p:extLst>
      <p:ext uri="{BB962C8B-B14F-4D97-AF65-F5344CB8AC3E}">
        <p14:creationId xmlns:p14="http://schemas.microsoft.com/office/powerpoint/2010/main" val="225299032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619</TotalTime>
  <Words>3209</Words>
  <Application>Microsoft Office PowerPoint</Application>
  <PresentationFormat>Presentación en pantalla (4:3)</PresentationFormat>
  <Paragraphs>172</Paragraphs>
  <Slides>36</Slides>
  <Notes>2</Notes>
  <HiddenSlides>0</HiddenSlides>
  <MMClips>0</MMClips>
  <ScaleCrop>false</ScaleCrop>
  <HeadingPairs>
    <vt:vector size="4" baseType="variant">
      <vt:variant>
        <vt:lpstr>Tema</vt:lpstr>
      </vt:variant>
      <vt:variant>
        <vt:i4>1</vt:i4>
      </vt:variant>
      <vt:variant>
        <vt:lpstr>Títulos de diapositiva</vt:lpstr>
      </vt:variant>
      <vt:variant>
        <vt:i4>36</vt:i4>
      </vt:variant>
    </vt:vector>
  </HeadingPairs>
  <TitlesOfParts>
    <vt:vector size="37" baseType="lpstr">
      <vt:lpstr>Tema de Office</vt:lpstr>
      <vt:lpstr> Emociones y Sentido de Vida</vt:lpstr>
      <vt:lpstr>Marco de Referencia</vt:lpstr>
      <vt:lpstr>Incidencia de un Evento Traumático</vt:lpstr>
      <vt:lpstr>Auto – Concepto</vt:lpstr>
      <vt:lpstr>Auto - Concepto</vt:lpstr>
      <vt:lpstr>Etapas en la Formación del Auto - Concepto</vt:lpstr>
      <vt:lpstr>Sí Mismos del Auto - Concepto</vt:lpstr>
      <vt:lpstr>Aspectos que contribuyen al desarrollo del Auto - Concepto</vt:lpstr>
      <vt:lpstr>Emociones</vt:lpstr>
      <vt:lpstr>Emociones</vt:lpstr>
      <vt:lpstr>Emociones</vt:lpstr>
      <vt:lpstr>Sentimientos</vt:lpstr>
      <vt:lpstr>Emociones</vt:lpstr>
      <vt:lpstr>Dolor</vt:lpstr>
      <vt:lpstr>Emociones</vt:lpstr>
      <vt:lpstr>Sentido de Vida</vt:lpstr>
      <vt:lpstr>Sentido de Vida</vt:lpstr>
      <vt:lpstr>Sentido de Vida</vt:lpstr>
      <vt:lpstr>Sentido de Vida</vt:lpstr>
      <vt:lpstr>Sentido de Vida</vt:lpstr>
      <vt:lpstr>Sentido de Vida</vt:lpstr>
      <vt:lpstr>Sentido de Vida</vt:lpstr>
      <vt:lpstr>Reseña BIOGRAFICA: </vt:lpstr>
      <vt:lpstr>Presentación de PowerPoint</vt:lpstr>
      <vt:lpstr>EXPERIMENTUM CRUCIS</vt:lpstr>
      <vt:lpstr>SOBRE sentido Y VALORES:  </vt:lpstr>
      <vt:lpstr>TRASCENDENCIA Y  SUPRASENTIDO</vt:lpstr>
      <vt:lpstr>Inconsciente Espiritual:</vt:lpstr>
      <vt:lpstr>Terapia centrada en el Sentido</vt:lpstr>
      <vt:lpstr>Actitud ante el sufrimiento:</vt:lpstr>
      <vt:lpstr>Frases  de  Viktor Frankl </vt:lpstr>
      <vt:lpstr>Frases  de  Viktor Frankl</vt:lpstr>
      <vt:lpstr>Presentación de PowerPoint</vt:lpstr>
      <vt:lpstr>Frases  de  Viktor Frankl </vt:lpstr>
      <vt:lpstr>Sentido de Vida</vt:lpstr>
      <vt:lpstr>Sentido de Vida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Emociones y Sentido de Vida</dc:title>
  <dc:creator>WIN 7</dc:creator>
  <cp:lastModifiedBy>WIN 7</cp:lastModifiedBy>
  <cp:revision>33</cp:revision>
  <dcterms:created xsi:type="dcterms:W3CDTF">2014-08-06T20:39:29Z</dcterms:created>
  <dcterms:modified xsi:type="dcterms:W3CDTF">2014-08-11T02:49:35Z</dcterms:modified>
</cp:coreProperties>
</file>