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1296" y="-9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04AAB-AD81-4F7E-98BE-6121BAA5642D}" type="datetimeFigureOut">
              <a:rPr lang="en-US" smtClean="0"/>
              <a:t>10/21/2013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BDF93-F50A-4562-9A5C-DE840AA0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0926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/>
      </p:transition>
    </mc:Choice>
    <mc:Fallback>
      <p:transition spd="slow">
        <p:split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04AAB-AD81-4F7E-98BE-6121BAA5642D}" type="datetimeFigureOut">
              <a:rPr lang="en-US" smtClean="0"/>
              <a:t>10/21/2013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BDF93-F50A-4562-9A5C-DE840AA0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9663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/>
      </p:transition>
    </mc:Choice>
    <mc:Fallback>
      <p:transition spd="slow">
        <p:split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04AAB-AD81-4F7E-98BE-6121BAA5642D}" type="datetimeFigureOut">
              <a:rPr lang="en-US" smtClean="0"/>
              <a:t>10/21/2013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BDF93-F50A-4562-9A5C-DE840AA0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8000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/>
      </p:transition>
    </mc:Choice>
    <mc:Fallback>
      <p:transition spd="slow">
        <p:split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04AAB-AD81-4F7E-98BE-6121BAA5642D}" type="datetimeFigureOut">
              <a:rPr lang="en-US" smtClean="0"/>
              <a:t>10/21/2013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BDF93-F50A-4562-9A5C-DE840AA0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4761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/>
      </p:transition>
    </mc:Choice>
    <mc:Fallback>
      <p:transition spd="slow">
        <p:split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04AAB-AD81-4F7E-98BE-6121BAA5642D}" type="datetimeFigureOut">
              <a:rPr lang="en-US" smtClean="0"/>
              <a:t>10/21/2013</a:t>
            </a:fld>
            <a:endParaRPr lang="en-U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BDF93-F50A-4562-9A5C-DE840AA0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5035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/>
      </p:transition>
    </mc:Choice>
    <mc:Fallback>
      <p:transition spd="slow">
        <p:split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04AAB-AD81-4F7E-98BE-6121BAA5642D}" type="datetimeFigureOut">
              <a:rPr lang="en-US" smtClean="0"/>
              <a:t>10/21/2013</a:t>
            </a:fld>
            <a:endParaRPr lang="en-U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BDF93-F50A-4562-9A5C-DE840AA0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5136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/>
      </p:transition>
    </mc:Choice>
    <mc:Fallback>
      <p:transition spd="slow">
        <p:split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04AAB-AD81-4F7E-98BE-6121BAA5642D}" type="datetimeFigureOut">
              <a:rPr lang="en-US" smtClean="0"/>
              <a:t>10/21/2013</a:t>
            </a:fld>
            <a:endParaRPr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BDF93-F50A-4562-9A5C-DE840AA0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0318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/>
      </p:transition>
    </mc:Choice>
    <mc:Fallback>
      <p:transition spd="slow">
        <p:split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04AAB-AD81-4F7E-98BE-6121BAA5642D}" type="datetimeFigureOut">
              <a:rPr lang="en-US" smtClean="0"/>
              <a:t>10/21/2013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BDF93-F50A-4562-9A5C-DE840AA0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6329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/>
      </p:transition>
    </mc:Choice>
    <mc:Fallback>
      <p:transition spd="slow">
        <p:split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04AAB-AD81-4F7E-98BE-6121BAA5642D}" type="datetimeFigureOut">
              <a:rPr lang="en-US" smtClean="0"/>
              <a:t>10/21/2013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BDF93-F50A-4562-9A5C-DE840AA0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6480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/>
      </p:transition>
    </mc:Choice>
    <mc:Fallback>
      <p:transition spd="slow">
        <p:split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04AAB-AD81-4F7E-98BE-6121BAA5642D}" type="datetimeFigureOut">
              <a:rPr lang="en-US" smtClean="0"/>
              <a:t>10/21/2013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BDF93-F50A-4562-9A5C-DE840AA0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517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/>
      </p:transition>
    </mc:Choice>
    <mc:Fallback>
      <p:transition spd="slow">
        <p:split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04AAB-AD81-4F7E-98BE-6121BAA5642D}" type="datetimeFigureOut">
              <a:rPr lang="en-US" smtClean="0"/>
              <a:t>10/21/2013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BDF93-F50A-4562-9A5C-DE840AA0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5305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/>
      </p:transition>
    </mc:Choice>
    <mc:Fallback>
      <p:transition spd="slow">
        <p:split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004AAB-AD81-4F7E-98BE-6121BAA5642D}" type="datetimeFigureOut">
              <a:rPr lang="en-US" smtClean="0"/>
              <a:t>10/21/2013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EBDF93-F50A-4562-9A5C-DE840AA078BF}" type="slidenum">
              <a:rPr lang="en-US" smtClean="0"/>
              <a:t>‹Nº›</a:t>
            </a:fld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192962" y="0"/>
            <a:ext cx="1951038" cy="73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47453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500">
        <p:split/>
      </p:transition>
    </mc:Choice>
    <mc:Fallback>
      <p:transition spd="slow">
        <p:split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com.co/url?sa=i&amp;rct=j&amp;q=&amp;esrc=s&amp;frm=1&amp;source=images&amp;cd=&amp;cad=rja&amp;docid=ZjJZncAF5L4aFM&amp;tbnid=s80reHAtVBq9gM:&amp;ved=0CAUQjRw&amp;url=http://www.ab-inbev.com/pdf/ftad_parent_guide_sp.pdf&amp;ei=HSdlUpyWMYis9AT_p4GIAQ&amp;bvm=bv.55139894,d.eWU&amp;psig=AFQjCNHaMpT-PIUpnxQqWgKDq3-wzGgCZg&amp;ust=1382447243543516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google.com.co/url?sa=i&amp;rct=j&amp;q=&amp;esrc=s&amp;frm=1&amp;source=images&amp;cd=&amp;cad=rja&amp;docid=sB949xyCNQTgbM&amp;tbnid=A2bWS4GumLjNOM:&amp;ved=0CAUQjRw&amp;url=http://samfrancis94.blogspot.com/2013/09/film-kramer-vs-kramer-1979-short-review.html&amp;ei=eShlUo2hHJSm9gTbr4Fg&amp;bvm=bv.55139894,d.eWU&amp;psig=AFQjCNEm1oR22LGwUWKWHdAlsIGw5EPnug&amp;ust=1382447594753695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google.com.co/url?sa=i&amp;rct=j&amp;q=&amp;esrc=s&amp;frm=1&amp;source=images&amp;cd=&amp;cad=rja&amp;docid=74Q2S9_9SGBPUM&amp;tbnid=DCpfIW0zRfZ6zM:&amp;ved=0CAUQjRw&amp;url=http://justmewith.com/tag/war-of-the-roses/&amp;ei=CitlUvCLNYi49gTt7IDIAQ&amp;psig=AFQjCNHayufw_klb1enFmAplvcTwYQ6McQ&amp;ust=1382448253772571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www.google.com.co/url?sa=i&amp;rct=j&amp;q=&amp;esrc=s&amp;frm=1&amp;source=images&amp;cd=&amp;cad=rja&amp;docid=LQYzSmRWwou5kM&amp;tbnid=t9pFvHHHkDgSmM:&amp;ved=0CAUQjRw&amp;url=http://www.expanish.com/blog/2012/08/just-tango-on-scent-of-a-woman-review/&amp;ei=QCplUpaIG5KI9AT8oIF4&amp;psig=AFQjCNE0FbjLusG305pSBv4CVyYPseT0Qg&amp;ust=1382448000718518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google.com.co/url?sa=i&amp;rct=j&amp;q=&amp;esrc=s&amp;frm=1&amp;source=images&amp;cd=&amp;cad=rja&amp;docid=UrzFiudzSCI5ZM&amp;tbnid=amIfLDywfK40UM:&amp;ved=0CAUQjRw&amp;url=http://www.jfklancer.com/cuba/13days/13days.html&amp;ei=Ny5lUumWHoTo9gT5lYB4&amp;bvm=bv.55139894,d.eWU&amp;psig=AFQjCNFj--83adFutl3BE-h1S4mz_bU_DA&amp;ust=1382449031429287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www.google.com.co/url?sa=i&amp;rct=j&amp;q=&amp;esrc=s&amp;frm=1&amp;source=images&amp;cd=&amp;cad=rja&amp;docid=zBh2OHTREKLfUM&amp;tbnid=NT0JIKDzm9AGPM:&amp;ved=0CAUQjRw&amp;url=http://ciclog.blogspot.com/2011/01/siete-trampas-letales.html&amp;ei=JS9lUsPcBImi9QScyYDIDw&amp;bvm=bv.55139894,d.eWU&amp;psig=AFQjCNES1bGB8d-bLa311Zz1-VKkz-XWtQ&amp;ust=1382449305086481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0.jpeg"/><Relationship Id="rId2" Type="http://schemas.openxmlformats.org/officeDocument/2006/relationships/hyperlink" Target="http://www.google.com.co/url?sa=i&amp;source=images&amp;cd=&amp;cad=rja&amp;docid=Rb924k5HhmD6eM&amp;tbnid=2VLz00edULE8rM:&amp;ved=0CAgQjRwwAA&amp;url=http://abrazosgratis.com/cuales-son-los-beneficios-de-un-abrazo/&amp;ei=zy9lUpnRA4SI9QT1vYBI&amp;psig=AFQjCNFeZOf8IGISlq5asxygHBjhMXRkog&amp;ust=1382449487157808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oogle.com.co/url?sa=i&amp;rct=j&amp;q=&amp;esrc=s&amp;frm=1&amp;source=images&amp;cd=&amp;cad=rja&amp;docid=QaKyjXTkOpa8XM&amp;tbnid=ucgJVxNZxiRk4M:&amp;ved=0CAUQjRw&amp;url=http://originalcommunitymanager.com/2012/10/01/10-buenos-ejemplos-de-marketing-de-contenidos-en-espana-y-5-que-no-lo-son/&amp;ei=wzBlUrKaBYqu9ATIrIFo&amp;psig=AFQjCNEt899nkBverxDiGB-3KCdqA7EGjA&amp;ust=1382449719144848" TargetMode="External"/><Relationship Id="rId5" Type="http://schemas.openxmlformats.org/officeDocument/2006/relationships/image" Target="../media/image9.jpeg"/><Relationship Id="rId4" Type="http://schemas.openxmlformats.org/officeDocument/2006/relationships/hyperlink" Target="http://www.google.com.co/url?sa=i&amp;rct=j&amp;q=&amp;esrc=s&amp;frm=1&amp;source=images&amp;cd=&amp;cad=rja&amp;docid=xaFcu-243kur6M&amp;tbnid=s0loCbQ49oSY_M:&amp;ved=0CAUQjRw&amp;url=http://blogs.icemd.com/advertainment-Branded-Content-el-ABC-de-la-Nueva-Publicidad/1/766_Y-la-publicidad-alumbro-a-Mafalda-Gracias-al-Advertainment.html&amp;ei=eDBlUqzyBovO8wSntoH4Dg&amp;psig=AFQjCNG0d_YF2NxFby8qMfM-Vx3w5a8kPA&amp;ust=1382449630904984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co/url?sa=i&amp;rct=j&amp;q=&amp;esrc=s&amp;frm=1&amp;source=images&amp;cd=&amp;cad=rja&amp;docid=_YZhfUwQAwzS5M&amp;tbnid=_sZBQWj27H46DM:&amp;ved=0CAUQjRw&amp;url=http://pequebebes.com/padres-y-profesores-de-ninos-con-tdah/&amp;ei=tDNlUuCiJoKI9gTh9oFQ&amp;psig=AFQjCNEZSpHZNvCOaDkCs-zsXcMDcvP7UQ&amp;ust=1382450448617748" TargetMode="External"/><Relationship Id="rId2" Type="http://schemas.openxmlformats.org/officeDocument/2006/relationships/hyperlink" Target="http://www.google.com.co/url?sa=i&amp;rct=j&amp;q=&amp;esrc=s&amp;frm=1&amp;source=images&amp;cd=&amp;cad=rja&amp;docid=TGMDk732aUyaSM&amp;tbnid=tallk1PbvY4_bM:&amp;ved=0CAUQjRw&amp;url=http://www.areafemenina.net/2013/08/ninos-con-estres-como-actuar-frente.html&amp;ei=aDJlUpjMGoW29QT3n4GoAQ&amp;psig=AFQjCNGyPk8WGHkIZDXjTL99xl4GqArmtw&amp;ust=1382450132450414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4.jpeg"/><Relationship Id="rId2" Type="http://schemas.openxmlformats.org/officeDocument/2006/relationships/hyperlink" Target="http://www.google.com.co/url?sa=i&amp;rct=j&amp;q=conversaciones&amp;source=images&amp;cd=&amp;cad=rja&amp;docid=IM0rv18DF6FC0M&amp;tbnid=VAk4GIFgsQ1dfM:&amp;ved=0CAUQjRw&amp;url=http://respingo.blogspot.com/2010/12/conversaciones-dificiles-1.html&amp;ei=0IsKUrqaNYuE9gSG34HACg&amp;bvm=bv.50500085,d.b2I&amp;psig=AFQjCNHH1vvnIeJSGLKgLz3sUmfCCjAMVg&amp;ust=1376509240321340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google.com.co/url?sa=i&amp;rct=j&amp;q=eficiencia&amp;source=images&amp;cd=&amp;cad=rja&amp;docid=Fms9oXa0oL38wM&amp;tbnid=-3VJMgkmUM_qrM:&amp;ved=0CAUQjRw&amp;url=http://definicion.de/eficiencia/&amp;ei=mn0LUu6yDYryyAGCz4CYCw&amp;bvm=bv.50723672,d.b2I&amp;psig=AFQjCNEQ1858oonldnudOIfGjuPV1X7ZCQ&amp;ust=1376571156904106" TargetMode="External"/><Relationship Id="rId5" Type="http://schemas.openxmlformats.org/officeDocument/2006/relationships/image" Target="../media/image13.jpeg"/><Relationship Id="rId4" Type="http://schemas.openxmlformats.org/officeDocument/2006/relationships/hyperlink" Target="http://www.google.com.co/url?sa=i&amp;rct=j&amp;q=productividad&amp;source=images&amp;cd=&amp;cad=rja&amp;docid=AIq5_c18-rmPsM&amp;tbnid=a9rLTo9PB6wpdM:&amp;ved=0CAUQjRw&amp;url=http://www.bilib.es/noticias/noticia/articulo/el-centro-de-software-libre-presenta-el-seminario/&amp;ei=HX0LUr3hEIL4yQG-4oD4Aw&amp;bvm=bv.50723672,d.b2I&amp;psig=AFQjCNHJ9Ywhoeb3KxpMduFaAN3hO1Vtpw&amp;ust=1376571014455687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908720"/>
            <a:ext cx="7772400" cy="1470025"/>
          </a:xfrm>
        </p:spPr>
        <p:txBody>
          <a:bodyPr/>
          <a:lstStyle/>
          <a:p>
            <a:r>
              <a:rPr lang="es-CO" dirty="0" smtClean="0"/>
              <a:t>Conversaciones Difíciles</a:t>
            </a:r>
            <a:endParaRPr lang="en-U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4628728"/>
            <a:ext cx="6400800" cy="1752600"/>
          </a:xfrm>
        </p:spPr>
        <p:txBody>
          <a:bodyPr/>
          <a:lstStyle/>
          <a:p>
            <a:r>
              <a:rPr lang="es-CO" dirty="0" smtClean="0">
                <a:solidFill>
                  <a:schemeClr val="tx1"/>
                </a:solidFill>
              </a:rPr>
              <a:t>¿Cómo tener las conversaciones que usted desea, pero no se atreve a tener?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026" name="Picture 2" descr="https://encrypted-tbn3.gstatic.com/images?q=tbn:ANd9GcSaDx0NRlFnTZQhQ2Gc2Z50zeyKF7yzSB7Y05Y5zhj5o4TAAcD7pQ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988840"/>
            <a:ext cx="3286859" cy="2498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88132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/>
      </p:transition>
    </mc:Choice>
    <mc:Fallback>
      <p:transition spd="slow">
        <p:spli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Una Mala Conversación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https://encrypted-tbn2.gstatic.com/images?q=tbn:ANd9GcQ5fLjiuCFWrz2hLkZyZ7yb5Rkac6CCbJzkEYxrrsbHu-FhX4pv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628800"/>
            <a:ext cx="5544276" cy="4158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67653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/>
      </p:transition>
    </mc:Choice>
    <mc:Fallback>
      <p:transition spd="slow">
        <p:split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La Guerra de los Rose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8" name="Picture 6" descr="http://justmewith.files.wordpress.com/2011/11/war-of-the-rose-pics1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844824"/>
            <a:ext cx="5715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74118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/>
      </p:transition>
    </mc:Choice>
    <mc:Fallback>
      <p:transition spd="slow">
        <p:split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err="1" smtClean="0"/>
              <a:t>Two</a:t>
            </a:r>
            <a:r>
              <a:rPr lang="es-CO" dirty="0" smtClean="0"/>
              <a:t> </a:t>
            </a:r>
            <a:r>
              <a:rPr lang="es-CO" dirty="0" err="1" smtClean="0"/>
              <a:t>For</a:t>
            </a:r>
            <a:r>
              <a:rPr lang="es-CO" dirty="0" smtClean="0"/>
              <a:t> Tango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100" name="Picture 4" descr="http://www.expanish.com/blog/wp-content/uploads/2012/08/151545.45196996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6068" y="1412776"/>
            <a:ext cx="5000228" cy="5024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80818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/>
      </p:transition>
    </mc:Choice>
    <mc:Fallback>
      <p:transition spd="slow">
        <p:split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¿Para Qué Conversar?</a:t>
            </a:r>
            <a:endParaRPr lang="en-US" dirty="0"/>
          </a:p>
        </p:txBody>
      </p:sp>
      <p:grpSp>
        <p:nvGrpSpPr>
          <p:cNvPr id="6" name="5 Grupo"/>
          <p:cNvGrpSpPr/>
          <p:nvPr/>
        </p:nvGrpSpPr>
        <p:grpSpPr>
          <a:xfrm>
            <a:off x="899592" y="2420888"/>
            <a:ext cx="3096344" cy="3168352"/>
            <a:chOff x="2051720" y="2420888"/>
            <a:chExt cx="3096344" cy="3168352"/>
          </a:xfrm>
        </p:grpSpPr>
        <p:sp>
          <p:nvSpPr>
            <p:cNvPr id="4" name="3 Triángulo isósceles"/>
            <p:cNvSpPr/>
            <p:nvPr/>
          </p:nvSpPr>
          <p:spPr>
            <a:xfrm>
              <a:off x="2267744" y="2420888"/>
              <a:ext cx="2736304" cy="2448272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4 Conector"/>
            <p:cNvSpPr/>
            <p:nvPr/>
          </p:nvSpPr>
          <p:spPr>
            <a:xfrm>
              <a:off x="2051720" y="2420888"/>
              <a:ext cx="3096344" cy="3168352"/>
            </a:xfrm>
            <a:prstGeom prst="flowChartConnector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6 CuadroTexto"/>
          <p:cNvSpPr txBox="1"/>
          <p:nvPr/>
        </p:nvSpPr>
        <p:spPr>
          <a:xfrm>
            <a:off x="2231740" y="1484784"/>
            <a:ext cx="6840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600" dirty="0" err="1" smtClean="0"/>
              <a:t>It</a:t>
            </a:r>
            <a:endParaRPr lang="en-US" sz="3600" dirty="0"/>
          </a:p>
        </p:txBody>
      </p:sp>
      <p:sp>
        <p:nvSpPr>
          <p:cNvPr id="8" name="7 CuadroTexto"/>
          <p:cNvSpPr txBox="1"/>
          <p:nvPr/>
        </p:nvSpPr>
        <p:spPr>
          <a:xfrm>
            <a:off x="287524" y="4510861"/>
            <a:ext cx="828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600" dirty="0" err="1" smtClean="0"/>
              <a:t>We</a:t>
            </a:r>
            <a:endParaRPr lang="en-US" sz="3600" dirty="0"/>
          </a:p>
        </p:txBody>
      </p:sp>
      <p:sp>
        <p:nvSpPr>
          <p:cNvPr id="9" name="8 CuadroTexto"/>
          <p:cNvSpPr txBox="1"/>
          <p:nvPr/>
        </p:nvSpPr>
        <p:spPr>
          <a:xfrm>
            <a:off x="4031940" y="4510861"/>
            <a:ext cx="6840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600" dirty="0" smtClean="0"/>
              <a:t>I</a:t>
            </a:r>
            <a:endParaRPr lang="en-US" sz="3600" dirty="0"/>
          </a:p>
        </p:txBody>
      </p:sp>
      <p:sp>
        <p:nvSpPr>
          <p:cNvPr id="10" name="9 CuadroTexto"/>
          <p:cNvSpPr txBox="1"/>
          <p:nvPr/>
        </p:nvSpPr>
        <p:spPr>
          <a:xfrm>
            <a:off x="5868144" y="2276872"/>
            <a:ext cx="273630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600" b="1" dirty="0" err="1" smtClean="0"/>
              <a:t>It</a:t>
            </a:r>
            <a:r>
              <a:rPr lang="es-CO" sz="3600" dirty="0" smtClean="0"/>
              <a:t>; alcanzar una tarea</a:t>
            </a:r>
          </a:p>
          <a:p>
            <a:r>
              <a:rPr lang="es-CO" sz="3600" b="1" dirty="0" err="1" smtClean="0"/>
              <a:t>We</a:t>
            </a:r>
            <a:r>
              <a:rPr lang="es-CO" sz="3600" dirty="0" smtClean="0"/>
              <a:t>; manejo de las relaciones</a:t>
            </a:r>
          </a:p>
          <a:p>
            <a:r>
              <a:rPr lang="es-CO" sz="3600" b="1" dirty="0" smtClean="0"/>
              <a:t>I</a:t>
            </a:r>
            <a:r>
              <a:rPr lang="es-CO" sz="3600" dirty="0" smtClean="0"/>
              <a:t>; sentirme bien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4258297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/>
      </p:transition>
    </mc:Choice>
    <mc:Fallback>
      <p:transition spd="slow">
        <p:spli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Zanjar Diferencias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descr="http://www.jfklancer.com/cuba/13days/bruce_greenwoodlg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700808"/>
            <a:ext cx="6912768" cy="4562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65717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/>
      </p:transition>
    </mc:Choice>
    <mc:Fallback>
      <p:transition spd="slow">
        <p:split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La Trampa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http://1.bp.blogspot.com/_We_BFXb9nYk/TP6dqEEkktI/AAAAAAAAACo/SjCFt7_TARg/s1600/042.dcp00617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340768"/>
            <a:ext cx="6952925" cy="5217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5735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/>
      </p:transition>
    </mc:Choice>
    <mc:Fallback>
      <p:transition spd="slow">
        <p:split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413792"/>
            <a:ext cx="8229600" cy="1143000"/>
          </a:xfrm>
        </p:spPr>
        <p:txBody>
          <a:bodyPr>
            <a:normAutofit/>
          </a:bodyPr>
          <a:lstStyle/>
          <a:p>
            <a:r>
              <a:rPr lang="es-CO" dirty="0" smtClean="0"/>
              <a:t>El Éxito de Una Conversación Difícil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O" dirty="0" smtClean="0"/>
              <a:t>Contacto</a:t>
            </a:r>
          </a:p>
          <a:p>
            <a:endParaRPr lang="es-CO" dirty="0"/>
          </a:p>
          <a:p>
            <a:endParaRPr lang="es-CO" dirty="0" smtClean="0"/>
          </a:p>
          <a:p>
            <a:r>
              <a:rPr lang="es-CO" dirty="0" smtClean="0"/>
              <a:t>Contexto</a:t>
            </a:r>
          </a:p>
          <a:p>
            <a:endParaRPr lang="es-CO" dirty="0"/>
          </a:p>
          <a:p>
            <a:endParaRPr lang="es-CO" dirty="0" smtClean="0"/>
          </a:p>
          <a:p>
            <a:r>
              <a:rPr lang="es-CO" dirty="0" smtClean="0"/>
              <a:t>Contenido</a:t>
            </a:r>
            <a:endParaRPr lang="en-US" dirty="0"/>
          </a:p>
        </p:txBody>
      </p:sp>
      <p:pic>
        <p:nvPicPr>
          <p:cNvPr id="7170" name="Picture 2" descr="http://abrazosgratis.com/wp-content/uploads/2011/04/abrazo_21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844824"/>
            <a:ext cx="4943920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://blogs.icemd.com/maimagenes/Mafalda%20Branded%20Content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556792"/>
            <a:ext cx="5112568" cy="4716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://originalcommunitymanager.com/wp-content/uploads/Marketing-de-Contenidos.jp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556793"/>
            <a:ext cx="5145712" cy="4716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95883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/>
      </p:transition>
    </mc:Choice>
    <mc:Fallback>
      <p:transition spd="slow">
        <p:spli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Dicho Popular Americano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s-CO" dirty="0" smtClean="0"/>
              <a:t>“A mí no me importa que tanto sabe usted, hasta que yo no sepa qué tanto le importo yo a usted”</a:t>
            </a:r>
            <a:endParaRPr lang="en-US" dirty="0"/>
          </a:p>
        </p:txBody>
      </p:sp>
      <p:sp>
        <p:nvSpPr>
          <p:cNvPr id="4" name="AutoShape 2" descr="data:image/jpeg;base64,/9j/4AAQSkZJRgABAQAAAQABAAD/2wCEAAkGBxQTEhQUExQWFRUVFBQXGBcVFhQUGBQUFxQXFxQXFBUYHCggGBolHBUUITEhJSkrLi4uFx8zODMsNygtLisBCgoKDg0OGhAQGy8kHyQsLCwsLCwsLCwsLCwsLCwsLCwsLCwsLCwsLCwsLCwsLCwsLCwsLCwsLCwsLCwsLCwsLP/AABEIAK8BIAMBIgACEQEDEQH/xAAbAAABBQEBAAAAAAAAAAAAAAAEAAIDBQYBB//EAEMQAAECBAMECAMHAQgBBQEAAAEAAgMEESESMUEFUWFxBhMiMoGRobHB0fAUQlJicuHxogcVI0NTgpKyYzNzg8LSFv/EABkBAAIDAQAAAAAAAAAAAAAAAAACAQMEBf/EACgRAAICAQQCAgIBBQAAAAAAAAABAhEDBBIhMRNBFFEyYSIzQlJxgf/aAAwDAQACEQMRAD8A9xSSSQAkkkkAJJJJACSSSQAkkkkAJNfknJkV1AUAdYnKGHFCf1g3qEBHNOoOOnE6IYjTcPVERnDPcPooMuqB+a/hoqpdjI4eGftxUTyAK78uPEqd403+2764oCYffjl/CRjokaPX6ooozojuzDIaNXm5p+UZIhrKC9gN/qVBHj+A3D3JSy6JRwUbZtXO/EblRvedbk5D6zUBmHO7ooNK68SNyRhEDUk2J1PAbvBLZNCfFFSBdwz/ACnid6Y2JQ2NzW/AbuCgeaOEJlMWbznhFanmeKnbTFy9gL/W8qLAMYQ1uEd51zqSTmSeXwQe3W9hwGZY4D/iShdikvmIzzoGtpoBUu86Eeisp2HjLh+Wg8Rf3U3aCqZmNnSOEfib504OHxWh2W0YS03GdM7ZFCQYdDfsn0/hHy4wuqcqZj4pI8Mebs4+TobZGpHDxT4Dr8kXCvUblE6FeuvurK9orsv5c1aOQXI7KhVLttw4QDXB1eFPmh5npVDya11eNPmrnmgu2J45PpGghZBPQGx50RYeIb6HgUerYtNWhWqEqfa8xcN81aR60NFldqtew4jeqTI6RZhjcjXJJJKwqEkkkgBJJJIASSSSAGxHUBO4FYqc2jEr3nHxK2cx3XfpPssZFApmseqb4ovwJc2c/vB1O87zKHdOuJu4nxKHjtpkaqBkYVWBzl9mvaizhzprTEfMp8Wbdajj5lAMpSvFdiuqUb5fZG1G0cKwmjLEGg8ARddG/wAB9eSdBoWQ6ZYR4ilKpsVdP9mIimIgHL3Q0syrqnT05c/guTL7gZud9V5KcNwNol92T6GTLtSaAenLeeKCJ1I5A5ni75KSYfqbqMvDRicb7kjfIyQ4ENFTdx+qBBT804DDDoYrrA6M/hJ8epr5cP3UEzMNhNLj3jvzuUjYyQpWGILD952ZJ7z3HU7hmpCcLCXZkEng3MAeAXJWFRgc/NxxUP8ASD4IWZmg4loNcq8a2Q3QJWGbAbZzv9Q4v9poUTOxqPAGp9hZC7EPZOlOy39Iz9a+Skj3ca/VCoT/AIktchb2hw8K+Chhtc3I23afsp9Afq6YQMxb4J2KSdZeo8R70RLXh3MeyrzbL68FNBiXB8CiLIaKjb8UE0ycK8uH8qplxe9yrHpBd4O4UPz+Hgqi34ljy/mzTj/E2vQ+ZaGPbrir5gfJX5nGb1kOhEGpiGtcgtBH2YXGoNF0dPJvGjJmVTYXEnm71XTsVrhRRx9nPGV0NG2TGOVPNXMRGpSSSTiiSSSQAkkkkAJJJJAEU13HU/C72WCK30fuu5H2Xn9AVh1no06f2Rxslntol+IU3rRRGBU07DJeACsHs1ofCmzhyNlyDHJBOEgBdgghpB33VrIQcRAaKm1zYISt0Q3RtdlNPUQq59W3PkmTMSl8zoAp2ACGADUU01rdMdDyO5dauEjn+wSTgltXxO87QaDQKGZj3y8EZHfa6ptozrITS95yyCqm6VFsVbHRiRxJ35BVsxFxuoLhuZ47lWQNqxIjsiMRNARpWg8FcQgGCgzFzz4lZ3Ky7Y49jYsQMH5teHBCbOl+teIsW7WnsDfTWm7SqbMguN/oqeHUC/luAyqojLkHHg5tubceyzM5ncNw4lDSEsQ1zjY296qZ8KnP47yioYIZfVpJ8tFLtvkKpC2MTivuI+I+KOaBWh4qq2fFBcKZ1pTnc+gKtpp1DVEXwLJckgNBdQ1rbfkU0vq2leRUMF5uDYi/8cE24WiFs1enpr4cEV19BXx8lWTwGKuR0O/90RDjjAcdieOaRSdjOPBX7WjgvtcfVUBgr91GuIJzCZ1grms7duy5KkafoG2giWpcLWrL9CXVbE5j2WoXV039NGHL+bEkkktBWJJJJACSSSQAkkkkAJJJJAEU0ew79LvZYGy3013Hfpd7FeeU4rDrO0adP7JHOaqyYAMRuE3Ryr4Y/wAcENry35rEuWaejkM3PNW8lGDbA55nWn3qbre/BUYJuRlU0RsvWgPH0QnTBq0arZG1MYo6la20AJrRo8GqymInw+PyWHhzLgcIrYg1A1+vZazY8yIgqSCaCoG/mtuHLu4ZmyQ28hEUUbVyxnSGNjLW2u4UGgAOfnRaXbc6G1HkBmVlWsLn4jwHIfzXzSZn6LcEfbHyIw3Ge/5Kzgw6Npqd+pKBaKUtW/Dz+HirOHlXWn8KpLgeYPEbcU+h+5UZs4DmTxt9eSljuApvJA+J9EF13bdy8rfulTBKwiGakXzU0d9bgoRsVRumuB9Lptw2yyaRaOtDjYjEedaD2qioc6HAAnQ+5B+Kq3OqCW1qRSnDggGxaYa1qMuGefmUu+uA8dmkhHSvIpkc2cDnSxVJCnnNIpcaIibng7DTWx4W/cqUxHBpnYZxGjjmfXQKvjbQc99G2Yw5inaI4i1EnuN3ZULgee/yVU+eaSGDI559oFKacGNSdst5LajY2OhxYCAXAWNdx1HFPdEaNEb0Q2aJWWFaExXmtaHsAkNrzz8QrR+zIcQ9mrCdBcK56aUluRmzZ8ccriukGdA3ikSm8ey1hcqLo7s4wMQLgcRFLUpzVnNRKarXgjKEKZjyNSlaHvmaGimERU74l0/7TQZq2xaLhJJJOKJDx5nCaU+uCIUE1BxC2Y+qKnPv2N4+xo1fJM01XUDJxvunwRyMGZZYbkEo06EkkkrhSKZ7jv0u9l56I/BehzPcd+k+y87kpV8Q0Y0nedBzKw6tNuKRpwUk7E6NwQcnNtEcF1AN5WsgdHG07biTubYeqng9H5dhxdWCfzEu9MlXHTTtNjPNGqMW6FiJwNLu0aYWk6q/k+jbnAF7sAzoBV37FXzpmGywwt4Cn/UISa2g6nZH/K39IurY6WKdvkSWd9LgazY0BmYxfqNfMBECM0UDRQWsAAFnos/EJ79P0gD1uUJMuNbuJ1uXH3V6il0ilzvsL2qCXk+SBbGpnY8QffJWcxGHe0IqsrtfppAguLHw4rqUxFjA4MqaDEa2r53WZwtm6Ev4l2H148ke00aAsxsvpfKRX4A4tcRUBzHNt+rL1WmZEBpeqVwoZtSIpxnbbwqfMEKuY3tPP1mFbvNSD9ZoOM2mJUuI0GQHkoYkUDRRTEVou+IGjiQ0KCHNSmseGSd8VvoKo2tllpHXRydKLjnVzvx+asmGG4VYWkcCD7ISMRkkaGuwVrU6M0HwukWXXIptRShZAO0J3BDqfvUsMybVQHR2VMWKHOaQ2tqihNTnQq4hSRxYngWFGixAGpJ3lTbO7znuNm1pzNlbjjudDyyLFibNGyFXi2pIpxVlIMcMgQN5ss9sm18RI0zHxWjhxKAHQ+Y4roRujhcNhjpg5BSRWOw9pVrIx60Boo3CS52pOgFctVYNmqWdcb/mE3aJQOUHPRaAq4EJru6RyqgJ6RqloazSpLhKY6M0ahWEEiSGdOtGqQmwdCgCGdhUOIa580RKxsQ4jNRRZiopa/igKkVoSDvC5uWXxsu9fjLv9MtS3qvZdpEqqkXRBd768B8ypIk4Dl2uV/XILoqSatFQRNzDWtNcvOvCmqAhTDSLNwjcPkFHHfWpPID3JQbX0UEWWMebta1eF1VxWkntEurvPwyU5jlCR4nab4oIsnhsA3AICajYiQi4kWjTyVVBdWp3oYA8PNM2g6ibi7ahnolTyUAWEi/FCad1R5G3pRD7U2RDjsLXMacQIcDbEDfS4NaGouCKqDYsx23wzuDx7O/+qsYjqLLPiR0cP8oopdj7JgSTXiHLirhQue8utWtBUWFdyZKPe1z31YAXDC1pJscwaiyPmmF9gmS0iP3Vcp2XrHGKLExeyCqKcm4hJA5eKvmwuzTRAvlaKqXZMUjE7R6PfaHxGRy8DCOrigBwa+tScNbjIU3V5o/or0Qhw4nWTMVkYNbhbCbDcQ4itC/ENMRoKa5q4jyBHabpobouXmLUIoro5WlQs8KnyBO6PwWRC6Ezqmn/AC25c6ZNPJGtlwM780Qx1U2KVTN27LIxpUBTFlXTMw0UDiL38v5CJm4iopCNjnX7obWt4VIxn/sB4KcUNzoTNk8atlo/aQwvDKUY0uca5AD3VftWecxkvCFnRT1j/wBIyHmf6UDLXbGP+vNCGP0h/a9GORO24VZhrjkKNFNAPorbjxqBzNRqHlf0jaSzv8MDgrPZu0Bgo7RUMKNhYK5HX5pSsSr6DI3VqKDUwo2qk+2bkA02U0KIApskLhVc4V0urWDFrY6Kslbiqm60NvW6klMnc9x3pvUnWye+YohIU/jqBYixBJqDwGoQw4Cw0DiVDHnALVqfwj47lFEq77x5C37qD7PTJLTJv6JevLtaDcPiVx0bCRu14cfNQNdeiUR1UmTHGcXGXTBSadhzwDncDStj4KMx6jcNyhkY1RhOifFbQ10WHSZZYpvBP11/otyLct6GzkagACicbIWLExROSeY16LpFAQ11UO818KpQ30qoIT615oAbPR+xTUmihhGiij3NdFxr7oAEmH0ehWOq4qSdd2kIyJSu9QSMnJjqY0OJoDR36TY+WfgtO66yu2oVYNdVY9FtodZBaCe0zsnkO6fL2VOaNqzVpZ09pbdXwTQKGinUUJoxE6rI0b7DHMIaFTzEehVrE7uapJ6WLjQFJNjY0gmAbey7ElwdEFsQEYmm9DbkrQ2QkP0yA9lBx5iyJmX5qnmo2iVjpA81MDU8fDes90XmamYjH8T3eWQ9FLt6cwsdQ3IPkhOjraS1Pxu9Can0qtmCNKzm62XNBUsaR5SD+Fr4rv1Gw93rQbQZ/iN8D5rIyUxWec/c0tHIWC0sSYDnMI/Cw+YWk5zLSbiUYPBAM2gYdXC9KZ7l2fjdlUE3OUhuJOZKgk9PhTIewEZEVUECISabs+SoNkz5EJg/K32VtCmQ3XnzTJkF0HnRSw2qOVitcLKV4omJCAKZZbvluVftCXxdphwxALaV4O+aJEVO60HMKiOU0zw30Vshts5PFwaHQg6ouPtMEdkKOa2ax5xA4Xa2qDuqoBs543O5GnoU+8peOSJoMSy6+IozDc0ZH3QUSMa/BTYtMNMfCcW7NWsKKHtQEpJWrEtX7vzRUCCxndBA5k+6w6zD5UnHiS6NGKMl30Vz2lriD/Kje9WW0IGJtRcj6os5MT7W5ladPkc4/wAlUl2U5I7WWDYyjESmJUh2s0mxU4nQSTyWgQKEW5CUF11mo22AyLRxoCVbQpsZ1QQPj94lAxxQlTRZkVQsaYChkhMftQHDcFT9Go5Ya6VIPKqPhx6won6VVwTg6uGO84hx4CqirBNrlG8gxk2LCqqWdmqACqrX7Sis7sQ03OAcK7wc/VZMmNpnV08/LwuzYPY6lKoCLJkOridlvt5KogbdjgXYIlrFpFfEGlPNRR+kkZveg+rR8VVKDNiwZEXkq2iJivGqzDNvvdkxjRvLifSgUjtrEi9+Vgq2miHFp8ljPRwMs1nNpT4brUlVm2uk9yyEMT9+jeZ38FWyknFiHE9xJPh7J4w9yIlN1UewXaswYnZGuZVxKBwhta1psNyJgbODUdBhK7zpdIxvRuX5Mz0hIRmxsXVupvorTZcKNasN1hTLQONPSiuGNKIhkqPk/oPgx+wGJAikEdW415fEqgnejk48ANhU7RzfDFv+S2rXFStiFHyf0R8KK9gUnsiM2G2zQ8NAu4UaaXuKpsp0fmQSXRoYB0GJ3wCtGxCnh5UfIYfEiiWRk3Q84xPJtPclWYnABSpPNVQJT2o88hlpoIusS4XLgCVElk0d61dEVQuXGFCbBpB8uK8lNHcBoOevgoe6Ao4pxCit3NFaim+Tpi11UjaEWKG6qiBj44ZxQ7jVm/i3cUtj7b6LkPoqHaXRmVjPc9/WAuNThivaK8G1oEfI7QZFFWnKxBsWncRoopqKcVBkm31yiHivhmE6Rf2eTEP/ABJCM6JvhRS0O/2PoAeRpzVJLf3jBGF8rEcdT2T7Er1RsyWXArp+6LmpkBox0PgrY5uOSiWn54PCtp/aIlcUCM3/AON/yXJXbEeG3C5j7Wu12WmYXvEhLMi1ppT1/hF/3S3crou1aM8obXTPBW7diEXB8imHa73dkV4r3t2y2jQeKp9ozcKGSA2pFqkUA8Myok65ZMcbk6SPLYPSFjAIQuT3uCI2LAmYkaJGMItbYMe+oGGn3W5nXSi3/wBoZSrqEm9KD0AXIkN8TIYRvd/+Rfzoqnl+i+GmX9xlnysQ1xOryFPcqtixy12EgkZZX4XWzj7PDRckk65eiCiyMOhxBt99KqiWST4ZrhihHmKMwJ1uTXGu79lI2IHEY3W8lZRNgw3EuDMXEivqc1K3o2x4p1cOvFgHoEu41LNIrHz0vD+8Cdw7R8ALqrnIkeY7LGmGzee8eW5bWQ6NsYLAA8AAPJWsDZrdwSrvhFUpo872d0dLPuq9l5Agd1bJko0JkVrRuQ0/YiyLpGWZs9xN1P8AYCrJ8yGg8D6afXBQCdB1VbLFJshZJqb7KpPtIThMgqKGtjBLqQQAk2YCeIoQRyIQk/AkHBdqpFZwNTgkF2ikgsA9Pa5Y93SV7P8A1JeM3k1rvYqaV6ZyzrOeYZ/8jXM9XCibkSjU5qSFBoQq6T2hDfdj2u5EH2VnCi18AmjyVy4CY3BCkpxiUXc1YxUNhRg40yduPw3rsVihjQA7OxGR1HIqLrnMs/tD8QzHMJR0voBnZSjushnC8Z7nDc4J8jPsiktPZiDNp9xvCkmIoINDmq2Ps/FRzThe24PH5JfZbw1yWsWygIEVjmnTcqqLtZ9RDeAxxIGInsnkVqNhSIxMA+7ck5uTRa3VfYk3sVsM6K7OdDh4nijnAWOYA3+aui1TLlF0IxUVSObOblK2Zvb5itPYY5wI+40uIOosqGBIB4xR8bXmvYPZoNKjOuvivQcKFmtnQohq9gJyrcGnMKueO+S/HqNqqv8Avs8/jQ2NNuyOdT4kqKJ0ghN7Ie2uVKgnyW6PR2VrUwIZP5mh3/aqnZsyE0UbDYOTQPZJ4X9lr1Ufo86cZiOAWN7J+8TQcxStVPLSABBIxGubsvALYzGynknCW4TocQp5IN3Rp7u9Gwj/AMbACPFxPskeJ+ixZ41yysiOaBcqnj9IIMM0LjWugcSeQAWvgdE4I7xe8/neT6CgVhL7HhM7sNo5Ae6lYPsr+RFdIw0ptUxLshxaf+zFv/Sm7d2s+WgujRIbwxtAXEUpiIAtnckDJei9QFmtsSwjxG4gDDhOq1ueKKLYz+m4HMnconiUVbIWfc+EZKFNTsRoc2GxoIBAiPcHeIDTTTVCTT5//SYf0RK/9mhbgSqf9mWemWeRHl87MzeFw6h1SD95nGmqoTtCdabwT4Fe2mTB0UL9lNP3QmSr0Dy37o8dZ0kjN70F45CqIh9LQO8Ht5tcPgvUomw2H7o8kPE6OQzmweSil/iMsr+zz+F0uhfjHmrGX6Qw3ZOHmtFF6IQXZw2nwVdG/s+lz/lgcrJXGP0x/McgbVadUa2dCrD/AGfsHcfEbye6nkbJv/8AHRm9yYd/ua0+1Co2obyovmTIUjY6zp2HOtyiQ3f7XN+JSEvPN/y4buTz8WqKC4s9Li7OYcwFXR+icOL9weQWrbCGqm65ostq06fZzvM10YuS/s1lWOxuBLtA0ljRzpcq0GwGw3Y2FwsRhxEjyOS0WMHJMeKq1Y4pUJ5ZN9mXjoDqyDVrqcMx5K+2js8m7c+KzsyIra4mVA/C5vxos88bTNOOaaCBOU7wod4uFyNHFCa1VbEm6ZgjnT4FVe0J0EUYCXHKlvdJyXpIMBNSWmldNEwbdhg4H0a7Tc7kVSmQnX0wODBxc0kjwVrszYcZjsZ6sv8AxEVPhuTLGxZZYgExE66JhGQIJO6ht4r0GQa5rWE2NAUJJSZBxPYwu/EAAVdQxUXCiWjhNpy7XRTkz30izhxKgFPVfJxTjcwiwAcDXOtiKaU+KsGrcjGztEqJy5VBByiVE6i4gk5hXMKcSlVADMKVFJRMeaAk6KAKvbkyWswMNIkSrWn8I+8/wHrRAwZcNAaMgAByCJLMTy85mw/K3QD3XXUGazz5ZfHhEIhrphpsSdhjN3ofkov70hfi/pd8knAxOIa7gTGT0M5O9D8lOx7TkfdSkQR9WudWiQEsCmiLBuqS6kInAlgU0FgplwuGWReFdoo2oLATK8Ez7KrLClhRtQbmf//Z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155575" y="-1851025"/>
            <a:ext cx="6362700" cy="386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data:image/jpeg;base64,/9j/4AAQSkZJRgABAQAAAQABAAD/2wCEAAkGBxQTEhQUExQWFRUVFBQXGBcVFhQUGBQUFxQXFxQXFBUYHCggGBolHBUUITEhJSkrLi4uFx8zODMsNygtLisBCgoKDg0OGhAQGy8kHyQsLCwsLCwsLCwsLCwsLCwsLCwsLCwsLCwsLCwsLCwsLCwsLCwsLCwsLCwsLCwsLCwsLP/AABEIAK8BIAMBIgACEQEDEQH/xAAbAAABBQEBAAAAAAAAAAAAAAAEAAIDBQYBB//EAEMQAAECBAMECAMHAQgBBQEAAAEAAgMEESESMUEFUWFxBhMiMoGRobHB0fAUQlJicuHxogcVI0NTgpKyYzNzg8LSFv/EABkBAAIDAQAAAAAAAAAAAAAAAAACAQMEBf/EACgRAAICAQQCAgIBBQAAAAAAAAABAhEDBBIhMRNBFFEyYSIzQlJxgf/aAAwDAQACEQMRAD8A9xSSSQAkkkkAJJJJACSSSQAkkkkAJNfknJkV1AUAdYnKGHFCf1g3qEBHNOoOOnE6IYjTcPVERnDPcPooMuqB+a/hoqpdjI4eGftxUTyAK78uPEqd403+2764oCYffjl/CRjokaPX6ooozojuzDIaNXm5p+UZIhrKC9gN/qVBHj+A3D3JSy6JRwUbZtXO/EblRvedbk5D6zUBmHO7ooNK68SNyRhEDUk2J1PAbvBLZNCfFFSBdwz/ACnid6Y2JQ2NzW/AbuCgeaOEJlMWbznhFanmeKnbTFy9gL/W8qLAMYQ1uEd51zqSTmSeXwQe3W9hwGZY4D/iShdikvmIzzoGtpoBUu86Eeisp2HjLh+Wg8Rf3U3aCqZmNnSOEfib504OHxWh2W0YS03GdM7ZFCQYdDfsn0/hHy4wuqcqZj4pI8Mebs4+TobZGpHDxT4Dr8kXCvUblE6FeuvurK9orsv5c1aOQXI7KhVLttw4QDXB1eFPmh5npVDya11eNPmrnmgu2J45PpGghZBPQGx50RYeIb6HgUerYtNWhWqEqfa8xcN81aR60NFldqtew4jeqTI6RZhjcjXJJJKwqEkkkgBJJJIASSSSAGxHUBO4FYqc2jEr3nHxK2cx3XfpPssZFApmseqb4ovwJc2c/vB1O87zKHdOuJu4nxKHjtpkaqBkYVWBzl9mvaizhzprTEfMp8Wbdajj5lAMpSvFdiuqUb5fZG1G0cKwmjLEGg8ARddG/wAB9eSdBoWQ6ZYR4ilKpsVdP9mIimIgHL3Q0syrqnT05c/guTL7gZud9V5KcNwNol92T6GTLtSaAenLeeKCJ1I5A5ni75KSYfqbqMvDRicb7kjfIyQ4ENFTdx+qBBT804DDDoYrrA6M/hJ8epr5cP3UEzMNhNLj3jvzuUjYyQpWGILD952ZJ7z3HU7hmpCcLCXZkEng3MAeAXJWFRgc/NxxUP8ASD4IWZmg4loNcq8a2Q3QJWGbAbZzv9Q4v9poUTOxqPAGp9hZC7EPZOlOy39Iz9a+Skj3ca/VCoT/AIktchb2hw8K+Chhtc3I23afsp9Afq6YQMxb4J2KSdZeo8R70RLXh3MeyrzbL68FNBiXB8CiLIaKjb8UE0ycK8uH8qplxe9yrHpBd4O4UPz+Hgqi34ljy/mzTj/E2vQ+ZaGPbrir5gfJX5nGb1kOhEGpiGtcgtBH2YXGoNF0dPJvGjJmVTYXEnm71XTsVrhRRx9nPGV0NG2TGOVPNXMRGpSSSTiiSSSQAkkkkAJJJJAEU13HU/C72WCK30fuu5H2Xn9AVh1no06f2Rxslntol+IU3rRRGBU07DJeACsHs1ofCmzhyNlyDHJBOEgBdgghpB33VrIQcRAaKm1zYISt0Q3RtdlNPUQq59W3PkmTMSl8zoAp2ACGADUU01rdMdDyO5dauEjn+wSTgltXxO87QaDQKGZj3y8EZHfa6ptozrITS95yyCqm6VFsVbHRiRxJ35BVsxFxuoLhuZ47lWQNqxIjsiMRNARpWg8FcQgGCgzFzz4lZ3Ky7Y49jYsQMH5teHBCbOl+teIsW7WnsDfTWm7SqbMguN/oqeHUC/luAyqojLkHHg5tubceyzM5ncNw4lDSEsQ1zjY296qZ8KnP47yioYIZfVpJ8tFLtvkKpC2MTivuI+I+KOaBWh4qq2fFBcKZ1pTnc+gKtpp1DVEXwLJckgNBdQ1rbfkU0vq2leRUMF5uDYi/8cE24WiFs1enpr4cEV19BXx8lWTwGKuR0O/90RDjjAcdieOaRSdjOPBX7WjgvtcfVUBgr91GuIJzCZ1grms7duy5KkafoG2giWpcLWrL9CXVbE5j2WoXV039NGHL+bEkkktBWJJJJACSSSQAkkkkAJJJJAEU0ew79LvZYGy3013Hfpd7FeeU4rDrO0adP7JHOaqyYAMRuE3Ryr4Y/wAcENry35rEuWaejkM3PNW8lGDbA55nWn3qbre/BUYJuRlU0RsvWgPH0QnTBq0arZG1MYo6la20AJrRo8GqymInw+PyWHhzLgcIrYg1A1+vZazY8yIgqSCaCoG/mtuHLu4ZmyQ28hEUUbVyxnSGNjLW2u4UGgAOfnRaXbc6G1HkBmVlWsLn4jwHIfzXzSZn6LcEfbHyIw3Ge/5Kzgw6Npqd+pKBaKUtW/Dz+HirOHlXWn8KpLgeYPEbcU+h+5UZs4DmTxt9eSljuApvJA+J9EF13bdy8rfulTBKwiGakXzU0d9bgoRsVRumuB9Lptw2yyaRaOtDjYjEedaD2qioc6HAAnQ+5B+Kq3OqCW1qRSnDggGxaYa1qMuGefmUu+uA8dmkhHSvIpkc2cDnSxVJCnnNIpcaIibng7DTWx4W/cqUxHBpnYZxGjjmfXQKvjbQc99G2Yw5inaI4i1EnuN3ZULgee/yVU+eaSGDI559oFKacGNSdst5LajY2OhxYCAXAWNdx1HFPdEaNEb0Q2aJWWFaExXmtaHsAkNrzz8QrR+zIcQ9mrCdBcK56aUluRmzZ8ccriukGdA3ikSm8ey1hcqLo7s4wMQLgcRFLUpzVnNRKarXgjKEKZjyNSlaHvmaGimERU74l0/7TQZq2xaLhJJJOKJDx5nCaU+uCIUE1BxC2Y+qKnPv2N4+xo1fJM01XUDJxvunwRyMGZZYbkEo06EkkkrhSKZ7jv0u9l56I/BehzPcd+k+y87kpV8Q0Y0nedBzKw6tNuKRpwUk7E6NwQcnNtEcF1AN5WsgdHG07biTubYeqng9H5dhxdWCfzEu9MlXHTTtNjPNGqMW6FiJwNLu0aYWk6q/k+jbnAF7sAzoBV37FXzpmGywwt4Cn/UISa2g6nZH/K39IurY6WKdvkSWd9LgazY0BmYxfqNfMBECM0UDRQWsAAFnos/EJ79P0gD1uUJMuNbuJ1uXH3V6il0ilzvsL2qCXk+SBbGpnY8QffJWcxGHe0IqsrtfppAguLHw4rqUxFjA4MqaDEa2r53WZwtm6Ev4l2H148ke00aAsxsvpfKRX4A4tcRUBzHNt+rL1WmZEBpeqVwoZtSIpxnbbwqfMEKuY3tPP1mFbvNSD9ZoOM2mJUuI0GQHkoYkUDRRTEVou+IGjiQ0KCHNSmseGSd8VvoKo2tllpHXRydKLjnVzvx+asmGG4VYWkcCD7ISMRkkaGuwVrU6M0HwukWXXIptRShZAO0J3BDqfvUsMybVQHR2VMWKHOaQ2tqihNTnQq4hSRxYngWFGixAGpJ3lTbO7znuNm1pzNlbjjudDyyLFibNGyFXi2pIpxVlIMcMgQN5ss9sm18RI0zHxWjhxKAHQ+Y4roRujhcNhjpg5BSRWOw9pVrIx60Boo3CS52pOgFctVYNmqWdcb/mE3aJQOUHPRaAq4EJru6RyqgJ6RqloazSpLhKY6M0ahWEEiSGdOtGqQmwdCgCGdhUOIa580RKxsQ4jNRRZiopa/igKkVoSDvC5uWXxsu9fjLv9MtS3qvZdpEqqkXRBd768B8ypIk4Dl2uV/XILoqSatFQRNzDWtNcvOvCmqAhTDSLNwjcPkFHHfWpPID3JQbX0UEWWMebta1eF1VxWkntEurvPwyU5jlCR4nab4oIsnhsA3AICajYiQi4kWjTyVVBdWp3oYA8PNM2g6ibi7ahnolTyUAWEi/FCad1R5G3pRD7U2RDjsLXMacQIcDbEDfS4NaGouCKqDYsx23wzuDx7O/+qsYjqLLPiR0cP8oopdj7JgSTXiHLirhQue8utWtBUWFdyZKPe1z31YAXDC1pJscwaiyPmmF9gmS0iP3Vcp2XrHGKLExeyCqKcm4hJA5eKvmwuzTRAvlaKqXZMUjE7R6PfaHxGRy8DCOrigBwa+tScNbjIU3V5o/or0Qhw4nWTMVkYNbhbCbDcQ4itC/ENMRoKa5q4jyBHabpobouXmLUIoro5WlQs8KnyBO6PwWRC6Ezqmn/AC25c6ZNPJGtlwM780Qx1U2KVTN27LIxpUBTFlXTMw0UDiL38v5CJm4iopCNjnX7obWt4VIxn/sB4KcUNzoTNk8atlo/aQwvDKUY0uca5AD3VftWecxkvCFnRT1j/wBIyHmf6UDLXbGP+vNCGP0h/a9GORO24VZhrjkKNFNAPorbjxqBzNRqHlf0jaSzv8MDgrPZu0Bgo7RUMKNhYK5HX5pSsSr6DI3VqKDUwo2qk+2bkA02U0KIApskLhVc4V0urWDFrY6Kslbiqm60NvW6klMnc9x3pvUnWye+YohIU/jqBYixBJqDwGoQw4Cw0DiVDHnALVqfwj47lFEq77x5C37qD7PTJLTJv6JevLtaDcPiVx0bCRu14cfNQNdeiUR1UmTHGcXGXTBSadhzwDncDStj4KMx6jcNyhkY1RhOifFbQ10WHSZZYpvBP11/otyLct6GzkagACicbIWLExROSeY16LpFAQ11UO818KpQ30qoIT615oAbPR+xTUmihhGiij3NdFxr7oAEmH0ehWOq4qSdd2kIyJSu9QSMnJjqY0OJoDR36TY+WfgtO66yu2oVYNdVY9FtodZBaCe0zsnkO6fL2VOaNqzVpZ09pbdXwTQKGinUUJoxE6rI0b7DHMIaFTzEehVrE7uapJ6WLjQFJNjY0gmAbey7ElwdEFsQEYmm9DbkrQ2QkP0yA9lBx5iyJmX5qnmo2iVjpA81MDU8fDes90XmamYjH8T3eWQ9FLt6cwsdQ3IPkhOjraS1Pxu9Can0qtmCNKzm62XNBUsaR5SD+Fr4rv1Gw93rQbQZ/iN8D5rIyUxWec/c0tHIWC0sSYDnMI/Cw+YWk5zLSbiUYPBAM2gYdXC9KZ7l2fjdlUE3OUhuJOZKgk9PhTIewEZEVUECISabs+SoNkz5EJg/K32VtCmQ3XnzTJkF0HnRSw2qOVitcLKV4omJCAKZZbvluVftCXxdphwxALaV4O+aJEVO60HMKiOU0zw30Vshts5PFwaHQg6ouPtMEdkKOa2ax5xA4Xa2qDuqoBs543O5GnoU+8peOSJoMSy6+IozDc0ZH3QUSMa/BTYtMNMfCcW7NWsKKHtQEpJWrEtX7vzRUCCxndBA5k+6w6zD5UnHiS6NGKMl30Vz2lriD/Kje9WW0IGJtRcj6os5MT7W5ladPkc4/wAlUl2U5I7WWDYyjESmJUh2s0mxU4nQSTyWgQKEW5CUF11mo22AyLRxoCVbQpsZ1QQPj94lAxxQlTRZkVQsaYChkhMftQHDcFT9Go5Ya6VIPKqPhx6won6VVwTg6uGO84hx4CqirBNrlG8gxk2LCqqWdmqACqrX7Sis7sQ03OAcK7wc/VZMmNpnV08/LwuzYPY6lKoCLJkOridlvt5KogbdjgXYIlrFpFfEGlPNRR+kkZveg+rR8VVKDNiwZEXkq2iJivGqzDNvvdkxjRvLifSgUjtrEi9+Vgq2miHFp8ljPRwMs1nNpT4brUlVm2uk9yyEMT9+jeZ38FWyknFiHE9xJPh7J4w9yIlN1UewXaswYnZGuZVxKBwhta1psNyJgbODUdBhK7zpdIxvRuX5Mz0hIRmxsXVupvorTZcKNasN1hTLQONPSiuGNKIhkqPk/oPgx+wGJAikEdW415fEqgnejk48ANhU7RzfDFv+S2rXFStiFHyf0R8KK9gUnsiM2G2zQ8NAu4UaaXuKpsp0fmQSXRoYB0GJ3wCtGxCnh5UfIYfEiiWRk3Q84xPJtPclWYnABSpPNVQJT2o88hlpoIusS4XLgCVElk0d61dEVQuXGFCbBpB8uK8lNHcBoOevgoe6Ao4pxCit3NFaim+Tpi11UjaEWKG6qiBj44ZxQ7jVm/i3cUtj7b6LkPoqHaXRmVjPc9/WAuNThivaK8G1oEfI7QZFFWnKxBsWncRoopqKcVBkm31yiHivhmE6Rf2eTEP/ABJCM6JvhRS0O/2PoAeRpzVJLf3jBGF8rEcdT2T7Er1RsyWXArp+6LmpkBox0PgrY5uOSiWn54PCtp/aIlcUCM3/AON/yXJXbEeG3C5j7Wu12WmYXvEhLMi1ppT1/hF/3S3crou1aM8obXTPBW7diEXB8imHa73dkV4r3t2y2jQeKp9ozcKGSA2pFqkUA8Myok65ZMcbk6SPLYPSFjAIQuT3uCI2LAmYkaJGMItbYMe+oGGn3W5nXSi3/wBoZSrqEm9KD0AXIkN8TIYRvd/+Rfzoqnl+i+GmX9xlnysQ1xOryFPcqtixy12EgkZZX4XWzj7PDRckk65eiCiyMOhxBt99KqiWST4ZrhihHmKMwJ1uTXGu79lI2IHEY3W8lZRNgw3EuDMXEivqc1K3o2x4p1cOvFgHoEu41LNIrHz0vD+8Cdw7R8ALqrnIkeY7LGmGzee8eW5bWQ6NsYLAA8AAPJWsDZrdwSrvhFUpo872d0dLPuq9l5Agd1bJko0JkVrRuQ0/YiyLpGWZs9xN1P8AYCrJ8yGg8D6afXBQCdB1VbLFJshZJqb7KpPtIThMgqKGtjBLqQQAk2YCeIoQRyIQk/AkHBdqpFZwNTgkF2ikgsA9Pa5Y93SV7P8A1JeM3k1rvYqaV6ZyzrOeYZ/8jXM9XCibkSjU5qSFBoQq6T2hDfdj2u5EH2VnCi18AmjyVy4CY3BCkpxiUXc1YxUNhRg40yduPw3rsVihjQA7OxGR1HIqLrnMs/tD8QzHMJR0voBnZSjushnC8Z7nDc4J8jPsiktPZiDNp9xvCkmIoINDmq2Ps/FRzThe24PH5JfZbw1yWsWygIEVjmnTcqqLtZ9RDeAxxIGInsnkVqNhSIxMA+7ck5uTRa3VfYk3sVsM6K7OdDh4nijnAWOYA3+aui1TLlF0IxUVSObOblK2Zvb5itPYY5wI+40uIOosqGBIB4xR8bXmvYPZoNKjOuvivQcKFmtnQohq9gJyrcGnMKueO+S/HqNqqv8Avs8/jQ2NNuyOdT4kqKJ0ghN7Ie2uVKgnyW6PR2VrUwIZP5mh3/aqnZsyE0UbDYOTQPZJ4X9lr1Ufo86cZiOAWN7J+8TQcxStVPLSABBIxGubsvALYzGynknCW4TocQp5IN3Rp7u9Gwj/AMbACPFxPskeJ+ixZ41yysiOaBcqnj9IIMM0LjWugcSeQAWvgdE4I7xe8/neT6CgVhL7HhM7sNo5Ae6lYPsr+RFdIw0ptUxLshxaf+zFv/Sm7d2s+WgujRIbwxtAXEUpiIAtnckDJei9QFmtsSwjxG4gDDhOq1ueKKLYz+m4HMnconiUVbIWfc+EZKFNTsRoc2GxoIBAiPcHeIDTTTVCTT5//SYf0RK/9mhbgSqf9mWemWeRHl87MzeFw6h1SD95nGmqoTtCdabwT4Fe2mTB0UL9lNP3QmSr0Dy37o8dZ0kjN70F45CqIh9LQO8Ht5tcPgvUomw2H7o8kPE6OQzmweSil/iMsr+zz+F0uhfjHmrGX6Qw3ZOHmtFF6IQXZw2nwVdG/s+lz/lgcrJXGP0x/McgbVadUa2dCrD/AGfsHcfEbye6nkbJv/8AHRm9yYd/ua0+1Co2obyovmTIUjY6zp2HOtyiQ3f7XN+JSEvPN/y4buTz8WqKC4s9Li7OYcwFXR+icOL9weQWrbCGqm65ostq06fZzvM10YuS/s1lWOxuBLtA0ljRzpcq0GwGw3Y2FwsRhxEjyOS0WMHJMeKq1Y4pUJ5ZN9mXjoDqyDVrqcMx5K+2js8m7c+KzsyIra4mVA/C5vxos88bTNOOaaCBOU7wod4uFyNHFCa1VbEm6ZgjnT4FVe0J0EUYCXHKlvdJyXpIMBNSWmldNEwbdhg4H0a7Tc7kVSmQnX0wODBxc0kjwVrszYcZjsZ6sv8AxEVPhuTLGxZZYgExE66JhGQIJO6ht4r0GQa5rWE2NAUJJSZBxPYwu/EAAVdQxUXCiWjhNpy7XRTkz30izhxKgFPVfJxTjcwiwAcDXOtiKaU+KsGrcjGztEqJy5VBByiVE6i4gk5hXMKcSlVADMKVFJRMeaAk6KAKvbkyWswMNIkSrWn8I+8/wHrRAwZcNAaMgAByCJLMTy85mw/K3QD3XXUGazz5ZfHhEIhrphpsSdhjN3ofkov70hfi/pd8knAxOIa7gTGT0M5O9D8lOx7TkfdSkQR9WudWiQEsCmiLBuqS6kInAlgU0FgplwuGWReFdoo2oLATK8Ez7KrLClhRtQbmf//Z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307975" y="-1698625"/>
            <a:ext cx="6362700" cy="386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198" name="Picture 6" descr="http://pequebebes.com/wp-content/2012/02/tdah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067050"/>
            <a:ext cx="6238875" cy="3790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38201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/>
      </p:transition>
    </mc:Choice>
    <mc:Fallback>
      <p:transition spd="slow">
        <p:split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Pentágono"/>
          <p:cNvSpPr/>
          <p:nvPr/>
        </p:nvSpPr>
        <p:spPr>
          <a:xfrm>
            <a:off x="710288" y="3286728"/>
            <a:ext cx="1728192" cy="1080120"/>
          </a:xfrm>
          <a:prstGeom prst="homePlate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4 CuadroTexto"/>
          <p:cNvSpPr txBox="1"/>
          <p:nvPr/>
        </p:nvSpPr>
        <p:spPr>
          <a:xfrm>
            <a:off x="710288" y="3534366"/>
            <a:ext cx="1197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>
                <a:solidFill>
                  <a:schemeClr val="bg1"/>
                </a:solidFill>
              </a:rPr>
              <a:t>1 - ¿Qué           Pasó?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5 Flecha a la derecha con muesca"/>
          <p:cNvSpPr/>
          <p:nvPr/>
        </p:nvSpPr>
        <p:spPr>
          <a:xfrm>
            <a:off x="2123728" y="2815160"/>
            <a:ext cx="1989504" cy="2023256"/>
          </a:xfrm>
          <a:prstGeom prst="notched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6 CuadroTexto"/>
          <p:cNvSpPr txBox="1"/>
          <p:nvPr/>
        </p:nvSpPr>
        <p:spPr>
          <a:xfrm>
            <a:off x="2582496" y="3503622"/>
            <a:ext cx="1773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>
                <a:solidFill>
                  <a:schemeClr val="bg1"/>
                </a:solidFill>
              </a:rPr>
              <a:t>2 - ¿Qué Emociones?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7 Flecha a la derecha con muesca"/>
          <p:cNvSpPr/>
          <p:nvPr/>
        </p:nvSpPr>
        <p:spPr>
          <a:xfrm>
            <a:off x="3779912" y="2845904"/>
            <a:ext cx="2081688" cy="2023256"/>
          </a:xfrm>
          <a:prstGeom prst="notchedRight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8 CuadroTexto"/>
          <p:cNvSpPr txBox="1"/>
          <p:nvPr/>
        </p:nvSpPr>
        <p:spPr>
          <a:xfrm>
            <a:off x="4185240" y="3503621"/>
            <a:ext cx="23309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>
                <a:solidFill>
                  <a:schemeClr val="bg1"/>
                </a:solidFill>
              </a:rPr>
              <a:t>3 - Identidades Involucradas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9 Flecha a la derecha con muesca"/>
          <p:cNvSpPr/>
          <p:nvPr/>
        </p:nvSpPr>
        <p:spPr>
          <a:xfrm>
            <a:off x="5508104" y="2845904"/>
            <a:ext cx="1989504" cy="2023256"/>
          </a:xfrm>
          <a:prstGeom prst="notchedRigh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10 CuadroTexto"/>
          <p:cNvSpPr txBox="1"/>
          <p:nvPr/>
        </p:nvSpPr>
        <p:spPr>
          <a:xfrm>
            <a:off x="5940152" y="3667440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/>
              <a:t>Conversaciones</a:t>
            </a:r>
            <a:endParaRPr lang="en-US" dirty="0"/>
          </a:p>
        </p:txBody>
      </p:sp>
      <p:sp>
        <p:nvSpPr>
          <p:cNvPr id="12" name="11 Flecha doblada hacia arriba"/>
          <p:cNvSpPr/>
          <p:nvPr/>
        </p:nvSpPr>
        <p:spPr>
          <a:xfrm rot="5400000">
            <a:off x="695642" y="4532516"/>
            <a:ext cx="409404" cy="407900"/>
          </a:xfrm>
          <a:prstGeom prst="bentUpArrow">
            <a:avLst/>
          </a:prstGeom>
          <a:solidFill>
            <a:srgbClr val="CC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12 CuadroTexto"/>
          <p:cNvSpPr txBox="1"/>
          <p:nvPr/>
        </p:nvSpPr>
        <p:spPr>
          <a:xfrm>
            <a:off x="1176302" y="4571836"/>
            <a:ext cx="16675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/>
              <a:t>La Verdad</a:t>
            </a:r>
            <a:endParaRPr lang="en-US" dirty="0"/>
          </a:p>
        </p:txBody>
      </p:sp>
      <p:sp>
        <p:nvSpPr>
          <p:cNvPr id="14" name="13 Flecha doblada hacia arriba"/>
          <p:cNvSpPr/>
          <p:nvPr/>
        </p:nvSpPr>
        <p:spPr>
          <a:xfrm rot="5400000">
            <a:off x="682816" y="5180588"/>
            <a:ext cx="409404" cy="407900"/>
          </a:xfrm>
          <a:prstGeom prst="bentUpArrow">
            <a:avLst/>
          </a:prstGeom>
          <a:solidFill>
            <a:srgbClr val="FF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14 CuadroTexto"/>
          <p:cNvSpPr txBox="1"/>
          <p:nvPr/>
        </p:nvSpPr>
        <p:spPr>
          <a:xfrm>
            <a:off x="1187624" y="5291916"/>
            <a:ext cx="16675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/>
              <a:t>La Intensión</a:t>
            </a:r>
            <a:endParaRPr lang="en-US" dirty="0"/>
          </a:p>
        </p:txBody>
      </p:sp>
      <p:sp>
        <p:nvSpPr>
          <p:cNvPr id="16" name="15 Flecha doblada hacia arriba"/>
          <p:cNvSpPr/>
          <p:nvPr/>
        </p:nvSpPr>
        <p:spPr>
          <a:xfrm rot="5400000">
            <a:off x="682816" y="5756652"/>
            <a:ext cx="409404" cy="407900"/>
          </a:xfrm>
          <a:prstGeom prst="bentUp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16 CuadroTexto"/>
          <p:cNvSpPr txBox="1"/>
          <p:nvPr/>
        </p:nvSpPr>
        <p:spPr>
          <a:xfrm>
            <a:off x="1187624" y="5867980"/>
            <a:ext cx="16675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/>
              <a:t>La Culpa</a:t>
            </a:r>
            <a:endParaRPr lang="en-US" dirty="0"/>
          </a:p>
        </p:txBody>
      </p:sp>
      <p:sp>
        <p:nvSpPr>
          <p:cNvPr id="19" name="18 Flecha doblada hacia arriba"/>
          <p:cNvSpPr/>
          <p:nvPr/>
        </p:nvSpPr>
        <p:spPr>
          <a:xfrm rot="16200000" flipV="1">
            <a:off x="2362396" y="2587548"/>
            <a:ext cx="458768" cy="360040"/>
          </a:xfrm>
          <a:prstGeom prst="bentUpArrow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19 CuadroTexto"/>
          <p:cNvSpPr txBox="1"/>
          <p:nvPr/>
        </p:nvSpPr>
        <p:spPr>
          <a:xfrm>
            <a:off x="2843808" y="2420888"/>
            <a:ext cx="1530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/>
              <a:t>Explotamos</a:t>
            </a:r>
            <a:endParaRPr lang="en-US" dirty="0"/>
          </a:p>
        </p:txBody>
      </p:sp>
      <p:sp>
        <p:nvSpPr>
          <p:cNvPr id="21" name="20 Flecha doblada hacia arriba"/>
          <p:cNvSpPr/>
          <p:nvPr/>
        </p:nvSpPr>
        <p:spPr>
          <a:xfrm rot="16200000" flipV="1">
            <a:off x="2362396" y="2011484"/>
            <a:ext cx="458768" cy="360040"/>
          </a:xfrm>
          <a:prstGeom prst="bentUpArrow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21 CuadroTexto"/>
          <p:cNvSpPr txBox="1"/>
          <p:nvPr/>
        </p:nvSpPr>
        <p:spPr>
          <a:xfrm>
            <a:off x="2825240" y="1835532"/>
            <a:ext cx="1530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err="1" smtClean="0"/>
              <a:t>Implotamos</a:t>
            </a:r>
            <a:endParaRPr lang="en-US" dirty="0"/>
          </a:p>
        </p:txBody>
      </p:sp>
      <p:sp>
        <p:nvSpPr>
          <p:cNvPr id="23" name="22 Flecha doblada hacia arriba"/>
          <p:cNvSpPr/>
          <p:nvPr/>
        </p:nvSpPr>
        <p:spPr>
          <a:xfrm rot="16200000" flipV="1">
            <a:off x="2362396" y="1390132"/>
            <a:ext cx="458768" cy="360040"/>
          </a:xfrm>
          <a:prstGeom prst="bentUp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23 CuadroTexto"/>
          <p:cNvSpPr txBox="1"/>
          <p:nvPr/>
        </p:nvSpPr>
        <p:spPr>
          <a:xfrm>
            <a:off x="2825240" y="1124744"/>
            <a:ext cx="15307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/>
              <a:t>Maestría Emocional</a:t>
            </a:r>
            <a:endParaRPr lang="en-US" dirty="0"/>
          </a:p>
        </p:txBody>
      </p:sp>
      <p:sp>
        <p:nvSpPr>
          <p:cNvPr id="25" name="24 Flecha doblada hacia arriba"/>
          <p:cNvSpPr/>
          <p:nvPr/>
        </p:nvSpPr>
        <p:spPr>
          <a:xfrm rot="5400000">
            <a:off x="3947324" y="4820548"/>
            <a:ext cx="409404" cy="407900"/>
          </a:xfrm>
          <a:prstGeom prst="bentUpArrow">
            <a:avLst/>
          </a:prstGeom>
          <a:solidFill>
            <a:srgbClr val="66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25 CuadroTexto"/>
          <p:cNvSpPr txBox="1"/>
          <p:nvPr/>
        </p:nvSpPr>
        <p:spPr>
          <a:xfrm>
            <a:off x="4488670" y="4931876"/>
            <a:ext cx="16675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/>
              <a:t>Mi Ego</a:t>
            </a:r>
            <a:endParaRPr lang="en-US" dirty="0"/>
          </a:p>
        </p:txBody>
      </p:sp>
      <p:sp>
        <p:nvSpPr>
          <p:cNvPr id="27" name="26 Flecha doblada hacia arriba"/>
          <p:cNvSpPr/>
          <p:nvPr/>
        </p:nvSpPr>
        <p:spPr>
          <a:xfrm rot="5400000">
            <a:off x="3947324" y="5396612"/>
            <a:ext cx="409404" cy="407900"/>
          </a:xfrm>
          <a:prstGeom prst="bentUpArrow">
            <a:avLst/>
          </a:prstGeom>
          <a:solidFill>
            <a:srgbClr val="66FF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27 CuadroTexto"/>
          <p:cNvSpPr txBox="1"/>
          <p:nvPr/>
        </p:nvSpPr>
        <p:spPr>
          <a:xfrm>
            <a:off x="4488670" y="5507940"/>
            <a:ext cx="16675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/>
              <a:t>El Ego de él/ella</a:t>
            </a:r>
            <a:endParaRPr lang="en-US" dirty="0"/>
          </a:p>
        </p:txBody>
      </p:sp>
      <p:sp>
        <p:nvSpPr>
          <p:cNvPr id="29" name="1 Título"/>
          <p:cNvSpPr txBox="1">
            <a:spLocks/>
          </p:cNvSpPr>
          <p:nvPr/>
        </p:nvSpPr>
        <p:spPr>
          <a:xfrm>
            <a:off x="457200" y="-31541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CO" dirty="0" smtClean="0"/>
          </a:p>
          <a:p>
            <a:r>
              <a:rPr lang="es-CO" dirty="0" smtClean="0"/>
              <a:t>Conversaciones Para </a:t>
            </a:r>
          </a:p>
          <a:p>
            <a:r>
              <a:rPr lang="es-CO" dirty="0" smtClean="0"/>
              <a:t>Conversar</a:t>
            </a:r>
            <a:endParaRPr lang="en-US" dirty="0"/>
          </a:p>
        </p:txBody>
      </p:sp>
      <p:pic>
        <p:nvPicPr>
          <p:cNvPr id="12290" name="Picture 2" descr="http://t0.gstatic.com/images?q=tbn:ANd9GcStQxfHu-HIJss02vLPjutQb9WewgCq_YxfMzV4zs01VFHj9GkdEA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9752" y="3244919"/>
            <a:ext cx="1461848" cy="1096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www.bilib.es/uploads/pics/seminario_productividad_empresarial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7608" y="976211"/>
            <a:ext cx="1375391" cy="1059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Flecha derecha"/>
          <p:cNvSpPr/>
          <p:nvPr/>
        </p:nvSpPr>
        <p:spPr>
          <a:xfrm rot="16200000">
            <a:off x="7956376" y="2461538"/>
            <a:ext cx="576064" cy="2067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29 Flecha derecha"/>
          <p:cNvSpPr/>
          <p:nvPr/>
        </p:nvSpPr>
        <p:spPr>
          <a:xfrm rot="5400000">
            <a:off x="7987734" y="4909810"/>
            <a:ext cx="576064" cy="2067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8" name="Picture 4" descr="http://definicion.de/wp-content/uploads/2008/07/Eficiencia.jpg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8054" y="5507941"/>
            <a:ext cx="1312697" cy="873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26021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/>
      </p:transition>
    </mc:Choice>
    <mc:Fallback>
      <p:transition spd="slow">
        <p:spli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2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500"/>
                            </p:stCondLst>
                            <p:childTnLst>
                              <p:par>
                                <p:cTn id="1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500"/>
                            </p:stCondLst>
                            <p:childTnLst>
                              <p:par>
                                <p:cTn id="1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8" grpId="0" animBg="1"/>
      <p:bldP spid="10" grpId="0" animBg="1"/>
      <p:bldP spid="12" grpId="0" animBg="1"/>
      <p:bldP spid="14" grpId="0" animBg="1"/>
      <p:bldP spid="15" grpId="0"/>
      <p:bldP spid="16" grpId="0" animBg="1"/>
      <p:bldP spid="17" grpId="0"/>
      <p:bldP spid="19" grpId="0" animBg="1"/>
      <p:bldP spid="21" grpId="0" animBg="1"/>
      <p:bldP spid="23" grpId="0" animBg="1"/>
      <p:bldP spid="25" grpId="0" animBg="1"/>
      <p:bldP spid="27" grpId="0" animBg="1"/>
      <p:bldP spid="2" grpId="0" animBg="1"/>
      <p:bldP spid="30" grpId="0" animBg="1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</TotalTime>
  <Words>128</Words>
  <Application>Microsoft Office PowerPoint</Application>
  <PresentationFormat>Presentación en pantalla (4:3)</PresentationFormat>
  <Paragraphs>39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1" baseType="lpstr">
      <vt:lpstr>Tema de Office</vt:lpstr>
      <vt:lpstr>Conversaciones Difíciles</vt:lpstr>
      <vt:lpstr>Una Mala Conversación</vt:lpstr>
      <vt:lpstr>La Guerra de los Rose</vt:lpstr>
      <vt:lpstr>Two For Tango</vt:lpstr>
      <vt:lpstr>¿Para Qué Conversar?</vt:lpstr>
      <vt:lpstr>Zanjar Diferencias</vt:lpstr>
      <vt:lpstr>La Trampa</vt:lpstr>
      <vt:lpstr>El Éxito de Una Conversación Difícil</vt:lpstr>
      <vt:lpstr>Dicho Popular Americano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Conversaciones Difíciles</dc:title>
  <dc:creator>Juan Carlos</dc:creator>
  <cp:lastModifiedBy>Juan Carlos</cp:lastModifiedBy>
  <cp:revision>9</cp:revision>
  <dcterms:created xsi:type="dcterms:W3CDTF">2013-10-21T13:04:02Z</dcterms:created>
  <dcterms:modified xsi:type="dcterms:W3CDTF">2013-10-21T21:49:38Z</dcterms:modified>
</cp:coreProperties>
</file>