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8" r:id="rId1"/>
  </p:sldMasterIdLst>
  <p:sldIdLst>
    <p:sldId id="256" r:id="rId2"/>
    <p:sldId id="286" r:id="rId3"/>
    <p:sldId id="258" r:id="rId4"/>
    <p:sldId id="259" r:id="rId5"/>
    <p:sldId id="263" r:id="rId6"/>
    <p:sldId id="265" r:id="rId7"/>
    <p:sldId id="264" r:id="rId8"/>
    <p:sldId id="267" r:id="rId9"/>
    <p:sldId id="272" r:id="rId10"/>
    <p:sldId id="274" r:id="rId11"/>
    <p:sldId id="276" r:id="rId12"/>
    <p:sldId id="277" r:id="rId13"/>
    <p:sldId id="278" r:id="rId14"/>
    <p:sldId id="280" r:id="rId15"/>
    <p:sldId id="282" r:id="rId16"/>
    <p:sldId id="283" r:id="rId17"/>
    <p:sldId id="273" r:id="rId18"/>
  </p:sldIdLst>
  <p:sldSz cx="9144000" cy="6858000" type="screen4x3"/>
  <p:notesSz cx="6858000" cy="9144000"/>
  <p:defaultTextStyle>
    <a:defPPr>
      <a:defRPr lang="es-E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Franklin Gothic Book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Franklin Gothic Book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Franklin Gothic Book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Franklin Gothic Book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2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2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5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37C83-0177-EE44-A5BC-799027E6CBA2}" type="datetimeFigureOut">
              <a:rPr lang="es-ES"/>
              <a:pPr>
                <a:defRPr/>
              </a:pPr>
              <a:t>20/11/12</a:t>
            </a:fld>
            <a:endParaRPr lang="es-ES"/>
          </a:p>
        </p:txBody>
      </p:sp>
      <p:sp>
        <p:nvSpPr>
          <p:cNvPr id="6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0D45-18B7-B441-9CBA-4CC61909B7D3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0397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C7030-3211-434C-B1C2-9EE4E69203A7}" type="datetimeFigureOut">
              <a:rPr lang="es-ES"/>
              <a:pPr>
                <a:defRPr/>
              </a:pPr>
              <a:t>20/11/12</a:t>
            </a:fld>
            <a:endParaRPr lang="es-ES"/>
          </a:p>
        </p:txBody>
      </p:sp>
      <p:sp>
        <p:nvSpPr>
          <p:cNvPr id="5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61184-E4C6-8343-AF66-60EF0DE38653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0352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2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5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020EE-C1F5-2D44-9B18-0C05D1F013EC}" type="datetimeFigureOut">
              <a:rPr lang="es-ES"/>
              <a:pPr>
                <a:defRPr/>
              </a:pPr>
              <a:t>20/11/12</a:t>
            </a:fld>
            <a:endParaRPr lang="es-ES"/>
          </a:p>
        </p:txBody>
      </p:sp>
      <p:sp>
        <p:nvSpPr>
          <p:cNvPr id="7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CB8BA-4D35-CE44-B99A-718181AC680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35688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D1F9D-99E4-564A-A46A-8D81936274F4}" type="datetimeFigureOut">
              <a:rPr lang="es-ES"/>
              <a:pPr>
                <a:defRPr/>
              </a:pPr>
              <a:t>20/11/12</a:t>
            </a:fld>
            <a:endParaRPr lang="es-ES"/>
          </a:p>
        </p:txBody>
      </p:sp>
      <p:sp>
        <p:nvSpPr>
          <p:cNvPr id="6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26B62-31BE-1B44-B51E-1F5F151ABDF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6091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2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8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76739-179F-344B-AE3B-B20E30BE46A3}" type="datetimeFigureOut">
              <a:rPr lang="es-ES"/>
              <a:pPr>
                <a:defRPr/>
              </a:pPr>
              <a:t>20/11/12</a:t>
            </a:fld>
            <a:endParaRPr lang="es-ES"/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AC7D6-9258-D64A-AB58-9CD58BBF41E3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1488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1BF2E-4E2F-FB4D-8984-6965ABB38198}" type="datetimeFigureOut">
              <a:rPr lang="es-ES"/>
              <a:pPr>
                <a:defRPr/>
              </a:pPr>
              <a:t>20/11/12</a:t>
            </a:fld>
            <a:endParaRPr lang="es-ES"/>
          </a:p>
        </p:txBody>
      </p:sp>
      <p:sp>
        <p:nvSpPr>
          <p:cNvPr id="4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6331B-BE7D-D54A-A302-DC8AD60F3B9F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826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EB646-20CF-9044-A853-C673970D44EF}" type="datetimeFigureOut">
              <a:rPr lang="es-ES"/>
              <a:pPr>
                <a:defRPr/>
              </a:pPr>
              <a:t>20/11/12</a:t>
            </a:fld>
            <a:endParaRPr lang="es-ES"/>
          </a:p>
        </p:txBody>
      </p:sp>
      <p:sp>
        <p:nvSpPr>
          <p:cNvPr id="3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FAF7A-6432-F34D-88DA-53F871B73F32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8972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2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6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29D8C-2EFD-7B42-BC44-1653A03776EB}" type="datetimeFigureOut">
              <a:rPr lang="es-ES"/>
              <a:pPr>
                <a:defRPr/>
              </a:pPr>
              <a:t>20/11/12</a:t>
            </a:fld>
            <a:endParaRPr lang="es-ES"/>
          </a:p>
        </p:txBody>
      </p:sp>
      <p:sp>
        <p:nvSpPr>
          <p:cNvPr id="7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500D3-C72D-D248-A5D7-9B1F57FC6CFE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66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lang="en-US" noProof="0" dirty="0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95CE4-E078-DD45-A137-1C84D51A3743}" type="datetimeFigureOut">
              <a:rPr lang="es-ES"/>
              <a:pPr>
                <a:defRPr/>
              </a:pPr>
              <a:t>20/11/12</a:t>
            </a:fld>
            <a:endParaRPr lang="es-ES"/>
          </a:p>
        </p:txBody>
      </p:sp>
      <p:sp>
        <p:nvSpPr>
          <p:cNvPr id="6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A9E82-7F24-754E-977D-BB351F4B7933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5579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D9540-FF26-AE41-AEE9-160F61954062}" type="datetimeFigureOut">
              <a:rPr lang="es-ES"/>
              <a:pPr>
                <a:defRPr/>
              </a:pPr>
              <a:t>20/11/12</a:t>
            </a:fld>
            <a:endParaRPr lang="es-ES"/>
          </a:p>
        </p:txBody>
      </p:sp>
      <p:sp>
        <p:nvSpPr>
          <p:cNvPr id="5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D1CDE-53E2-3544-9D0E-F0468F6B154C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056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E528D-0A42-8440-9B60-1E5D81EDFB80}" type="datetimeFigureOut">
              <a:rPr lang="es-ES"/>
              <a:pPr>
                <a:defRPr/>
              </a:pPr>
              <a:t>20/11/12</a:t>
            </a:fld>
            <a:endParaRPr lang="es-ES"/>
          </a:p>
        </p:txBody>
      </p:sp>
      <p:sp>
        <p:nvSpPr>
          <p:cNvPr id="5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59ECB-0E27-CF49-9A99-BB4B5BC2157F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752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029" name="7 Marcador de texto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fld id="{8079350C-1AB0-0944-8E26-A6D2371BC4D9}" type="datetimeFigureOut">
              <a:rPr lang="es-ES"/>
              <a:pPr>
                <a:defRPr/>
              </a:pPr>
              <a:t>20/11/12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fld id="{BCB85E05-FC6B-2648-B277-AD314916B5D9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3997" r:id="rId4"/>
    <p:sldLayoutId id="2147484006" r:id="rId5"/>
    <p:sldLayoutId id="2147483998" r:id="rId6"/>
    <p:sldLayoutId id="2147483999" r:id="rId7"/>
    <p:sldLayoutId id="2147484007" r:id="rId8"/>
    <p:sldLayoutId id="2147484000" r:id="rId9"/>
    <p:sldLayoutId id="2147484001" r:id="rId10"/>
    <p:sldLayoutId id="214748400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charset="0"/>
        <a:buChar char=""/>
        <a:defRPr sz="32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charset="0"/>
        <a:buChar char=""/>
        <a:defRPr sz="28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charset="0"/>
        <a:buChar char=""/>
        <a:defRPr sz="2400"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charset="0"/>
        <a:buChar char="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charset="0"/>
        <a:buChar char="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1000" y="4500487"/>
            <a:ext cx="8458200" cy="100195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400" dirty="0" smtClean="0">
                <a:solidFill>
                  <a:srgbClr val="008000"/>
                </a:solidFill>
                <a:ea typeface="+mj-ea"/>
                <a:cs typeface="+mj-cs"/>
              </a:rPr>
              <a:t>ESPACIO para el BIENESTAR</a:t>
            </a:r>
            <a:endParaRPr lang="es-ES" sz="4400" dirty="0">
              <a:solidFill>
                <a:srgbClr val="008000"/>
              </a:solidFill>
              <a:ea typeface="+mj-ea"/>
              <a:cs typeface="+mj-cs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6875" y="4559300"/>
            <a:ext cx="8458200" cy="414338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s-ES" sz="2800" b="1" dirty="0" smtClean="0">
                <a:ea typeface="+mn-ea"/>
                <a:cs typeface="+mn-cs"/>
              </a:rPr>
              <a:t>Herramientas para una vida radiante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s-ES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s-ES" dirty="0">
              <a:ea typeface="+mn-ea"/>
              <a:cs typeface="+mn-cs"/>
            </a:endParaRPr>
          </a:p>
        </p:txBody>
      </p:sp>
      <p:pic>
        <p:nvPicPr>
          <p:cNvPr id="1331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2578100" y="1187450"/>
            <a:ext cx="3851275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5400" dirty="0" smtClean="0">
                <a:solidFill>
                  <a:srgbClr val="FF6600"/>
                </a:solidFill>
                <a:ea typeface="+mj-ea"/>
                <a:cs typeface="+mj-cs"/>
              </a:rPr>
              <a:t/>
            </a:r>
            <a:br>
              <a:rPr lang="es-ES" sz="5400" dirty="0" smtClean="0">
                <a:solidFill>
                  <a:srgbClr val="FF6600"/>
                </a:solidFill>
                <a:ea typeface="+mj-ea"/>
                <a:cs typeface="+mj-cs"/>
              </a:rPr>
            </a:br>
            <a:r>
              <a:rPr lang="es-ES" sz="5400" dirty="0">
                <a:solidFill>
                  <a:srgbClr val="FF6600"/>
                </a:solidFill>
                <a:ea typeface="+mj-ea"/>
                <a:cs typeface="+mj-cs"/>
              </a:rPr>
              <a:t/>
            </a:r>
            <a:br>
              <a:rPr lang="es-ES" sz="5400" dirty="0">
                <a:solidFill>
                  <a:srgbClr val="FF6600"/>
                </a:solidFill>
                <a:ea typeface="+mj-ea"/>
                <a:cs typeface="+mj-cs"/>
              </a:rPr>
            </a:br>
            <a:r>
              <a:rPr lang="es-ES" sz="5400" dirty="0" smtClean="0">
                <a:solidFill>
                  <a:srgbClr val="FF6600"/>
                </a:solidFill>
                <a:ea typeface="+mj-ea"/>
                <a:cs typeface="+mj-cs"/>
              </a:rPr>
              <a:t/>
            </a:r>
            <a:br>
              <a:rPr lang="es-ES" sz="5400" dirty="0" smtClean="0">
                <a:solidFill>
                  <a:srgbClr val="FF6600"/>
                </a:solidFill>
                <a:ea typeface="+mj-ea"/>
                <a:cs typeface="+mj-cs"/>
              </a:rPr>
            </a:br>
            <a:r>
              <a:rPr lang="es-ES" sz="5400" dirty="0">
                <a:solidFill>
                  <a:srgbClr val="FF6600"/>
                </a:solidFill>
                <a:ea typeface="+mj-ea"/>
                <a:cs typeface="+mj-cs"/>
              </a:rPr>
              <a:t/>
            </a:r>
            <a:br>
              <a:rPr lang="es-ES" sz="5400" dirty="0">
                <a:solidFill>
                  <a:srgbClr val="FF6600"/>
                </a:solidFill>
                <a:ea typeface="+mj-ea"/>
                <a:cs typeface="+mj-cs"/>
              </a:rPr>
            </a:br>
            <a:r>
              <a:rPr lang="es-ES" sz="5400" dirty="0" smtClean="0">
                <a:solidFill>
                  <a:srgbClr val="FF6600"/>
                </a:solidFill>
                <a:ea typeface="+mj-ea"/>
                <a:cs typeface="+mj-cs"/>
              </a:rPr>
              <a:t/>
            </a:r>
            <a:br>
              <a:rPr lang="es-ES" sz="5400" dirty="0" smtClean="0">
                <a:solidFill>
                  <a:srgbClr val="FF6600"/>
                </a:solidFill>
                <a:ea typeface="+mj-ea"/>
                <a:cs typeface="+mj-cs"/>
              </a:rPr>
            </a:br>
            <a:r>
              <a:rPr lang="es-ES" sz="5400" dirty="0">
                <a:solidFill>
                  <a:srgbClr val="FF6600"/>
                </a:solidFill>
                <a:ea typeface="+mj-ea"/>
                <a:cs typeface="+mj-cs"/>
              </a:rPr>
              <a:t/>
            </a:r>
            <a:br>
              <a:rPr lang="es-ES" sz="5400" dirty="0">
                <a:solidFill>
                  <a:srgbClr val="FF6600"/>
                </a:solidFill>
                <a:ea typeface="+mj-ea"/>
                <a:cs typeface="+mj-cs"/>
              </a:rPr>
            </a:br>
            <a:r>
              <a:rPr lang="es-ES" sz="5400" dirty="0" smtClean="0">
                <a:solidFill>
                  <a:srgbClr val="FF6600"/>
                </a:solidFill>
                <a:ea typeface="+mj-ea"/>
                <a:cs typeface="+mj-cs"/>
              </a:rPr>
              <a:t>¿QUÉ ES BIENESTAR?</a:t>
            </a:r>
            <a:endParaRPr lang="es-ES" sz="5400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pic>
        <p:nvPicPr>
          <p:cNvPr id="14339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6007100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28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6600"/>
                </a:solidFill>
                <a:ea typeface="+mj-ea"/>
                <a:cs typeface="+mj-cs"/>
              </a:rPr>
              <a:t>Indicadores de un vida en bienestar</a:t>
            </a:r>
            <a:endParaRPr lang="es-ES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15362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dirty="0">
              <a:solidFill>
                <a:srgbClr val="FF0000"/>
              </a:solidFill>
              <a:latin typeface="Franklin Gothic Book" charset="0"/>
            </a:endParaRPr>
          </a:p>
          <a:p>
            <a:r>
              <a:rPr lang="es-ES" sz="4000" dirty="0" smtClean="0">
                <a:solidFill>
                  <a:srgbClr val="FF0000"/>
                </a:solidFill>
                <a:latin typeface="Franklin Gothic Book" charset="0"/>
              </a:rPr>
              <a:t>La salud</a:t>
            </a:r>
          </a:p>
          <a:p>
            <a:r>
              <a:rPr lang="es-ES" sz="4000" dirty="0" smtClean="0">
                <a:solidFill>
                  <a:srgbClr val="FF0000"/>
                </a:solidFill>
                <a:latin typeface="Franklin Gothic Book" charset="0"/>
              </a:rPr>
              <a:t>Paz interior</a:t>
            </a:r>
          </a:p>
          <a:p>
            <a:r>
              <a:rPr lang="es-ES" sz="4000" dirty="0" smtClean="0">
                <a:solidFill>
                  <a:srgbClr val="FF0000"/>
                </a:solidFill>
                <a:latin typeface="Franklin Gothic Book" charset="0"/>
              </a:rPr>
              <a:t>Relaciones armónicas</a:t>
            </a:r>
          </a:p>
          <a:p>
            <a:r>
              <a:rPr lang="es-ES" sz="4000" dirty="0" smtClean="0">
                <a:solidFill>
                  <a:srgbClr val="FF0000"/>
                </a:solidFill>
                <a:latin typeface="Franklin Gothic Book" charset="0"/>
              </a:rPr>
              <a:t>Abundancia</a:t>
            </a:r>
          </a:p>
          <a:p>
            <a:endParaRPr lang="es-ES" dirty="0">
              <a:solidFill>
                <a:srgbClr val="FF0000"/>
              </a:solidFill>
              <a:latin typeface="Franklin Gothic Book" charset="0"/>
            </a:endParaRPr>
          </a:p>
        </p:txBody>
      </p:sp>
      <p:pic>
        <p:nvPicPr>
          <p:cNvPr id="15363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43600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6600"/>
                </a:solidFill>
                <a:ea typeface="+mj-ea"/>
                <a:cs typeface="+mj-cs"/>
              </a:rPr>
              <a:t>BIENESTAR</a:t>
            </a:r>
            <a:endParaRPr lang="es-ES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16386" name="Marcador de contenido 2"/>
          <p:cNvSpPr>
            <a:spLocks noGrp="1"/>
          </p:cNvSpPr>
          <p:nvPr>
            <p:ph idx="1"/>
          </p:nvPr>
        </p:nvSpPr>
        <p:spPr>
          <a:xfrm>
            <a:off x="758825" y="1417638"/>
            <a:ext cx="8229600" cy="452596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 2" charset="0"/>
              <a:buNone/>
            </a:pPr>
            <a:endParaRPr lang="es-ES" sz="4400" dirty="0" smtClean="0">
              <a:solidFill>
                <a:srgbClr val="FF0000"/>
              </a:solidFill>
              <a:latin typeface="Franklin Gothic Book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 2" charset="0"/>
              <a:buNone/>
            </a:pPr>
            <a:r>
              <a:rPr lang="es-ES" sz="4400" dirty="0" smtClean="0">
                <a:solidFill>
                  <a:srgbClr val="FF0000"/>
                </a:solidFill>
                <a:latin typeface="Franklin Gothic Book" charset="0"/>
              </a:rPr>
              <a:t>Es el resultado de la manifestación </a:t>
            </a:r>
            <a:r>
              <a:rPr lang="es-ES" sz="4400" u="sng" dirty="0" smtClean="0">
                <a:solidFill>
                  <a:srgbClr val="FF0000"/>
                </a:solidFill>
                <a:latin typeface="Franklin Gothic Book" charset="0"/>
              </a:rPr>
              <a:t>de cada </a:t>
            </a:r>
            <a:r>
              <a:rPr lang="es-ES" sz="4400" dirty="0" smtClean="0">
                <a:solidFill>
                  <a:srgbClr val="FF0000"/>
                </a:solidFill>
                <a:latin typeface="Franklin Gothic Book" charset="0"/>
              </a:rPr>
              <a:t>Indicador simultáneamente y de manera sostenida.</a:t>
            </a:r>
            <a:endParaRPr lang="es-ES" sz="4400" dirty="0">
              <a:solidFill>
                <a:srgbClr val="FF0000"/>
              </a:solidFill>
              <a:latin typeface="Franklin Gothic Book" charset="0"/>
            </a:endParaRPr>
          </a:p>
        </p:txBody>
      </p:sp>
      <p:pic>
        <p:nvPicPr>
          <p:cNvPr id="16387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43600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5724" y="613775"/>
            <a:ext cx="8686800" cy="838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4000" dirty="0" smtClean="0">
                <a:solidFill>
                  <a:srgbClr val="FF0000"/>
                </a:solidFill>
                <a:ea typeface="+mj-ea"/>
                <a:cs typeface="+mj-cs"/>
              </a:rPr>
              <a:t>¿CÓMO SE LOGRA EL BIENESTAR?</a:t>
            </a:r>
            <a:br>
              <a:rPr lang="es-ES" sz="4000" dirty="0" smtClean="0">
                <a:solidFill>
                  <a:srgbClr val="FF0000"/>
                </a:solidFill>
                <a:ea typeface="+mj-ea"/>
                <a:cs typeface="+mj-cs"/>
              </a:rPr>
            </a:br>
            <a:endParaRPr lang="es-ES" sz="4000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20482" name="Marcador de contenido 2"/>
          <p:cNvSpPr>
            <a:spLocks noGrp="1"/>
          </p:cNvSpPr>
          <p:nvPr>
            <p:ph idx="1"/>
          </p:nvPr>
        </p:nvSpPr>
        <p:spPr>
          <a:xfrm>
            <a:off x="457200" y="1600346"/>
            <a:ext cx="7932738" cy="4135292"/>
          </a:xfrm>
        </p:spPr>
        <p:txBody>
          <a:bodyPr/>
          <a:lstStyle/>
          <a:p>
            <a:pPr marL="0" indent="0" algn="ctr" eaLnBrk="1" hangingPunct="1">
              <a:buFont typeface="Wingdings 2" charset="0"/>
              <a:buNone/>
            </a:pPr>
            <a:endParaRPr lang="es-ES" dirty="0">
              <a:latin typeface="Franklin Gothic Book" charset="0"/>
            </a:endParaRPr>
          </a:p>
          <a:p>
            <a:pPr marL="0" indent="0" algn="ctr" eaLnBrk="1" hangingPunct="1">
              <a:buFont typeface="Wingdings 2" charset="0"/>
              <a:buNone/>
            </a:pPr>
            <a:r>
              <a:rPr lang="es-ES" dirty="0" smtClean="0">
                <a:solidFill>
                  <a:srgbClr val="FF0000"/>
                </a:solidFill>
                <a:latin typeface="Franklin Gothic Book" charset="0"/>
              </a:rPr>
              <a:t>Es el resultado de las decisiones que tomamos cada día y que afectan:</a:t>
            </a:r>
          </a:p>
          <a:p>
            <a:pPr algn="just"/>
            <a:r>
              <a:rPr lang="es-ES" dirty="0" smtClean="0">
                <a:solidFill>
                  <a:srgbClr val="008000"/>
                </a:solidFill>
                <a:latin typeface="Franklin Gothic Book" charset="0"/>
              </a:rPr>
              <a:t>La salud</a:t>
            </a:r>
          </a:p>
          <a:p>
            <a:pPr algn="just"/>
            <a:r>
              <a:rPr lang="es-ES" dirty="0" smtClean="0">
                <a:solidFill>
                  <a:srgbClr val="008000"/>
                </a:solidFill>
                <a:latin typeface="Franklin Gothic Book" charset="0"/>
              </a:rPr>
              <a:t>La paz interior</a:t>
            </a:r>
          </a:p>
          <a:p>
            <a:pPr algn="just"/>
            <a:r>
              <a:rPr lang="es-ES" dirty="0" smtClean="0">
                <a:solidFill>
                  <a:srgbClr val="008000"/>
                </a:solidFill>
                <a:latin typeface="Franklin Gothic Book" charset="0"/>
              </a:rPr>
              <a:t>Las relaciones</a:t>
            </a:r>
          </a:p>
          <a:p>
            <a:pPr algn="just"/>
            <a:r>
              <a:rPr lang="es-ES" dirty="0" smtClean="0">
                <a:solidFill>
                  <a:srgbClr val="008000"/>
                </a:solidFill>
                <a:latin typeface="Franklin Gothic Book" charset="0"/>
              </a:rPr>
              <a:t>La obtención de abundancia</a:t>
            </a:r>
          </a:p>
          <a:p>
            <a:pPr marL="0" indent="0" algn="ctr" eaLnBrk="1" hangingPunct="1">
              <a:buFont typeface="Wingdings 2" charset="0"/>
              <a:buNone/>
            </a:pPr>
            <a:endParaRPr lang="es-ES" dirty="0">
              <a:solidFill>
                <a:srgbClr val="FF0000"/>
              </a:solidFill>
              <a:latin typeface="Franklin Gothic Book" charset="0"/>
            </a:endParaRPr>
          </a:p>
          <a:p>
            <a:pPr marL="0" indent="0" algn="ctr" eaLnBrk="1" hangingPunct="1">
              <a:buFont typeface="Wingdings 2" charset="0"/>
              <a:buNone/>
            </a:pPr>
            <a:endParaRPr lang="es-ES" i="1" dirty="0">
              <a:solidFill>
                <a:srgbClr val="008000"/>
              </a:solidFill>
              <a:latin typeface="Franklin Gothic Book" charset="0"/>
            </a:endParaRPr>
          </a:p>
        </p:txBody>
      </p:sp>
      <p:pic>
        <p:nvPicPr>
          <p:cNvPr id="20483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735638"/>
            <a:ext cx="19431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4000" dirty="0" smtClean="0">
                <a:solidFill>
                  <a:srgbClr val="FF0000"/>
                </a:solidFill>
                <a:ea typeface="+mj-ea"/>
                <a:cs typeface="+mj-cs"/>
              </a:rPr>
              <a:t>¿qué hay que hacer entonces?</a:t>
            </a:r>
            <a:endParaRPr lang="es-ES" sz="4000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21506" name="Marcador de contenido 2"/>
          <p:cNvSpPr>
            <a:spLocks noGrp="1"/>
          </p:cNvSpPr>
          <p:nvPr>
            <p:ph idx="1"/>
          </p:nvPr>
        </p:nvSpPr>
        <p:spPr>
          <a:xfrm>
            <a:off x="1060450" y="1579563"/>
            <a:ext cx="6664325" cy="4525962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s-ES" dirty="0" smtClean="0">
              <a:latin typeface="Franklin Gothic Book" charset="0"/>
            </a:endParaRPr>
          </a:p>
          <a:p>
            <a:pPr marL="0" indent="0" algn="ctr" eaLnBrk="1" hangingPunct="1">
              <a:buNone/>
            </a:pPr>
            <a:endParaRPr lang="es-ES" dirty="0">
              <a:latin typeface="Franklin Gothic Book" charset="0"/>
            </a:endParaRPr>
          </a:p>
          <a:p>
            <a:pPr marL="0" indent="0" algn="ctr" eaLnBrk="1" hangingPunct="1">
              <a:buNone/>
            </a:pPr>
            <a:endParaRPr lang="es-ES" dirty="0" smtClean="0">
              <a:latin typeface="Franklin Gothic Book" charset="0"/>
            </a:endParaRPr>
          </a:p>
          <a:p>
            <a:pPr marL="0" indent="0" algn="ctr" eaLnBrk="1" hangingPunct="1">
              <a:buNone/>
            </a:pPr>
            <a:r>
              <a:rPr lang="es-ES" sz="6000" dirty="0" smtClean="0">
                <a:solidFill>
                  <a:srgbClr val="008000"/>
                </a:solidFill>
                <a:latin typeface="Franklin Gothic Book" charset="0"/>
              </a:rPr>
              <a:t>SER CONCIENTES</a:t>
            </a:r>
            <a:endParaRPr lang="es-ES" sz="6000" dirty="0">
              <a:solidFill>
                <a:srgbClr val="008000"/>
              </a:solidFill>
              <a:latin typeface="Franklin Gothic Book" charset="0"/>
            </a:endParaRPr>
          </a:p>
        </p:txBody>
      </p:sp>
      <p:pic>
        <p:nvPicPr>
          <p:cNvPr id="21507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91225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0000"/>
                </a:solidFill>
                <a:ea typeface="+mj-ea"/>
                <a:cs typeface="+mj-cs"/>
              </a:rPr>
              <a:t>CAMBIO PERSONAL</a:t>
            </a:r>
            <a:endParaRPr lang="es-ES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23554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r>
              <a:rPr lang="es-ES" dirty="0">
                <a:solidFill>
                  <a:srgbClr val="008000"/>
                </a:solidFill>
                <a:latin typeface="Franklin Gothic Book" charset="0"/>
              </a:rPr>
              <a:t>¿Cómo ocuparse de los demás si uno no se ocupa de uno mismo?</a:t>
            </a:r>
          </a:p>
          <a:p>
            <a:pPr algn="ctr" eaLnBrk="1" hangingPunct="1"/>
            <a:r>
              <a:rPr lang="es-ES" dirty="0">
                <a:solidFill>
                  <a:srgbClr val="008000"/>
                </a:solidFill>
                <a:latin typeface="Franklin Gothic Book" charset="0"/>
              </a:rPr>
              <a:t>¿Cómo hacer el bien, si </a:t>
            </a:r>
            <a:r>
              <a:rPr lang="es-ES" dirty="0" smtClean="0">
                <a:solidFill>
                  <a:srgbClr val="008000"/>
                </a:solidFill>
                <a:latin typeface="Franklin Gothic Book" charset="0"/>
              </a:rPr>
              <a:t>no </a:t>
            </a:r>
            <a:r>
              <a:rPr lang="es-ES" dirty="0">
                <a:solidFill>
                  <a:srgbClr val="008000"/>
                </a:solidFill>
                <a:latin typeface="Franklin Gothic Book" charset="0"/>
              </a:rPr>
              <a:t>te sientes bien?</a:t>
            </a:r>
          </a:p>
          <a:p>
            <a:pPr algn="ctr" eaLnBrk="1" hangingPunct="1">
              <a:buFont typeface="Wingdings 2" charset="0"/>
              <a:buNone/>
            </a:pPr>
            <a:endParaRPr lang="es-ES" dirty="0">
              <a:solidFill>
                <a:srgbClr val="008000"/>
              </a:solidFill>
              <a:latin typeface="Franklin Gothic Book" charset="0"/>
            </a:endParaRPr>
          </a:p>
          <a:p>
            <a:pPr algn="ctr" eaLnBrk="1" hangingPunct="1">
              <a:buFont typeface="Wingdings 2" charset="0"/>
              <a:buNone/>
            </a:pPr>
            <a:r>
              <a:rPr lang="es-ES" dirty="0">
                <a:solidFill>
                  <a:srgbClr val="008000"/>
                </a:solidFill>
                <a:latin typeface="Franklin Gothic Book" charset="0"/>
              </a:rPr>
              <a:t>No puedo amar sin amarme a mi mismo</a:t>
            </a:r>
          </a:p>
        </p:txBody>
      </p:sp>
      <p:pic>
        <p:nvPicPr>
          <p:cNvPr id="2355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91225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296780"/>
            <a:ext cx="8686800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0000"/>
                </a:solidFill>
                <a:ea typeface="+mj-ea"/>
                <a:cs typeface="+mj-cs"/>
              </a:rPr>
              <a:t>INVERSIÓN</a:t>
            </a:r>
            <a:endParaRPr lang="es-ES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60613"/>
          </a:xfrm>
        </p:spPr>
        <p:txBody>
          <a:bodyPr/>
          <a:lstStyle/>
          <a:p>
            <a:pPr algn="ctr" eaLnBrk="1" hangingPunct="1"/>
            <a:endParaRPr lang="es-ES" sz="2800" dirty="0">
              <a:solidFill>
                <a:srgbClr val="00B050"/>
              </a:solidFill>
              <a:latin typeface="Franklin Gothic Book" charset="0"/>
            </a:endParaRPr>
          </a:p>
          <a:p>
            <a:pPr algn="ctr" eaLnBrk="1" hangingPunct="1"/>
            <a:endParaRPr lang="es-ES" sz="2800" dirty="0">
              <a:solidFill>
                <a:srgbClr val="00B050"/>
              </a:solidFill>
              <a:latin typeface="Franklin Gothic Book" charset="0"/>
            </a:endParaRPr>
          </a:p>
          <a:p>
            <a:pPr algn="ctr" eaLnBrk="1" hangingPunct="1">
              <a:buFont typeface="Wingdings 2" charset="0"/>
              <a:buNone/>
            </a:pPr>
            <a:r>
              <a:rPr lang="es-ES" sz="3600" dirty="0" smtClean="0">
                <a:solidFill>
                  <a:srgbClr val="00B050"/>
                </a:solidFill>
                <a:latin typeface="Franklin Gothic Book" charset="0"/>
              </a:rPr>
              <a:t>Invertir </a:t>
            </a:r>
            <a:r>
              <a:rPr lang="es-ES" sz="3600" dirty="0">
                <a:solidFill>
                  <a:srgbClr val="00B050"/>
                </a:solidFill>
                <a:latin typeface="Franklin Gothic Book" charset="0"/>
              </a:rPr>
              <a:t>en ti mismo, es la mejor inversión que puedes hacer</a:t>
            </a:r>
          </a:p>
        </p:txBody>
      </p:sp>
      <p:pic>
        <p:nvPicPr>
          <p:cNvPr id="24579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75350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393032"/>
            <a:ext cx="86868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6600"/>
                </a:solidFill>
                <a:ea typeface="+mj-ea"/>
                <a:cs typeface="+mj-cs"/>
              </a:rPr>
              <a:t>Hábitos DE LA VIDA RADIANTE</a:t>
            </a:r>
            <a:endParaRPr lang="es-ES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29698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80000"/>
              </a:lnSpc>
              <a:buFont typeface="Franklin Gothic Medium" charset="0"/>
              <a:buAutoNum type="arabicPeriod"/>
            </a:pPr>
            <a:r>
              <a:rPr lang="es-ES" sz="3600" dirty="0">
                <a:solidFill>
                  <a:srgbClr val="008000"/>
                </a:solidFill>
                <a:latin typeface="Franklin Gothic Book" charset="0"/>
              </a:rPr>
              <a:t>Hábito del despertar </a:t>
            </a:r>
            <a:r>
              <a:rPr lang="es-ES" sz="3600" dirty="0" smtClean="0">
                <a:solidFill>
                  <a:srgbClr val="008000"/>
                </a:solidFill>
                <a:latin typeface="Franklin Gothic Book" charset="0"/>
              </a:rPr>
              <a:t>anticipado</a:t>
            </a:r>
            <a:endParaRPr lang="es-ES" sz="3600" dirty="0">
              <a:solidFill>
                <a:srgbClr val="008000"/>
              </a:solidFill>
              <a:latin typeface="Franklin Gothic Book" charset="0"/>
            </a:endParaRPr>
          </a:p>
          <a:p>
            <a:pPr marL="514350" indent="-514350" eaLnBrk="1" hangingPunct="1">
              <a:lnSpc>
                <a:spcPct val="80000"/>
              </a:lnSpc>
              <a:buFont typeface="Franklin Gothic Medium" charset="0"/>
              <a:buAutoNum type="arabicPeriod"/>
            </a:pPr>
            <a:r>
              <a:rPr lang="es-ES" sz="3600" dirty="0">
                <a:solidFill>
                  <a:srgbClr val="008000"/>
                </a:solidFill>
                <a:latin typeface="Franklin Gothic Book" charset="0"/>
              </a:rPr>
              <a:t>Hábito del cuerpo</a:t>
            </a:r>
          </a:p>
          <a:p>
            <a:pPr marL="514350" indent="-514350" eaLnBrk="1" hangingPunct="1">
              <a:lnSpc>
                <a:spcPct val="80000"/>
              </a:lnSpc>
              <a:buFont typeface="Franklin Gothic Medium" charset="0"/>
              <a:buAutoNum type="arabicPeriod"/>
            </a:pPr>
            <a:r>
              <a:rPr lang="es-ES" sz="3600" dirty="0">
                <a:solidFill>
                  <a:srgbClr val="008000"/>
                </a:solidFill>
                <a:latin typeface="Franklin Gothic Book" charset="0"/>
              </a:rPr>
              <a:t>Hábito de la nutrición</a:t>
            </a:r>
          </a:p>
          <a:p>
            <a:pPr marL="514350" indent="-514350" eaLnBrk="1" hangingPunct="1">
              <a:lnSpc>
                <a:spcPct val="80000"/>
              </a:lnSpc>
              <a:buFont typeface="Franklin Gothic Medium" charset="0"/>
              <a:buAutoNum type="arabicPeriod"/>
            </a:pPr>
            <a:r>
              <a:rPr lang="es-ES" sz="3600" dirty="0">
                <a:solidFill>
                  <a:srgbClr val="008000"/>
                </a:solidFill>
                <a:latin typeface="Franklin Gothic Book" charset="0"/>
              </a:rPr>
              <a:t>Hábito del </a:t>
            </a:r>
            <a:r>
              <a:rPr lang="es-ES" sz="3600" dirty="0" smtClean="0">
                <a:solidFill>
                  <a:srgbClr val="008000"/>
                </a:solidFill>
                <a:latin typeface="Franklin Gothic Book" charset="0"/>
              </a:rPr>
              <a:t>saber</a:t>
            </a:r>
          </a:p>
          <a:p>
            <a:pPr marL="514350" indent="-514350" eaLnBrk="1" hangingPunct="1">
              <a:lnSpc>
                <a:spcPct val="80000"/>
              </a:lnSpc>
              <a:buFont typeface="Franklin Gothic Medium" charset="0"/>
              <a:buAutoNum type="arabicPeriod"/>
            </a:pPr>
            <a:r>
              <a:rPr lang="es-ES" sz="3600" dirty="0" smtClean="0">
                <a:solidFill>
                  <a:srgbClr val="008000"/>
                </a:solidFill>
                <a:latin typeface="Franklin Gothic Book" charset="0"/>
              </a:rPr>
              <a:t>Hábito de la palabra congruente</a:t>
            </a:r>
            <a:endParaRPr lang="es-ES" sz="3600" dirty="0">
              <a:solidFill>
                <a:srgbClr val="008000"/>
              </a:solidFill>
              <a:latin typeface="Franklin Gothic Book" charset="0"/>
            </a:endParaRPr>
          </a:p>
          <a:p>
            <a:pPr marL="514350" indent="-514350" eaLnBrk="1" hangingPunct="1">
              <a:lnSpc>
                <a:spcPct val="80000"/>
              </a:lnSpc>
              <a:buFont typeface="Franklin Gothic Medium" charset="0"/>
              <a:buAutoNum type="arabicPeriod"/>
            </a:pPr>
            <a:r>
              <a:rPr lang="es-ES" sz="3600" dirty="0">
                <a:solidFill>
                  <a:srgbClr val="008000"/>
                </a:solidFill>
                <a:latin typeface="Franklin Gothic Book" charset="0"/>
              </a:rPr>
              <a:t>Hábito de la simplicidad</a:t>
            </a:r>
          </a:p>
          <a:p>
            <a:pPr marL="514350" indent="-514350" eaLnBrk="1" hangingPunct="1">
              <a:lnSpc>
                <a:spcPct val="80000"/>
              </a:lnSpc>
              <a:buFont typeface="Franklin Gothic Medium" charset="0"/>
              <a:buAutoNum type="arabicPeriod"/>
            </a:pPr>
            <a:r>
              <a:rPr lang="es-ES" sz="3600" dirty="0">
                <a:solidFill>
                  <a:srgbClr val="008000"/>
                </a:solidFill>
                <a:latin typeface="Franklin Gothic Book" charset="0"/>
              </a:rPr>
              <a:t>Hábito de la </a:t>
            </a:r>
            <a:r>
              <a:rPr lang="es-ES" sz="3600" dirty="0" smtClean="0">
                <a:solidFill>
                  <a:srgbClr val="008000"/>
                </a:solidFill>
                <a:latin typeface="Franklin Gothic Book" charset="0"/>
              </a:rPr>
              <a:t>disciplina</a:t>
            </a:r>
            <a:endParaRPr lang="es-ES" sz="3600" dirty="0">
              <a:solidFill>
                <a:srgbClr val="008000"/>
              </a:solidFill>
              <a:latin typeface="Franklin Gothic Book" charset="0"/>
            </a:endParaRPr>
          </a:p>
        </p:txBody>
      </p:sp>
      <p:pic>
        <p:nvPicPr>
          <p:cNvPr id="29699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75350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  <a:ea typeface="+mj-ea"/>
                <a:cs typeface="+mj-cs"/>
              </a:rPr>
              <a:t>Hábito </a:t>
            </a:r>
            <a:r>
              <a:rPr lang="es-ES" dirty="0" smtClean="0">
                <a:solidFill>
                  <a:srgbClr val="FF6600"/>
                </a:solidFill>
                <a:ea typeface="+mj-ea"/>
                <a:cs typeface="+mj-cs"/>
              </a:rPr>
              <a:t>DEL DESPERTAR ANTICIPADO</a:t>
            </a:r>
            <a:endParaRPr lang="es-ES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30722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Wingdings" charset="0"/>
              <a:buChar char="§"/>
            </a:pPr>
            <a:r>
              <a:rPr lang="es-ES" dirty="0">
                <a:solidFill>
                  <a:srgbClr val="008000"/>
                </a:solidFill>
                <a:latin typeface="Franklin Gothic Book" charset="0"/>
              </a:rPr>
              <a:t>El sol rejuvenece</a:t>
            </a:r>
          </a:p>
          <a:p>
            <a:pPr algn="just" eaLnBrk="1" hangingPunct="1">
              <a:buFont typeface="Wingdings" charset="0"/>
              <a:buChar char="§"/>
            </a:pPr>
            <a:r>
              <a:rPr lang="es-ES" dirty="0">
                <a:solidFill>
                  <a:srgbClr val="008000"/>
                </a:solidFill>
                <a:latin typeface="Franklin Gothic Book" charset="0"/>
              </a:rPr>
              <a:t>Los diez minutos previos a acostarse y los diez minutos siguientes al despertar influyen mucho en tu subconsciente. En estos momentos tu mente debería estar programada con pensamientos serenos e inspiradores.</a:t>
            </a:r>
          </a:p>
          <a:p>
            <a:pPr algn="just" eaLnBrk="1" hangingPunct="1">
              <a:buFont typeface="Wingdings" charset="0"/>
              <a:buChar char="§"/>
            </a:pPr>
            <a:r>
              <a:rPr lang="es-ES" dirty="0">
                <a:solidFill>
                  <a:srgbClr val="008000"/>
                </a:solidFill>
                <a:latin typeface="Franklin Gothic Book" charset="0"/>
              </a:rPr>
              <a:t>Determinando los pensamientos que entran en tu mente estás determinando lo que saldrá.</a:t>
            </a:r>
          </a:p>
        </p:txBody>
      </p:sp>
      <p:pic>
        <p:nvPicPr>
          <p:cNvPr id="30723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75350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  <a:ea typeface="+mj-ea"/>
                <a:cs typeface="+mj-cs"/>
              </a:rPr>
              <a:t>Hábito </a:t>
            </a:r>
            <a:r>
              <a:rPr lang="es-ES" dirty="0" smtClean="0">
                <a:solidFill>
                  <a:srgbClr val="FF6600"/>
                </a:solidFill>
                <a:ea typeface="+mj-ea"/>
                <a:cs typeface="+mj-cs"/>
              </a:rPr>
              <a:t>DEL CUERPO</a:t>
            </a:r>
            <a:endParaRPr lang="es-ES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32770" name="Marcador de contenido 2"/>
          <p:cNvSpPr>
            <a:spLocks noGrp="1"/>
          </p:cNvSpPr>
          <p:nvPr>
            <p:ph idx="1"/>
          </p:nvPr>
        </p:nvSpPr>
        <p:spPr>
          <a:xfrm>
            <a:off x="304800" y="1762125"/>
            <a:ext cx="8686800" cy="4525963"/>
          </a:xfrm>
        </p:spPr>
        <p:txBody>
          <a:bodyPr/>
          <a:lstStyle/>
          <a:p>
            <a:pPr algn="just" eaLnBrk="1" hangingPunct="1"/>
            <a:r>
              <a:rPr lang="es-ES" dirty="0">
                <a:solidFill>
                  <a:srgbClr val="008000"/>
                </a:solidFill>
                <a:latin typeface="Franklin Gothic Book" charset="0"/>
              </a:rPr>
              <a:t>Respirar es vivir bien</a:t>
            </a:r>
          </a:p>
          <a:p>
            <a:pPr algn="just" eaLnBrk="1" hangingPunct="1"/>
            <a:r>
              <a:rPr lang="es-ES" dirty="0">
                <a:solidFill>
                  <a:srgbClr val="008000"/>
                </a:solidFill>
                <a:latin typeface="Franklin Gothic Book" charset="0"/>
              </a:rPr>
              <a:t>Vivir de prisa es morir de prisa</a:t>
            </a:r>
          </a:p>
          <a:p>
            <a:pPr algn="just" eaLnBrk="1" hangingPunct="1"/>
            <a:r>
              <a:rPr lang="es-ES" dirty="0">
                <a:solidFill>
                  <a:srgbClr val="008000"/>
                </a:solidFill>
                <a:latin typeface="Franklin Gothic Book" charset="0"/>
              </a:rPr>
              <a:t>El movimiento es vida</a:t>
            </a:r>
          </a:p>
        </p:txBody>
      </p:sp>
      <p:pic>
        <p:nvPicPr>
          <p:cNvPr id="32771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75350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8812" y="226512"/>
            <a:ext cx="869873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rgbClr val="FF6600"/>
                </a:solidFill>
                <a:ea typeface="+mj-ea"/>
                <a:cs typeface="+mj-cs"/>
              </a:rPr>
              <a:t>Hábito </a:t>
            </a:r>
            <a:r>
              <a:rPr lang="es-ES" dirty="0" smtClean="0">
                <a:solidFill>
                  <a:srgbClr val="FF6600"/>
                </a:solidFill>
                <a:ea typeface="+mj-ea"/>
                <a:cs typeface="+mj-cs"/>
              </a:rPr>
              <a:t>DE LA NUTRICIÓN</a:t>
            </a:r>
            <a:endParaRPr lang="es-ES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33794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2700" dirty="0">
                <a:solidFill>
                  <a:srgbClr val="008000"/>
                </a:solidFill>
                <a:latin typeface="Franklin Gothic Book" charset="0"/>
              </a:rPr>
              <a:t>La mayoría de los desequilibrios que ser traducen en enfermedad son causadas por comer indebidamente por lo tanto la salud llega si comemos CORRECTAMENTE.</a:t>
            </a:r>
          </a:p>
          <a:p>
            <a:pPr eaLnBrk="1" hangingPunct="1">
              <a:lnSpc>
                <a:spcPct val="80000"/>
              </a:lnSpc>
            </a:pPr>
            <a:r>
              <a:rPr lang="es-ES" sz="2700" dirty="0">
                <a:solidFill>
                  <a:srgbClr val="008000"/>
                </a:solidFill>
                <a:latin typeface="Franklin Gothic Book" charset="0"/>
              </a:rPr>
              <a:t>Procurar una Dieta pensada por la naturaleza: DIETA SATVICA.</a:t>
            </a:r>
          </a:p>
          <a:p>
            <a:pPr eaLnBrk="1" hangingPunct="1">
              <a:lnSpc>
                <a:spcPct val="80000"/>
              </a:lnSpc>
              <a:buFont typeface="Wingdings 2" charset="0"/>
              <a:buNone/>
            </a:pPr>
            <a:endParaRPr lang="es-ES" sz="2700" dirty="0">
              <a:solidFill>
                <a:srgbClr val="008000"/>
              </a:solidFill>
              <a:latin typeface="Franklin Gothic Book" charset="0"/>
            </a:endParaRPr>
          </a:p>
          <a:p>
            <a:pPr eaLnBrk="1" hangingPunct="1">
              <a:lnSpc>
                <a:spcPct val="80000"/>
              </a:lnSpc>
              <a:buFont typeface="Wingdings 2" charset="0"/>
              <a:buNone/>
            </a:pPr>
            <a:r>
              <a:rPr lang="es-ES" sz="2700" dirty="0">
                <a:solidFill>
                  <a:srgbClr val="008000"/>
                </a:solidFill>
                <a:latin typeface="Franklin Gothic Book" charset="0"/>
              </a:rPr>
              <a:t>En orden de valor nutricional: </a:t>
            </a:r>
          </a:p>
          <a:p>
            <a:pPr eaLnBrk="1" hangingPunct="1">
              <a:lnSpc>
                <a:spcPct val="80000"/>
              </a:lnSpc>
              <a:buFont typeface="Wingdings 2" charset="0"/>
              <a:buNone/>
            </a:pPr>
            <a:r>
              <a:rPr lang="es-ES" sz="2700" dirty="0">
                <a:solidFill>
                  <a:srgbClr val="008000"/>
                </a:solidFill>
                <a:latin typeface="Franklin Gothic Book" charset="0"/>
              </a:rPr>
              <a:t>FRUTAS Y HORTALIZAS</a:t>
            </a:r>
          </a:p>
          <a:p>
            <a:pPr eaLnBrk="1" hangingPunct="1">
              <a:lnSpc>
                <a:spcPct val="80000"/>
              </a:lnSpc>
              <a:buFont typeface="Wingdings 2" charset="0"/>
              <a:buNone/>
            </a:pPr>
            <a:r>
              <a:rPr lang="es-ES" sz="2700" dirty="0">
                <a:solidFill>
                  <a:srgbClr val="008000"/>
                </a:solidFill>
                <a:latin typeface="Franklin Gothic Book" charset="0"/>
              </a:rPr>
              <a:t>LACTEOS Y CARNES</a:t>
            </a:r>
          </a:p>
          <a:p>
            <a:pPr eaLnBrk="1" hangingPunct="1">
              <a:lnSpc>
                <a:spcPct val="80000"/>
              </a:lnSpc>
              <a:buFont typeface="Wingdings 2" charset="0"/>
              <a:buNone/>
            </a:pPr>
            <a:r>
              <a:rPr lang="es-ES" sz="2700" dirty="0">
                <a:solidFill>
                  <a:srgbClr val="008000"/>
                </a:solidFill>
                <a:latin typeface="Franklin Gothic Book" charset="0"/>
              </a:rPr>
              <a:t>AZUCARES , ACEITES Y HARINAS REFINADAS</a:t>
            </a:r>
            <a:r>
              <a:rPr lang="es-ES" sz="2700" dirty="0">
                <a:solidFill>
                  <a:srgbClr val="FF0000"/>
                </a:solidFill>
                <a:latin typeface="Franklin Gothic Book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endParaRPr lang="es-ES" sz="2700" dirty="0">
              <a:solidFill>
                <a:srgbClr val="FF0000"/>
              </a:solidFill>
              <a:latin typeface="Franklin Gothic Book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1524000" y="1397000"/>
          <a:ext cx="6096000" cy="37147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1475">
                <a:tc>
                  <a:txBody>
                    <a:bodyPr/>
                    <a:lstStyle/>
                    <a:p>
                      <a:endParaRPr lang="es-ES" sz="1800" dirty="0"/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endParaRPr lang="es-ES" sz="1800"/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endParaRPr lang="es-ES" sz="1800"/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endParaRPr lang="es-ES" sz="1800" dirty="0"/>
                    </a:p>
                  </a:txBody>
                  <a:tcPr marT="45798" marB="45798"/>
                </a:tc>
              </a:tr>
            </a:tbl>
          </a:graphicData>
        </a:graphic>
      </p:graphicFrame>
      <p:pic>
        <p:nvPicPr>
          <p:cNvPr id="33800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75350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6600"/>
                </a:solidFill>
                <a:ea typeface="+mj-ea"/>
                <a:cs typeface="+mj-cs"/>
              </a:rPr>
              <a:t>HÁBITO DEL SABER</a:t>
            </a:r>
            <a:endParaRPr lang="es-ES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35842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3000" dirty="0">
                <a:solidFill>
                  <a:srgbClr val="008000"/>
                </a:solidFill>
                <a:latin typeface="Franklin Gothic Book" charset="0"/>
              </a:rPr>
              <a:t>Convertirse en un alumno de la vida</a:t>
            </a:r>
          </a:p>
          <a:p>
            <a:pPr eaLnBrk="1" hangingPunct="1">
              <a:lnSpc>
                <a:spcPct val="80000"/>
              </a:lnSpc>
            </a:pPr>
            <a:r>
              <a:rPr lang="es-ES" sz="3000" dirty="0">
                <a:solidFill>
                  <a:srgbClr val="008000"/>
                </a:solidFill>
                <a:latin typeface="Franklin Gothic Book" charset="0"/>
              </a:rPr>
              <a:t>No seas derrochador en lo grande y mezquino en lo </a:t>
            </a:r>
            <a:r>
              <a:rPr lang="es-ES" sz="3000" dirty="0" smtClean="0">
                <a:solidFill>
                  <a:srgbClr val="008000"/>
                </a:solidFill>
                <a:latin typeface="Franklin Gothic Book" charset="0"/>
              </a:rPr>
              <a:t>pequeño</a:t>
            </a:r>
            <a:endParaRPr lang="es-ES" sz="3000" dirty="0">
              <a:solidFill>
                <a:srgbClr val="008000"/>
              </a:solidFill>
              <a:latin typeface="Franklin Gothic Book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s-ES" sz="3000" dirty="0" smtClean="0">
                <a:solidFill>
                  <a:srgbClr val="008000"/>
                </a:solidFill>
                <a:latin typeface="Franklin Gothic Book" charset="0"/>
              </a:rPr>
              <a:t>Más experiencia menos conocimiento</a:t>
            </a:r>
            <a:endParaRPr lang="es-ES" sz="3000" dirty="0">
              <a:solidFill>
                <a:srgbClr val="008000"/>
              </a:solidFill>
              <a:latin typeface="Franklin Gothic Book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s-ES" sz="3000" dirty="0">
                <a:solidFill>
                  <a:srgbClr val="008000"/>
                </a:solidFill>
                <a:latin typeface="Franklin Gothic Book" charset="0"/>
              </a:rPr>
              <a:t>Hábito de pensar para prosperar</a:t>
            </a:r>
          </a:p>
          <a:p>
            <a:pPr eaLnBrk="1" hangingPunct="1">
              <a:lnSpc>
                <a:spcPct val="80000"/>
              </a:lnSpc>
            </a:pPr>
            <a:endParaRPr lang="es-ES" sz="3000" dirty="0">
              <a:solidFill>
                <a:srgbClr val="008000"/>
              </a:solidFill>
              <a:latin typeface="Franklin Gothic Book" charset="0"/>
            </a:endParaRPr>
          </a:p>
          <a:p>
            <a:pPr eaLnBrk="1" hangingPunct="1">
              <a:lnSpc>
                <a:spcPct val="80000"/>
              </a:lnSpc>
              <a:buFont typeface="Wingdings 2" charset="0"/>
              <a:buNone/>
            </a:pPr>
            <a:r>
              <a:rPr lang="ja-JP" altLang="es-ES" sz="3000" b="1" i="1" dirty="0">
                <a:solidFill>
                  <a:srgbClr val="008000"/>
                </a:solidFill>
                <a:latin typeface="Franklin Gothic Book" charset="0"/>
              </a:rPr>
              <a:t>“</a:t>
            </a:r>
            <a:r>
              <a:rPr lang="es-ES" altLang="ja-JP" sz="3000" b="1" i="1" dirty="0">
                <a:solidFill>
                  <a:srgbClr val="008000"/>
                </a:solidFill>
                <a:latin typeface="Franklin Gothic Book" charset="0"/>
              </a:rPr>
              <a:t> Tú tienes el poder de pensar cosas buenas, el poder de vivir tus sueños</a:t>
            </a:r>
            <a:r>
              <a:rPr lang="ja-JP" altLang="es-ES" sz="3000" b="1" i="1" dirty="0">
                <a:solidFill>
                  <a:srgbClr val="008000"/>
                </a:solidFill>
                <a:latin typeface="Franklin Gothic Book" charset="0"/>
              </a:rPr>
              <a:t>”</a:t>
            </a:r>
            <a:endParaRPr lang="es-ES" sz="3000" b="1" i="1" dirty="0">
              <a:solidFill>
                <a:srgbClr val="008000"/>
              </a:solidFill>
              <a:latin typeface="Franklin Gothic Book" charset="0"/>
            </a:endParaRPr>
          </a:p>
        </p:txBody>
      </p:sp>
      <p:pic>
        <p:nvPicPr>
          <p:cNvPr id="35843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75350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6600"/>
                </a:solidFill>
                <a:ea typeface="+mj-ea"/>
                <a:cs typeface="+mj-cs"/>
              </a:rPr>
              <a:t>HÁBITO DE LA PALABRA CONGRUENTE</a:t>
            </a:r>
            <a:endParaRPr lang="es-ES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36866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z="2800" dirty="0">
                <a:solidFill>
                  <a:srgbClr val="008000"/>
                </a:solidFill>
                <a:latin typeface="Franklin Gothic Book" charset="0"/>
              </a:rPr>
              <a:t>La palabra es una flecha, cuando sale no tiene retorno</a:t>
            </a:r>
          </a:p>
          <a:p>
            <a:pPr eaLnBrk="1" hangingPunct="1"/>
            <a:r>
              <a:rPr lang="es-ES" sz="2800" dirty="0">
                <a:solidFill>
                  <a:srgbClr val="008000"/>
                </a:solidFill>
                <a:latin typeface="Franklin Gothic Book" charset="0"/>
              </a:rPr>
              <a:t>Comunicación adecuada, </a:t>
            </a:r>
            <a:r>
              <a:rPr lang="es-ES" sz="2800" dirty="0" err="1">
                <a:solidFill>
                  <a:srgbClr val="008000"/>
                </a:solidFill>
                <a:latin typeface="Franklin Gothic Book" charset="0"/>
              </a:rPr>
              <a:t>acertiva</a:t>
            </a:r>
            <a:r>
              <a:rPr lang="es-ES" sz="2800" dirty="0">
                <a:solidFill>
                  <a:srgbClr val="008000"/>
                </a:solidFill>
                <a:latin typeface="Franklin Gothic Book" charset="0"/>
              </a:rPr>
              <a:t>, no violenta:</a:t>
            </a:r>
          </a:p>
          <a:p>
            <a:pPr eaLnBrk="1" hangingPunct="1">
              <a:buFont typeface="Franklin Gothic Medium" charset="0"/>
              <a:buAutoNum type="arabicPeriod"/>
            </a:pPr>
            <a:r>
              <a:rPr lang="es-ES" sz="2800" dirty="0">
                <a:solidFill>
                  <a:srgbClr val="008000"/>
                </a:solidFill>
                <a:latin typeface="Franklin Gothic Book" charset="0"/>
              </a:rPr>
              <a:t>Observación</a:t>
            </a:r>
          </a:p>
          <a:p>
            <a:pPr eaLnBrk="1" hangingPunct="1">
              <a:buFont typeface="Franklin Gothic Medium" charset="0"/>
              <a:buAutoNum type="arabicPeriod"/>
            </a:pPr>
            <a:r>
              <a:rPr lang="es-ES" sz="2800" dirty="0">
                <a:solidFill>
                  <a:srgbClr val="008000"/>
                </a:solidFill>
                <a:latin typeface="Franklin Gothic Book" charset="0"/>
              </a:rPr>
              <a:t>Sentimiento</a:t>
            </a:r>
          </a:p>
          <a:p>
            <a:pPr eaLnBrk="1" hangingPunct="1">
              <a:buFont typeface="Franklin Gothic Medium" charset="0"/>
              <a:buAutoNum type="arabicPeriod"/>
            </a:pPr>
            <a:r>
              <a:rPr lang="es-ES" sz="2800" dirty="0">
                <a:solidFill>
                  <a:srgbClr val="008000"/>
                </a:solidFill>
                <a:latin typeface="Franklin Gothic Book" charset="0"/>
              </a:rPr>
              <a:t>Necesidades</a:t>
            </a:r>
          </a:p>
          <a:p>
            <a:pPr eaLnBrk="1" hangingPunct="1">
              <a:buFont typeface="Franklin Gothic Medium" charset="0"/>
              <a:buAutoNum type="arabicPeriod"/>
            </a:pPr>
            <a:r>
              <a:rPr lang="es-ES" sz="2800" dirty="0">
                <a:solidFill>
                  <a:srgbClr val="008000"/>
                </a:solidFill>
                <a:latin typeface="Franklin Gothic Book" charset="0"/>
              </a:rPr>
              <a:t>Petición</a:t>
            </a:r>
          </a:p>
          <a:p>
            <a:pPr eaLnBrk="1" hangingPunct="1">
              <a:buFont typeface="Wingdings 2" charset="0"/>
              <a:buNone/>
            </a:pPr>
            <a:r>
              <a:rPr lang="ja-JP" altLang="es-ES" sz="2800" dirty="0">
                <a:solidFill>
                  <a:srgbClr val="008000"/>
                </a:solidFill>
                <a:latin typeface="Franklin Gothic Book" charset="0"/>
              </a:rPr>
              <a:t>“</a:t>
            </a:r>
            <a:r>
              <a:rPr lang="es-ES" altLang="ja-JP" sz="2800" dirty="0">
                <a:solidFill>
                  <a:srgbClr val="008000"/>
                </a:solidFill>
                <a:latin typeface="Franklin Gothic Book" charset="0"/>
              </a:rPr>
              <a:t>DAR DESDE EL CORAZÓN</a:t>
            </a:r>
            <a:r>
              <a:rPr lang="ja-JP" altLang="es-ES" sz="2800" dirty="0">
                <a:solidFill>
                  <a:srgbClr val="008000"/>
                </a:solidFill>
                <a:latin typeface="Franklin Gothic Book" charset="0"/>
              </a:rPr>
              <a:t>”</a:t>
            </a:r>
            <a:endParaRPr lang="es-ES" altLang="ja-JP" sz="2800" dirty="0">
              <a:solidFill>
                <a:srgbClr val="008000"/>
              </a:solidFill>
              <a:latin typeface="Franklin Gothic Book" charset="0"/>
            </a:endParaRPr>
          </a:p>
          <a:p>
            <a:pPr eaLnBrk="1" hangingPunct="1">
              <a:buFont typeface="Wingdings" charset="0"/>
              <a:buChar char="v"/>
            </a:pPr>
            <a:endParaRPr lang="es-ES" sz="2800" dirty="0">
              <a:solidFill>
                <a:srgbClr val="FF0000"/>
              </a:solidFill>
              <a:latin typeface="Franklin Gothic Book" charset="0"/>
            </a:endParaRPr>
          </a:p>
          <a:p>
            <a:pPr eaLnBrk="1" hangingPunct="1">
              <a:buFont typeface="Wingdings" charset="0"/>
              <a:buChar char="v"/>
            </a:pPr>
            <a:endParaRPr lang="es-ES" sz="2800" dirty="0">
              <a:solidFill>
                <a:srgbClr val="FF0000"/>
              </a:solidFill>
              <a:latin typeface="Franklin Gothic Book" charset="0"/>
            </a:endParaRPr>
          </a:p>
        </p:txBody>
      </p:sp>
      <p:pic>
        <p:nvPicPr>
          <p:cNvPr id="36867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75350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6600"/>
                </a:solidFill>
                <a:ea typeface="+mj-ea"/>
                <a:cs typeface="+mj-cs"/>
              </a:rPr>
              <a:t>HÁBITO DE LA SIMPLICIDAD</a:t>
            </a:r>
            <a:endParaRPr lang="es-ES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38914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2500" dirty="0">
                <a:solidFill>
                  <a:srgbClr val="008000"/>
                </a:solidFill>
                <a:latin typeface="Franklin Gothic Book" charset="0"/>
              </a:rPr>
              <a:t>Reducir las necesidades</a:t>
            </a:r>
          </a:p>
          <a:p>
            <a:pPr eaLnBrk="1" hangingPunct="1">
              <a:lnSpc>
                <a:spcPct val="80000"/>
              </a:lnSpc>
            </a:pPr>
            <a:r>
              <a:rPr lang="es-ES" sz="2500" dirty="0">
                <a:solidFill>
                  <a:srgbClr val="008000"/>
                </a:solidFill>
                <a:latin typeface="Franklin Gothic Book" charset="0"/>
              </a:rPr>
              <a:t>La felicidad verdadera viene de esforzarse en realizar los sueños</a:t>
            </a:r>
          </a:p>
          <a:p>
            <a:pPr eaLnBrk="1" hangingPunct="1">
              <a:lnSpc>
                <a:spcPct val="80000"/>
              </a:lnSpc>
            </a:pPr>
            <a:endParaRPr lang="es-ES" sz="2500" dirty="0">
              <a:solidFill>
                <a:srgbClr val="008000"/>
              </a:solidFill>
              <a:latin typeface="Franklin Gothic Book" charset="0"/>
            </a:endParaRPr>
          </a:p>
          <a:p>
            <a:pPr algn="ctr" eaLnBrk="1" hangingPunct="1">
              <a:lnSpc>
                <a:spcPct val="80000"/>
              </a:lnSpc>
              <a:buFont typeface="Wingdings 2" charset="0"/>
              <a:buNone/>
            </a:pPr>
            <a:r>
              <a:rPr lang="es-ES" sz="2500" dirty="0">
                <a:solidFill>
                  <a:srgbClr val="008000"/>
                </a:solidFill>
                <a:latin typeface="Franklin Gothic Book" charset="0"/>
              </a:rPr>
              <a:t>PRINCIPIO DE SUFICIENCIA</a:t>
            </a:r>
          </a:p>
          <a:p>
            <a:pPr algn="ctr" eaLnBrk="1" hangingPunct="1">
              <a:lnSpc>
                <a:spcPct val="80000"/>
              </a:lnSpc>
              <a:buFont typeface="Wingdings 2" charset="0"/>
              <a:buNone/>
            </a:pPr>
            <a:r>
              <a:rPr lang="es-ES" sz="2500" dirty="0">
                <a:solidFill>
                  <a:srgbClr val="008000"/>
                </a:solidFill>
                <a:latin typeface="Franklin Gothic Book" charset="0"/>
              </a:rPr>
              <a:t>Cuando dejes de tratar de obtener más de aquello que realmente no necesitas</a:t>
            </a:r>
          </a:p>
          <a:p>
            <a:pPr algn="ctr" eaLnBrk="1" hangingPunct="1">
              <a:lnSpc>
                <a:spcPct val="80000"/>
              </a:lnSpc>
              <a:buFont typeface="Wingdings 2" charset="0"/>
              <a:buNone/>
            </a:pPr>
            <a:r>
              <a:rPr lang="es-ES" sz="2500" dirty="0">
                <a:solidFill>
                  <a:srgbClr val="008000"/>
                </a:solidFill>
                <a:latin typeface="Franklin Gothic Book" charset="0"/>
              </a:rPr>
              <a:t>Que es aquello de lo cual siempre estamos tratando de obtener más</a:t>
            </a:r>
          </a:p>
          <a:p>
            <a:pPr algn="ctr" eaLnBrk="1" hangingPunct="1">
              <a:lnSpc>
                <a:spcPct val="80000"/>
              </a:lnSpc>
              <a:buFont typeface="Wingdings 2" charset="0"/>
              <a:buNone/>
            </a:pPr>
            <a:r>
              <a:rPr lang="es-ES" sz="2500" dirty="0">
                <a:solidFill>
                  <a:srgbClr val="008000"/>
                </a:solidFill>
                <a:latin typeface="Franklin Gothic Book" charset="0"/>
              </a:rPr>
              <a:t>Una enorme cantidad de energía se libera para hacer la diferencia con lo que tienes- esto se expande</a:t>
            </a:r>
          </a:p>
          <a:p>
            <a:pPr algn="r" eaLnBrk="1" hangingPunct="1">
              <a:lnSpc>
                <a:spcPct val="80000"/>
              </a:lnSpc>
              <a:buFont typeface="Wingdings 2" charset="0"/>
              <a:buNone/>
            </a:pPr>
            <a:r>
              <a:rPr lang="es-ES" sz="2500" dirty="0" err="1">
                <a:solidFill>
                  <a:srgbClr val="008000"/>
                </a:solidFill>
                <a:latin typeface="Franklin Gothic Book" charset="0"/>
              </a:rPr>
              <a:t>Lynne</a:t>
            </a:r>
            <a:r>
              <a:rPr lang="es-ES" sz="2500" dirty="0">
                <a:solidFill>
                  <a:srgbClr val="008000"/>
                </a:solidFill>
                <a:latin typeface="Franklin Gothic Book" charset="0"/>
              </a:rPr>
              <a:t> Twist</a:t>
            </a:r>
          </a:p>
        </p:txBody>
      </p:sp>
      <p:pic>
        <p:nvPicPr>
          <p:cNvPr id="3891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75350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6600"/>
                </a:solidFill>
                <a:ea typeface="+mj-ea"/>
                <a:cs typeface="+mj-cs"/>
              </a:rPr>
              <a:t>HÁBITO DE LA DISCIPLINA</a:t>
            </a:r>
            <a:endParaRPr lang="es-ES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40962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2700" dirty="0">
                <a:solidFill>
                  <a:srgbClr val="008000"/>
                </a:solidFill>
                <a:latin typeface="Franklin Gothic Book" charset="0"/>
              </a:rPr>
              <a:t>Si liberas tu fuerza de voluntad te conviertes en el dueño de tu mundo personal.</a:t>
            </a:r>
          </a:p>
          <a:p>
            <a:pPr eaLnBrk="1" hangingPunct="1">
              <a:lnSpc>
                <a:spcPct val="80000"/>
              </a:lnSpc>
            </a:pPr>
            <a:r>
              <a:rPr lang="es-ES" sz="2700" dirty="0">
                <a:solidFill>
                  <a:srgbClr val="008000"/>
                </a:solidFill>
                <a:latin typeface="Franklin Gothic Book" charset="0"/>
              </a:rPr>
              <a:t>Autodominio</a:t>
            </a:r>
          </a:p>
          <a:p>
            <a:pPr eaLnBrk="1" hangingPunct="1">
              <a:lnSpc>
                <a:spcPct val="80000"/>
              </a:lnSpc>
            </a:pPr>
            <a:endParaRPr lang="es-ES" sz="2700" dirty="0">
              <a:solidFill>
                <a:srgbClr val="008000"/>
              </a:solidFill>
              <a:latin typeface="Franklin Gothic Book" charset="0"/>
            </a:endParaRPr>
          </a:p>
          <a:p>
            <a:pPr algn="ctr" eaLnBrk="1" hangingPunct="1">
              <a:lnSpc>
                <a:spcPct val="80000"/>
              </a:lnSpc>
              <a:buFont typeface="Wingdings 2" charset="0"/>
              <a:buNone/>
            </a:pPr>
            <a:r>
              <a:rPr lang="es-ES" sz="2700" b="1" i="1" dirty="0">
                <a:solidFill>
                  <a:srgbClr val="008000"/>
                </a:solidFill>
                <a:latin typeface="Franklin Gothic Book" charset="0"/>
              </a:rPr>
              <a:t>Mediante el acero de la disciplina, forjarás un carácter colmado de coraje y de paz.</a:t>
            </a:r>
          </a:p>
          <a:p>
            <a:pPr algn="ctr" eaLnBrk="1" hangingPunct="1">
              <a:lnSpc>
                <a:spcPct val="80000"/>
              </a:lnSpc>
              <a:buFont typeface="Wingdings 2" charset="0"/>
              <a:buNone/>
            </a:pPr>
            <a:r>
              <a:rPr lang="es-ES" sz="2700" b="1" i="1" dirty="0">
                <a:solidFill>
                  <a:srgbClr val="008000"/>
                </a:solidFill>
                <a:latin typeface="Franklin Gothic Book" charset="0"/>
              </a:rPr>
              <a:t>Mediante la virtud de la voluntad estás destinado a alcanzar el más alto ideal de la vida y a vivir en una mansión celestial llena de cosas buenas, de vitalidad y alegría.</a:t>
            </a:r>
          </a:p>
          <a:p>
            <a:pPr algn="ctr" eaLnBrk="1" hangingPunct="1">
              <a:lnSpc>
                <a:spcPct val="80000"/>
              </a:lnSpc>
              <a:buFont typeface="Wingdings 2" charset="0"/>
              <a:buNone/>
            </a:pPr>
            <a:r>
              <a:rPr lang="es-ES" sz="2700" b="1" i="1" dirty="0">
                <a:solidFill>
                  <a:srgbClr val="008000"/>
                </a:solidFill>
                <a:latin typeface="Franklin Gothic Book" charset="0"/>
              </a:rPr>
              <a:t>Sin ello , estás perdido como un marino sin brújula, ese marino que al final se hunde en su barco.</a:t>
            </a:r>
          </a:p>
        </p:txBody>
      </p:sp>
      <p:pic>
        <p:nvPicPr>
          <p:cNvPr id="40963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75350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6600"/>
                </a:solidFill>
                <a:ea typeface="+mj-ea"/>
                <a:cs typeface="+mj-cs"/>
              </a:rPr>
              <a:t>CÚAL ES EL PROPÓSITO DE TODO ESTO?</a:t>
            </a:r>
            <a:endParaRPr lang="es-ES" dirty="0">
              <a:solidFill>
                <a:srgbClr val="FF6600"/>
              </a:solidFill>
              <a:ea typeface="+mj-ea"/>
              <a:cs typeface="+mj-cs"/>
            </a:endParaRPr>
          </a:p>
        </p:txBody>
      </p:sp>
      <p:sp>
        <p:nvSpPr>
          <p:cNvPr id="41986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b="1" dirty="0">
                <a:solidFill>
                  <a:srgbClr val="008000"/>
                </a:solidFill>
                <a:latin typeface="Franklin Gothic Book" charset="0"/>
              </a:rPr>
              <a:t>Quién soy yo?</a:t>
            </a:r>
          </a:p>
          <a:p>
            <a:pPr eaLnBrk="1" hangingPunct="1">
              <a:lnSpc>
                <a:spcPct val="90000"/>
              </a:lnSpc>
            </a:pPr>
            <a:r>
              <a:rPr lang="es-ES" b="1" dirty="0" smtClean="0">
                <a:solidFill>
                  <a:srgbClr val="008000"/>
                </a:solidFill>
                <a:latin typeface="Franklin Gothic Book" charset="0"/>
              </a:rPr>
              <a:t>¿Cómo soy un mejor ser humano?</a:t>
            </a:r>
            <a:endParaRPr lang="es-ES" b="1" dirty="0">
              <a:solidFill>
                <a:srgbClr val="008000"/>
              </a:solidFill>
              <a:latin typeface="Franklin Gothic Book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b="1" dirty="0" smtClean="0">
                <a:solidFill>
                  <a:srgbClr val="008000"/>
                </a:solidFill>
                <a:latin typeface="Franklin Gothic Book" charset="0"/>
              </a:rPr>
              <a:t>Cuál </a:t>
            </a:r>
            <a:r>
              <a:rPr lang="es-ES" b="1" dirty="0">
                <a:solidFill>
                  <a:srgbClr val="008000"/>
                </a:solidFill>
                <a:latin typeface="Franklin Gothic Book" charset="0"/>
              </a:rPr>
              <a:t>es </a:t>
            </a:r>
            <a:r>
              <a:rPr lang="es-ES" b="1" dirty="0" smtClean="0">
                <a:solidFill>
                  <a:srgbClr val="008000"/>
                </a:solidFill>
                <a:latin typeface="Franklin Gothic Book" charset="0"/>
              </a:rPr>
              <a:t>mi propósito en la vida?</a:t>
            </a:r>
            <a:endParaRPr lang="es-ES" b="1" dirty="0">
              <a:solidFill>
                <a:srgbClr val="008000"/>
              </a:solidFill>
              <a:latin typeface="Franklin Gothic Book" charset="0"/>
            </a:endParaRPr>
          </a:p>
          <a:p>
            <a:pPr eaLnBrk="1" hangingPunct="1">
              <a:lnSpc>
                <a:spcPct val="90000"/>
              </a:lnSpc>
            </a:pPr>
            <a:endParaRPr lang="es-ES" b="1" dirty="0">
              <a:solidFill>
                <a:srgbClr val="008000"/>
              </a:solidFill>
              <a:latin typeface="Franklin Gothic Book" charset="0"/>
            </a:endParaRPr>
          </a:p>
          <a:p>
            <a:pPr algn="ctr" eaLnBrk="1" hangingPunct="1">
              <a:lnSpc>
                <a:spcPct val="90000"/>
              </a:lnSpc>
              <a:buFont typeface="Wingdings 2" charset="0"/>
              <a:buNone/>
            </a:pPr>
            <a:r>
              <a:rPr lang="es-ES" b="1" i="1" dirty="0">
                <a:solidFill>
                  <a:srgbClr val="008000"/>
                </a:solidFill>
                <a:latin typeface="Franklin Gothic Book" charset="0"/>
              </a:rPr>
              <a:t>QUE TODOS TUS ACTOS SEAN RECTITUD</a:t>
            </a:r>
          </a:p>
          <a:p>
            <a:pPr algn="ctr" eaLnBrk="1" hangingPunct="1">
              <a:lnSpc>
                <a:spcPct val="90000"/>
              </a:lnSpc>
              <a:buFont typeface="Wingdings 2" charset="0"/>
              <a:buNone/>
            </a:pPr>
            <a:r>
              <a:rPr lang="es-ES" b="1" i="1" dirty="0">
                <a:solidFill>
                  <a:srgbClr val="008000"/>
                </a:solidFill>
                <a:latin typeface="Franklin Gothic Book" charset="0"/>
              </a:rPr>
              <a:t>TUS PALABRAS VERDAD</a:t>
            </a:r>
          </a:p>
          <a:p>
            <a:pPr algn="ctr" eaLnBrk="1" hangingPunct="1">
              <a:lnSpc>
                <a:spcPct val="90000"/>
              </a:lnSpc>
              <a:buFont typeface="Wingdings 2" charset="0"/>
              <a:buNone/>
            </a:pPr>
            <a:r>
              <a:rPr lang="es-ES" b="1" i="1" dirty="0">
                <a:solidFill>
                  <a:srgbClr val="008000"/>
                </a:solidFill>
                <a:latin typeface="Franklin Gothic Book" charset="0"/>
              </a:rPr>
              <a:t>TUS PENASAMIENTOS</a:t>
            </a:r>
          </a:p>
          <a:p>
            <a:pPr algn="ctr" eaLnBrk="1" hangingPunct="1">
              <a:lnSpc>
                <a:spcPct val="90000"/>
              </a:lnSpc>
              <a:buFont typeface="Wingdings 2" charset="0"/>
              <a:buNone/>
            </a:pPr>
            <a:r>
              <a:rPr lang="es-ES" b="1" i="1" dirty="0">
                <a:solidFill>
                  <a:srgbClr val="008000"/>
                </a:solidFill>
                <a:latin typeface="Franklin Gothic Book" charset="0"/>
              </a:rPr>
              <a:t>PAZ</a:t>
            </a:r>
          </a:p>
          <a:p>
            <a:pPr eaLnBrk="1" hangingPunct="1">
              <a:lnSpc>
                <a:spcPct val="90000"/>
              </a:lnSpc>
            </a:pPr>
            <a:endParaRPr lang="es-ES" b="1" dirty="0">
              <a:solidFill>
                <a:srgbClr val="FF0000"/>
              </a:solidFill>
              <a:latin typeface="Franklin Gothic Book" charset="0"/>
            </a:endParaRPr>
          </a:p>
          <a:p>
            <a:pPr eaLnBrk="1" hangingPunct="1">
              <a:lnSpc>
                <a:spcPct val="90000"/>
              </a:lnSpc>
            </a:pPr>
            <a:endParaRPr lang="es-ES" b="1" dirty="0">
              <a:solidFill>
                <a:srgbClr val="FF0000"/>
              </a:solidFill>
              <a:latin typeface="Franklin Gothic Book" charset="0"/>
            </a:endParaRPr>
          </a:p>
        </p:txBody>
      </p:sp>
      <p:pic>
        <p:nvPicPr>
          <p:cNvPr id="41987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 b="26677"/>
          <a:stretch>
            <a:fillRect/>
          </a:stretch>
        </p:blipFill>
        <p:spPr bwMode="auto">
          <a:xfrm>
            <a:off x="3648075" y="5975350"/>
            <a:ext cx="1943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EXXON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iajes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EXXON.pot</Template>
  <TotalTime>1557</TotalTime>
  <Words>572</Words>
  <Application>Microsoft Macintosh PowerPoint</Application>
  <PresentationFormat>Presentación en pantalla (4:3)</PresentationFormat>
  <Paragraphs>97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EXXON</vt:lpstr>
      <vt:lpstr>ESPACIO para el BIENESTAR</vt:lpstr>
      <vt:lpstr>      ¿QUÉ ES BIENESTAR?</vt:lpstr>
      <vt:lpstr>Indicadores de un vida en bienestar</vt:lpstr>
      <vt:lpstr>BIENESTAR</vt:lpstr>
      <vt:lpstr>¿CÓMO SE LOGRA EL BIENESTAR? </vt:lpstr>
      <vt:lpstr>¿qué hay que hacer entonces?</vt:lpstr>
      <vt:lpstr>CAMBIO PERSONAL</vt:lpstr>
      <vt:lpstr>INVERSIÓN</vt:lpstr>
      <vt:lpstr>Hábitos DE LA VIDA RADIANTE</vt:lpstr>
      <vt:lpstr>Hábito DEL DESPERTAR ANTICIPADO</vt:lpstr>
      <vt:lpstr>Hábito DEL CUERPO</vt:lpstr>
      <vt:lpstr>Hábito DE LA NUTRICIÓN</vt:lpstr>
      <vt:lpstr>HÁBITO DEL SABER</vt:lpstr>
      <vt:lpstr>HÁBITO DE LA PALABRA CONGRUENTE</vt:lpstr>
      <vt:lpstr>HÁBITO DE LA SIMPLICIDAD</vt:lpstr>
      <vt:lpstr>HÁBITO DE LA DISCIPLINA</vt:lpstr>
      <vt:lpstr>CÚAL ES EL PROPÓSITO DE TODO ESTO?</vt:lpstr>
    </vt:vector>
  </TitlesOfParts>
  <Company>SAT NAM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ESPACIO DEL SER</dc:title>
  <dc:creator>xiomara  xibille</dc:creator>
  <cp:lastModifiedBy>ROBERTO CUELLAR WILLS</cp:lastModifiedBy>
  <cp:revision>61</cp:revision>
  <dcterms:created xsi:type="dcterms:W3CDTF">2012-09-11T16:09:51Z</dcterms:created>
  <dcterms:modified xsi:type="dcterms:W3CDTF">2012-11-21T13:10:53Z</dcterms:modified>
</cp:coreProperties>
</file>