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76" r:id="rId3"/>
    <p:sldId id="277" r:id="rId4"/>
    <p:sldId id="279" r:id="rId5"/>
    <p:sldId id="278" r:id="rId6"/>
    <p:sldId id="280" r:id="rId7"/>
    <p:sldId id="281" r:id="rId8"/>
    <p:sldId id="282" r:id="rId9"/>
    <p:sldId id="289" r:id="rId10"/>
    <p:sldId id="257" r:id="rId11"/>
    <p:sldId id="258" r:id="rId12"/>
    <p:sldId id="259" r:id="rId13"/>
    <p:sldId id="260" r:id="rId14"/>
    <p:sldId id="261" r:id="rId15"/>
    <p:sldId id="262" r:id="rId16"/>
    <p:sldId id="263" r:id="rId17"/>
    <p:sldId id="264" r:id="rId18"/>
    <p:sldId id="265" r:id="rId19"/>
    <p:sldId id="266" r:id="rId20"/>
    <p:sldId id="267" r:id="rId21"/>
    <p:sldId id="271" r:id="rId22"/>
    <p:sldId id="268" r:id="rId23"/>
    <p:sldId id="270" r:id="rId24"/>
    <p:sldId id="269" r:id="rId25"/>
    <p:sldId id="272" r:id="rId26"/>
    <p:sldId id="273" r:id="rId27"/>
    <p:sldId id="274" r:id="rId28"/>
    <p:sldId id="275" r:id="rId29"/>
    <p:sldId id="285" r:id="rId30"/>
    <p:sldId id="286" r:id="rId31"/>
    <p:sldId id="283" r:id="rId32"/>
    <p:sldId id="287" r:id="rId33"/>
    <p:sldId id="284" r:id="rId34"/>
    <p:sldId id="288" r:id="rId35"/>
    <p:sldId id="290" r:id="rId36"/>
    <p:sldId id="291" r:id="rId37"/>
    <p:sldId id="292" r:id="rId38"/>
    <p:sldId id="293" r:id="rId39"/>
    <p:sldId id="294" r:id="rId40"/>
    <p:sldId id="296" r:id="rId41"/>
    <p:sldId id="297" r:id="rId42"/>
    <p:sldId id="298" r:id="rId43"/>
    <p:sldId id="299" r:id="rId44"/>
    <p:sldId id="300" r:id="rId45"/>
    <p:sldId id="301" r:id="rId46"/>
    <p:sldId id="302" r:id="rId47"/>
    <p:sldId id="303" r:id="rId48"/>
    <p:sldId id="304" r:id="rId49"/>
    <p:sldId id="305" r:id="rId50"/>
    <p:sldId id="295" r:id="rId51"/>
    <p:sldId id="306" r:id="rId52"/>
    <p:sldId id="307" r:id="rId53"/>
    <p:sldId id="308" r:id="rId54"/>
    <p:sldId id="309" r:id="rId5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4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AFF83-91CF-4FA1-8D34-B4D45D5260C9}" type="datetimeFigureOut">
              <a:rPr lang="es-ES" smtClean="0"/>
              <a:t>19/11/2012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E65E2F-96E3-4C84-8C48-396C583A5E29}" type="slidenum">
              <a:rPr lang="es-ES" smtClean="0"/>
              <a:t>‹Nº›</a:t>
            </a:fld>
            <a:endParaRPr lang="es-ES"/>
          </a:p>
        </p:txBody>
      </p:sp>
    </p:spTree>
    <p:extLst>
      <p:ext uri="{BB962C8B-B14F-4D97-AF65-F5344CB8AC3E}">
        <p14:creationId xmlns:p14="http://schemas.microsoft.com/office/powerpoint/2010/main" val="3018267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26C0E9-C3CC-AF48-BC92-C240F13389EB}" type="slidenum">
              <a:rPr lang="en-US" smtClean="0"/>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3896600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2812541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589882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128227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147951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3978044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1217403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296021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2273571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595294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6EFD592-2B84-47F9-BB65-CC84B498330C}" type="datetimeFigureOut">
              <a:rPr lang="es-ES" smtClean="0"/>
              <a:t>19/11/2012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44FBB39-396D-475A-8881-39D48E63604A}" type="slidenum">
              <a:rPr lang="es-ES" smtClean="0"/>
              <a:t>‹Nº›</a:t>
            </a:fld>
            <a:endParaRPr lang="es-ES"/>
          </a:p>
        </p:txBody>
      </p:sp>
    </p:spTree>
    <p:extLst>
      <p:ext uri="{BB962C8B-B14F-4D97-AF65-F5344CB8AC3E}">
        <p14:creationId xmlns:p14="http://schemas.microsoft.com/office/powerpoint/2010/main" val="2970720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FD592-2B84-47F9-BB65-CC84B498330C}" type="datetimeFigureOut">
              <a:rPr lang="es-ES" smtClean="0"/>
              <a:t>19/11/2012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FBB39-396D-475A-8881-39D48E63604A}" type="slidenum">
              <a:rPr lang="es-ES" smtClean="0"/>
              <a:t>‹Nº›</a:t>
            </a:fld>
            <a:endParaRPr lang="es-ES"/>
          </a:p>
        </p:txBody>
      </p:sp>
    </p:spTree>
    <p:extLst>
      <p:ext uri="{BB962C8B-B14F-4D97-AF65-F5344CB8AC3E}">
        <p14:creationId xmlns:p14="http://schemas.microsoft.com/office/powerpoint/2010/main" val="1145105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IDENTIDAD DE LAS TRADICIONES</a:t>
            </a:r>
            <a:endParaRPr lang="es-ES" dirty="0"/>
          </a:p>
        </p:txBody>
      </p:sp>
      <p:sp>
        <p:nvSpPr>
          <p:cNvPr id="3" name="2 Subtítulo"/>
          <p:cNvSpPr>
            <a:spLocks noGrp="1"/>
          </p:cNvSpPr>
          <p:nvPr>
            <p:ph type="subTitle" idx="1"/>
          </p:nvPr>
        </p:nvSpPr>
        <p:spPr/>
        <p:txBody>
          <a:bodyPr/>
          <a:lstStyle/>
          <a:p>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985578"/>
            <a:ext cx="146685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3885785"/>
            <a:ext cx="1528103" cy="1699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9" y="3985578"/>
            <a:ext cx="1623396" cy="1727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9511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Hinduismo – Catolicismo - </a:t>
            </a:r>
            <a:r>
              <a:rPr lang="es-ES" dirty="0" err="1" smtClean="0"/>
              <a:t>Judaismo</a:t>
            </a:r>
            <a:endParaRPr lang="es-ES" dirty="0"/>
          </a:p>
        </p:txBody>
      </p:sp>
      <p:sp>
        <p:nvSpPr>
          <p:cNvPr id="3" name="2 Marcador de contenido"/>
          <p:cNvSpPr>
            <a:spLocks noGrp="1"/>
          </p:cNvSpPr>
          <p:nvPr>
            <p:ph idx="1"/>
          </p:nvPr>
        </p:nvSpPr>
        <p:spPr/>
        <p:txBody>
          <a:bodyPr>
            <a:normAutofit lnSpcReduction="10000"/>
          </a:bodyPr>
          <a:lstStyle/>
          <a:p>
            <a:pPr algn="just"/>
            <a:r>
              <a:rPr lang="es-ES" dirty="0"/>
              <a:t>La correspondencia entre estas tres tradiciones indica que la espiritualidad es mucho más que una necesidad psíquica y emocional: es una necesidad biológica innata. Nuestro espíritu, nuestra energía y nuestro poder personal son una sola y única fuerza.</a:t>
            </a:r>
          </a:p>
          <a:p>
            <a:pPr algn="just"/>
            <a:r>
              <a:rPr lang="es-ES" dirty="0"/>
              <a:t>Las siete verdades sagradas que comparten estas tradiciones están en el núcleo de nuestro poder espiritual. </a:t>
            </a:r>
          </a:p>
          <a:p>
            <a:endParaRPr lang="es-ES" dirty="0"/>
          </a:p>
        </p:txBody>
      </p:sp>
    </p:spTree>
    <p:extLst>
      <p:ext uri="{BB962C8B-B14F-4D97-AF65-F5344CB8AC3E}">
        <p14:creationId xmlns:p14="http://schemas.microsoft.com/office/powerpoint/2010/main" val="2731161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Las Verdades Sagradas</a:t>
            </a:r>
            <a:endParaRPr lang="es-ES" dirty="0"/>
          </a:p>
        </p:txBody>
      </p:sp>
      <p:sp>
        <p:nvSpPr>
          <p:cNvPr id="3" name="2 Marcador de contenido"/>
          <p:cNvSpPr>
            <a:spLocks noGrp="1"/>
          </p:cNvSpPr>
          <p:nvPr>
            <p:ph idx="1"/>
          </p:nvPr>
        </p:nvSpPr>
        <p:spPr/>
        <p:txBody>
          <a:bodyPr/>
          <a:lstStyle/>
          <a:p>
            <a:pPr algn="just"/>
            <a:r>
              <a:rPr lang="es-ES" dirty="0"/>
              <a:t>Nos enseñan la forma de orientar el poder, o fuerza vital, que circula por nuestro organismo. En efecto, encarnamos esas verdades en nuestros siete centros de poder; forman parte de nuestro sistema interno de orientación física y espiritual, y al mismo tiempo son un sistema externo de orientación para nuestro comportamiento espiritual y para la creación de salud</a:t>
            </a:r>
            <a:r>
              <a:rPr lang="es-ES" dirty="0" smtClean="0"/>
              <a:t>.</a:t>
            </a:r>
          </a:p>
          <a:p>
            <a:endParaRPr lang="es-ES" dirty="0"/>
          </a:p>
          <a:p>
            <a:endParaRPr lang="es-ES" dirty="0"/>
          </a:p>
        </p:txBody>
      </p:sp>
    </p:spTree>
    <p:extLst>
      <p:ext uri="{BB962C8B-B14F-4D97-AF65-F5344CB8AC3E}">
        <p14:creationId xmlns:p14="http://schemas.microsoft.com/office/powerpoint/2010/main" val="976464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Arquetipos – Mitologías Divinas</a:t>
            </a:r>
            <a:endParaRPr lang="es-ES" dirty="0"/>
          </a:p>
        </p:txBody>
      </p:sp>
      <p:sp>
        <p:nvSpPr>
          <p:cNvPr id="3" name="2 Marcador de contenido"/>
          <p:cNvSpPr>
            <a:spLocks noGrp="1"/>
          </p:cNvSpPr>
          <p:nvPr>
            <p:ph idx="1"/>
          </p:nvPr>
        </p:nvSpPr>
        <p:spPr/>
        <p:txBody>
          <a:bodyPr/>
          <a:lstStyle/>
          <a:p>
            <a:pPr algn="just"/>
            <a:r>
              <a:rPr lang="es-ES" dirty="0"/>
              <a:t>Las primeras culturas que crearon estas mitologías divinas exploraron así su naturaleza emocional y psíquica y los poderes intrínsecos del espíritu humano. Cada cultura expresaba así sus ideas respecto a </a:t>
            </a:r>
            <a:r>
              <a:rPr lang="es-ES" dirty="0" smtClean="0"/>
              <a:t>las transformaciones </a:t>
            </a:r>
            <a:r>
              <a:rPr lang="es-ES" dirty="0"/>
              <a:t>y los tránsitos del viaje espiritual universal, el viaje del héroe, en palabras de Joseph Campbell.</a:t>
            </a:r>
          </a:p>
        </p:txBody>
      </p:sp>
    </p:spTree>
    <p:extLst>
      <p:ext uri="{BB962C8B-B14F-4D97-AF65-F5344CB8AC3E}">
        <p14:creationId xmlns:p14="http://schemas.microsoft.com/office/powerpoint/2010/main" val="3301357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Aprendizaje Espiritual</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dirty="0"/>
              <a:t>Ver el problema dentro de un marco espiritual acelera el proceso de curación, porque añade una dimensión de sentido y finalidad a sus crisis y las capacita para contribuir a curarse a sí mismos; </a:t>
            </a:r>
            <a:r>
              <a:rPr lang="es-ES" dirty="0" err="1"/>
              <a:t>co</a:t>
            </a:r>
            <a:r>
              <a:rPr lang="es-ES" dirty="0"/>
              <a:t>-crean su salud y re-crean su vida. </a:t>
            </a:r>
          </a:p>
          <a:p>
            <a:pPr algn="just"/>
            <a:r>
              <a:rPr lang="es-ES" dirty="0"/>
              <a:t>Puesto que el estrés humano siempre corresponde a una crisis espiritual y es una oportunidad de aprendizaje espiritual, casi cualquier enfermedad permite una nueva percepción respecto al uso, mal uso o mala dirección del espíritu o poder personal.</a:t>
            </a:r>
          </a:p>
          <a:p>
            <a:endParaRPr lang="es-ES" dirty="0"/>
          </a:p>
        </p:txBody>
      </p:sp>
    </p:spTree>
    <p:extLst>
      <p:ext uri="{BB962C8B-B14F-4D97-AF65-F5344CB8AC3E}">
        <p14:creationId xmlns:p14="http://schemas.microsoft.com/office/powerpoint/2010/main" val="3580353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PODER DEL ESPIRITU</a:t>
            </a:r>
            <a:endParaRPr lang="es-ES" dirty="0"/>
          </a:p>
        </p:txBody>
      </p:sp>
      <p:sp>
        <p:nvSpPr>
          <p:cNvPr id="3" name="2 Marcador de contenido"/>
          <p:cNvSpPr>
            <a:spLocks noGrp="1"/>
          </p:cNvSpPr>
          <p:nvPr>
            <p:ph idx="1"/>
          </p:nvPr>
        </p:nvSpPr>
        <p:spPr>
          <a:xfrm>
            <a:off x="467544" y="1340768"/>
            <a:ext cx="8229600" cy="5328592"/>
          </a:xfrm>
        </p:spPr>
        <p:txBody>
          <a:bodyPr>
            <a:normAutofit fontScale="92500" lnSpcReduction="20000"/>
          </a:bodyPr>
          <a:lstStyle/>
          <a:p>
            <a:pPr algn="just"/>
            <a:r>
              <a:rPr lang="es-ES" dirty="0"/>
              <a:t>Estas enseñanzas literales y simbólicas redefinen la salud espiritual y biológica y nos sirven para entender lo que nos mantiene sanos, lo que nos hace enfermar y lo que contribuye a sanarnos</a:t>
            </a:r>
            <a:r>
              <a:rPr lang="es-ES" dirty="0" smtClean="0"/>
              <a:t>.</a:t>
            </a:r>
            <a:endParaRPr lang="es-ES" dirty="0"/>
          </a:p>
          <a:p>
            <a:pPr algn="just"/>
            <a:r>
              <a:rPr lang="es-ES" dirty="0"/>
              <a:t>Las siete verdades espirituales trascienden las fronteras culturales, y en el plano simbólico constituyen un mapa de carreteras para nuestro viaje por la vida, un mapa de carreteras impreso en nuestro diseño biológico. Una y otra vez los textos sagrados nos dicen que la finalidad de la vida es comprender y desarrollar el poder del espíritu, poder que es esencial para nuestro bienestar mental y físico. </a:t>
            </a:r>
          </a:p>
          <a:p>
            <a:endParaRPr lang="es-ES" dirty="0"/>
          </a:p>
        </p:txBody>
      </p:sp>
    </p:spTree>
    <p:extLst>
      <p:ext uri="{BB962C8B-B14F-4D97-AF65-F5344CB8AC3E}">
        <p14:creationId xmlns:p14="http://schemas.microsoft.com/office/powerpoint/2010/main" val="999069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ENFERMEDAD</a:t>
            </a:r>
            <a:endParaRPr lang="es-ES" dirty="0"/>
          </a:p>
        </p:txBody>
      </p:sp>
      <p:sp>
        <p:nvSpPr>
          <p:cNvPr id="3" name="2 Marcador de contenido"/>
          <p:cNvSpPr>
            <a:spLocks noGrp="1"/>
          </p:cNvSpPr>
          <p:nvPr>
            <p:ph idx="1"/>
          </p:nvPr>
        </p:nvSpPr>
        <p:spPr>
          <a:xfrm>
            <a:off x="457200" y="1340768"/>
            <a:ext cx="8229600" cy="5040560"/>
          </a:xfrm>
        </p:spPr>
        <p:txBody>
          <a:bodyPr>
            <a:normAutofit fontScale="85000" lnSpcReduction="10000"/>
          </a:bodyPr>
          <a:lstStyle/>
          <a:p>
            <a:pPr algn="just"/>
            <a:r>
              <a:rPr lang="es-ES" dirty="0"/>
              <a:t>Abusar de este poder agota el espíritu y arrebata fuerza vital al cuerpo físico. Dado que la energía divina es inherente a nuestro organismo biológico, todo pensamiento que nos pasa por la mente, toda creencia que alimentamos, todo recuerdo al que nos aferramos, se traduce en una orden positiva o negativa a nuestro cuerpo y espíritu. </a:t>
            </a:r>
          </a:p>
          <a:p>
            <a:pPr algn="just"/>
            <a:r>
              <a:rPr lang="es-ES" dirty="0"/>
              <a:t>Estas siete enseñanzas de vida nos dirigen hacia una conciencia mayor. Pero si hacemos caso omiso de nuestra responsabilidad y necesidad de aplicarnos conscientemente a aprender estas lecciones </a:t>
            </a:r>
            <a:r>
              <a:rPr lang="es-ES" dirty="0" smtClean="0"/>
              <a:t>espirituales, la </a:t>
            </a:r>
            <a:r>
              <a:rPr lang="es-ES" dirty="0"/>
              <a:t>energía que contienen se puede manifestar en forma de enfermedad.  </a:t>
            </a:r>
          </a:p>
        </p:txBody>
      </p:sp>
    </p:spTree>
    <p:extLst>
      <p:ext uri="{BB962C8B-B14F-4D97-AF65-F5344CB8AC3E}">
        <p14:creationId xmlns:p14="http://schemas.microsoft.com/office/powerpoint/2010/main" val="468955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ESPIRITU - CUERPO</a:t>
            </a:r>
            <a:endParaRPr lang="es-ES" dirty="0"/>
          </a:p>
        </p:txBody>
      </p:sp>
      <p:sp>
        <p:nvSpPr>
          <p:cNvPr id="3" name="2 Marcador de contenido"/>
          <p:cNvSpPr>
            <a:spLocks noGrp="1"/>
          </p:cNvSpPr>
          <p:nvPr>
            <p:ph idx="1"/>
          </p:nvPr>
        </p:nvSpPr>
        <p:spPr/>
        <p:txBody>
          <a:bodyPr/>
          <a:lstStyle/>
          <a:p>
            <a:pPr algn="just"/>
            <a:r>
              <a:rPr lang="es-ES" dirty="0"/>
              <a:t>En efecto, las numerosas tradiciones espirituales orientales consideran que la enfermedad es un agotamiento del propio poder interior o espíritu. Las correspondencias entre las principales tradiciones espirituales subrayan la experiencia humana universal de conexión entre el espíritu y el cuerpo, la enfermedad y la curación.</a:t>
            </a:r>
          </a:p>
          <a:p>
            <a:endParaRPr lang="es-ES" dirty="0"/>
          </a:p>
        </p:txBody>
      </p:sp>
    </p:spTree>
    <p:extLst>
      <p:ext uri="{BB962C8B-B14F-4D97-AF65-F5344CB8AC3E}">
        <p14:creationId xmlns:p14="http://schemas.microsoft.com/office/powerpoint/2010/main" val="837088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UNA SOLA BASE</a:t>
            </a:r>
            <a:endParaRPr lang="es-ES" dirty="0"/>
          </a:p>
        </p:txBody>
      </p:sp>
      <p:sp>
        <p:nvSpPr>
          <p:cNvPr id="3" name="2 Marcador de contenido"/>
          <p:cNvSpPr>
            <a:spLocks noGrp="1"/>
          </p:cNvSpPr>
          <p:nvPr>
            <p:ph idx="1"/>
          </p:nvPr>
        </p:nvSpPr>
        <p:spPr/>
        <p:txBody>
          <a:bodyPr/>
          <a:lstStyle/>
          <a:p>
            <a:endParaRPr lang="es-E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0488" y="1628800"/>
            <a:ext cx="4473054" cy="4473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7624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TEMPLO DEL LOTO</a:t>
            </a:r>
            <a:endParaRPr lang="es-ES" dirty="0"/>
          </a:p>
        </p:txBody>
      </p:sp>
      <p:sp>
        <p:nvSpPr>
          <p:cNvPr id="3" name="2 Marcador de contenido"/>
          <p:cNvSpPr>
            <a:spLocks noGrp="1"/>
          </p:cNvSpPr>
          <p:nvPr>
            <p:ph idx="1"/>
          </p:nvPr>
        </p:nvSpPr>
        <p:spPr/>
        <p:txBody>
          <a:bodyPr/>
          <a:lstStyle/>
          <a:p>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8136903" cy="538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366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t>
            </a:r>
            <a:r>
              <a:rPr lang="es-ES" dirty="0" smtClean="0"/>
              <a:t>ANORÁMICA</a:t>
            </a:r>
            <a:endParaRPr lang="es-ES" dirty="0"/>
          </a:p>
        </p:txBody>
      </p:sp>
      <p:sp>
        <p:nvSpPr>
          <p:cNvPr id="3" name="2 Marcador de contenido"/>
          <p:cNvSpPr>
            <a:spLocks noGrp="1"/>
          </p:cNvSpPr>
          <p:nvPr>
            <p:ph idx="1"/>
          </p:nvPr>
        </p:nvSpPr>
        <p:spPr/>
        <p:txBody>
          <a:bodyPr/>
          <a:lstStyle/>
          <a:p>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016" y="1196752"/>
            <a:ext cx="8310448" cy="5500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5077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27 PETALOS</a:t>
            </a:r>
            <a:endParaRPr lang="es-ES" dirty="0"/>
          </a:p>
        </p:txBody>
      </p:sp>
      <p:sp>
        <p:nvSpPr>
          <p:cNvPr id="3" name="2 Marcador de contenido"/>
          <p:cNvSpPr>
            <a:spLocks noGrp="1"/>
          </p:cNvSpPr>
          <p:nvPr>
            <p:ph idx="1"/>
          </p:nvPr>
        </p:nvSpPr>
        <p:spPr/>
        <p:txBody>
          <a:bodyPr>
            <a:normAutofit fontScale="77500" lnSpcReduction="20000"/>
          </a:bodyPr>
          <a:lstStyle/>
          <a:p>
            <a:pPr algn="just"/>
            <a:r>
              <a:rPr lang="es-ES" dirty="0"/>
              <a:t>Al igual que con todas las </a:t>
            </a:r>
            <a:r>
              <a:rPr lang="es-ES" dirty="0" smtClean="0"/>
              <a:t>demás Casas de Adoración </a:t>
            </a:r>
            <a:r>
              <a:rPr lang="es-ES" dirty="0" err="1" smtClean="0"/>
              <a:t>Bahaìs</a:t>
            </a:r>
            <a:r>
              <a:rPr lang="es-ES" dirty="0" smtClean="0"/>
              <a:t>, </a:t>
            </a:r>
            <a:r>
              <a:rPr lang="es-ES" dirty="0"/>
              <a:t>el Templo del </a:t>
            </a:r>
            <a:r>
              <a:rPr lang="es-ES" dirty="0" smtClean="0"/>
              <a:t>Loto </a:t>
            </a:r>
            <a:r>
              <a:rPr lang="es-ES" dirty="0"/>
              <a:t>esta abierto para todos sin importar la religión o cualquier otra distinción, así como lo enfatizan los textos </a:t>
            </a:r>
            <a:r>
              <a:rPr lang="es-ES" dirty="0" err="1"/>
              <a:t>Bahá'ís</a:t>
            </a:r>
            <a:r>
              <a:rPr lang="es-ES" dirty="0"/>
              <a:t>. Las leyes </a:t>
            </a:r>
            <a:r>
              <a:rPr lang="es-ES" dirty="0" err="1"/>
              <a:t>Bahá'ís</a:t>
            </a:r>
            <a:r>
              <a:rPr lang="es-ES" dirty="0"/>
              <a:t> indican que el espíritu de las Casas de Adoración sea el de un lugar para que la gente de todas las religiones se reúna para adorar </a:t>
            </a:r>
            <a:r>
              <a:rPr lang="es-ES" dirty="0" smtClean="0"/>
              <a:t>a Diosa. </a:t>
            </a:r>
            <a:r>
              <a:rPr lang="es-ES" dirty="0"/>
              <a:t>Las leyes </a:t>
            </a:r>
            <a:r>
              <a:rPr lang="es-ES" dirty="0" err="1"/>
              <a:t>Bahá'ís</a:t>
            </a:r>
            <a:r>
              <a:rPr lang="es-ES" dirty="0"/>
              <a:t> también estipulan que solo las sagradas escrituras de la Fe </a:t>
            </a:r>
            <a:r>
              <a:rPr lang="es-ES" dirty="0" err="1"/>
              <a:t>Bahá'í</a:t>
            </a:r>
            <a:r>
              <a:rPr lang="es-ES" dirty="0"/>
              <a:t> y las de cualquier otra religión pueden ser leídas o cantadas allí dentro; y en cualquier idioma; no obstante, no se permite tocar ningún instrumento estando adentro ni tampoco pueden </a:t>
            </a:r>
            <a:r>
              <a:rPr lang="es-ES" dirty="0" smtClean="0"/>
              <a:t>realizarse sermones o </a:t>
            </a:r>
            <a:r>
              <a:rPr lang="es-ES" dirty="0"/>
              <a:t>cualquier otra ceremonia o practica ritualista</a:t>
            </a:r>
          </a:p>
        </p:txBody>
      </p:sp>
    </p:spTree>
    <p:extLst>
      <p:ext uri="{BB962C8B-B14F-4D97-AF65-F5344CB8AC3E}">
        <p14:creationId xmlns:p14="http://schemas.microsoft.com/office/powerpoint/2010/main" val="3983448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BAHAISMO</a:t>
            </a:r>
            <a:endParaRPr lang="es-ES" dirty="0"/>
          </a:p>
        </p:txBody>
      </p:sp>
      <p:sp>
        <p:nvSpPr>
          <p:cNvPr id="3" name="2 Marcador de contenido"/>
          <p:cNvSpPr>
            <a:spLocks noGrp="1"/>
          </p:cNvSpPr>
          <p:nvPr>
            <p:ph idx="1"/>
          </p:nvPr>
        </p:nvSpPr>
        <p:spPr>
          <a:xfrm>
            <a:off x="457200" y="1600200"/>
            <a:ext cx="8229600" cy="4781128"/>
          </a:xfrm>
        </p:spPr>
        <p:txBody>
          <a:bodyPr>
            <a:normAutofit fontScale="85000" lnSpcReduction="20000"/>
          </a:bodyPr>
          <a:lstStyle/>
          <a:p>
            <a:pPr algn="just"/>
            <a:r>
              <a:rPr lang="es-ES" dirty="0"/>
              <a:t>El </a:t>
            </a:r>
            <a:r>
              <a:rPr lang="es-ES" dirty="0" err="1"/>
              <a:t>bahaísmo</a:t>
            </a:r>
            <a:r>
              <a:rPr lang="es-ES" dirty="0"/>
              <a:t> o behaísmo, también llamado fe </a:t>
            </a:r>
            <a:r>
              <a:rPr lang="es-ES" dirty="0" err="1"/>
              <a:t>bahá’í</a:t>
            </a:r>
            <a:r>
              <a:rPr lang="es-ES" dirty="0"/>
              <a:t>, es una religión monoteísta cuyos fieles siguen las enseñanzas de </a:t>
            </a:r>
            <a:r>
              <a:rPr lang="es-ES" dirty="0" err="1"/>
              <a:t>Bahá’u'lláh</a:t>
            </a:r>
            <a:r>
              <a:rPr lang="es-ES" dirty="0"/>
              <a:t>, su profeta y fundador. </a:t>
            </a:r>
            <a:r>
              <a:rPr lang="es-ES" dirty="0" err="1"/>
              <a:t>Bahá’u'lláh</a:t>
            </a:r>
            <a:r>
              <a:rPr lang="es-ES" dirty="0"/>
              <a:t> enseñó que hay un solo Dios que va revelando su voluntad a la humanidad de forma gradual y progresiva. Según el punto de vista </a:t>
            </a:r>
            <a:r>
              <a:rPr lang="es-ES" dirty="0" err="1"/>
              <a:t>bahá’í</a:t>
            </a:r>
            <a:r>
              <a:rPr lang="es-ES" dirty="0"/>
              <a:t>, cada una de las grandes religiones introducidas por los Mensajeros de Dios —como Moisés, Krishna, Buda, Zoroastro, Jesucristo, Mahoma y El </a:t>
            </a:r>
            <a:r>
              <a:rPr lang="es-ES" dirty="0" err="1"/>
              <a:t>Bab</a:t>
            </a:r>
            <a:r>
              <a:rPr lang="es-ES" dirty="0"/>
              <a:t>— constituyen etapas sucesivas en el desarrollo espiritual de la civilización. Los </a:t>
            </a:r>
            <a:r>
              <a:rPr lang="es-ES" dirty="0" err="1"/>
              <a:t>bahá’ís</a:t>
            </a:r>
            <a:r>
              <a:rPr lang="es-ES" dirty="0"/>
              <a:t> creen que </a:t>
            </a:r>
            <a:r>
              <a:rPr lang="es-ES" dirty="0" err="1"/>
              <a:t>Bahá’u'lláh</a:t>
            </a:r>
            <a:r>
              <a:rPr lang="es-ES" dirty="0"/>
              <a:t> ha sido el más reciente mensajero de esta saga y que sus enseñanzas están orientadas a los nuevos retos morales y espirituales de nuestra época. </a:t>
            </a:r>
          </a:p>
        </p:txBody>
      </p:sp>
    </p:spTree>
    <p:extLst>
      <p:ext uri="{BB962C8B-B14F-4D97-AF65-F5344CB8AC3E}">
        <p14:creationId xmlns:p14="http://schemas.microsoft.com/office/powerpoint/2010/main" val="3275620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t>LA BASE DE TODAS LAS RELIGIONES ES </a:t>
            </a:r>
            <a:r>
              <a:rPr lang="es-ES" sz="3600" dirty="0" smtClean="0"/>
              <a:t>UNICA</a:t>
            </a:r>
            <a:r>
              <a:rPr lang="es-ES" dirty="0" smtClean="0"/>
              <a:t/>
            </a:r>
            <a:br>
              <a:rPr lang="es-ES" dirty="0" smtClean="0"/>
            </a:b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dirty="0"/>
              <a:t> La fe Mundial </a:t>
            </a:r>
            <a:r>
              <a:rPr lang="es-ES" dirty="0" err="1"/>
              <a:t>Bahái</a:t>
            </a:r>
            <a:r>
              <a:rPr lang="es-ES" dirty="0"/>
              <a:t> sostiene que "Todas las grandes </a:t>
            </a:r>
            <a:r>
              <a:rPr lang="es-ES" dirty="0" err="1"/>
              <a:t>religiónes</a:t>
            </a:r>
            <a:r>
              <a:rPr lang="es-ES" dirty="0"/>
              <a:t> del mundo son divinas en su origen; que sus principios básicos están en completa armonía; que sus finalidades y propósitos son idénticos; que sus enseñanzas no son </a:t>
            </a:r>
            <a:r>
              <a:rPr lang="es-ES" dirty="0" smtClean="0"/>
              <a:t>sino </a:t>
            </a:r>
            <a:r>
              <a:rPr lang="es-ES" dirty="0"/>
              <a:t>distintas facetas de una sola verdad; que sus funciones se complementan; que estas distintas religiones difieren solamente en las aspectos no esenciales de sus doctrinas; y que sus misiones representan etapas sucesivas en la evolución espiritual de la sociedad humana.".</a:t>
            </a:r>
          </a:p>
        </p:txBody>
      </p:sp>
    </p:spTree>
    <p:extLst>
      <p:ext uri="{BB962C8B-B14F-4D97-AF65-F5344CB8AC3E}">
        <p14:creationId xmlns:p14="http://schemas.microsoft.com/office/powerpoint/2010/main" val="2135989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n-US" b="1" dirty="0"/>
              <a:t>LA INMORTALIDAD y LA VIDA DEL MÁS ALLÁ</a:t>
            </a:r>
            <a:endParaRPr lang="es-ES" dirty="0"/>
          </a:p>
        </p:txBody>
      </p:sp>
      <p:sp>
        <p:nvSpPr>
          <p:cNvPr id="5" name="4 Marcador de contenido"/>
          <p:cNvSpPr>
            <a:spLocks noGrp="1"/>
          </p:cNvSpPr>
          <p:nvPr>
            <p:ph sz="half" idx="1"/>
          </p:nvPr>
        </p:nvSpPr>
        <p:spPr>
          <a:xfrm>
            <a:off x="457200" y="1600200"/>
            <a:ext cx="4038600" cy="4709120"/>
          </a:xfrm>
        </p:spPr>
        <p:txBody>
          <a:bodyPr>
            <a:normAutofit fontScale="70000" lnSpcReduction="20000"/>
          </a:bodyPr>
          <a:lstStyle/>
          <a:p>
            <a:pPr algn="just"/>
            <a:r>
              <a:rPr lang="es-ES" b="1" dirty="0"/>
              <a:t>Krishna:</a:t>
            </a:r>
            <a:r>
              <a:rPr lang="es-ES" dirty="0"/>
              <a:t> Así como un orfebre toma un pedazo de oro y lo reduce a otra forma nueva y más bella, así el alma separada de este cuerpo y desposeída de ignorancia se convierte en otra forma más bella y nueva. </a:t>
            </a:r>
            <a:r>
              <a:rPr lang="en-US" dirty="0" smtClean="0"/>
              <a:t>(</a:t>
            </a:r>
            <a:r>
              <a:rPr lang="en-US" dirty="0" err="1"/>
              <a:t>Upánishad</a:t>
            </a:r>
            <a:r>
              <a:rPr lang="en-US" dirty="0"/>
              <a:t> </a:t>
            </a:r>
            <a:r>
              <a:rPr lang="en-US" dirty="0" err="1"/>
              <a:t>Brihad-Áranyaka</a:t>
            </a:r>
            <a:r>
              <a:rPr lang="en-US" dirty="0"/>
              <a:t> 4, 4</a:t>
            </a:r>
            <a:r>
              <a:rPr lang="en-US" dirty="0" smtClean="0"/>
              <a:t>)</a:t>
            </a:r>
          </a:p>
          <a:p>
            <a:pPr algn="just"/>
            <a:endParaRPr lang="en-US" dirty="0" smtClean="0"/>
          </a:p>
          <a:p>
            <a:pPr algn="just"/>
            <a:r>
              <a:rPr lang="es-ES" b="1" dirty="0" smtClean="0"/>
              <a:t>Buda</a:t>
            </a:r>
            <a:r>
              <a:rPr lang="es-ES" b="1" dirty="0"/>
              <a:t>:</a:t>
            </a:r>
            <a:r>
              <a:rPr lang="es-ES" dirty="0"/>
              <a:t> Aquel individuo que en este mundo refleja pensamientos rectos, que dice palabras discretas y que obra con justicia; el que es virtuoso en esta vida asciende a los cielos después de la disolución del cuerpo. </a:t>
            </a:r>
            <a:r>
              <a:rPr lang="en-US" dirty="0"/>
              <a:t>(</a:t>
            </a:r>
            <a:r>
              <a:rPr lang="en-US" dirty="0" err="1"/>
              <a:t>Ita</a:t>
            </a:r>
            <a:r>
              <a:rPr lang="en-US" dirty="0"/>
              <a:t> </a:t>
            </a:r>
            <a:r>
              <a:rPr lang="en-US" dirty="0" err="1"/>
              <a:t>Búttaka</a:t>
            </a:r>
            <a:r>
              <a:rPr lang="en-US" dirty="0"/>
              <a:t> 71)</a:t>
            </a:r>
            <a:endParaRPr lang="es-ES" dirty="0"/>
          </a:p>
          <a:p>
            <a:endParaRPr lang="es-ES" dirty="0"/>
          </a:p>
          <a:p>
            <a:endParaRPr lang="es-ES" dirty="0"/>
          </a:p>
        </p:txBody>
      </p:sp>
      <p:sp>
        <p:nvSpPr>
          <p:cNvPr id="6" name="5 Marcador de contenido"/>
          <p:cNvSpPr>
            <a:spLocks noGrp="1"/>
          </p:cNvSpPr>
          <p:nvPr>
            <p:ph sz="half" idx="2"/>
          </p:nvPr>
        </p:nvSpPr>
        <p:spPr>
          <a:xfrm>
            <a:off x="4648200" y="1600200"/>
            <a:ext cx="4038600" cy="4709120"/>
          </a:xfrm>
        </p:spPr>
        <p:txBody>
          <a:bodyPr>
            <a:normAutofit fontScale="70000" lnSpcReduction="20000"/>
          </a:bodyPr>
          <a:lstStyle/>
          <a:p>
            <a:pPr algn="just"/>
            <a:r>
              <a:rPr lang="en-US" b="1" dirty="0" err="1"/>
              <a:t>Zoroastro</a:t>
            </a:r>
            <a:r>
              <a:rPr lang="en-US" b="1" dirty="0"/>
              <a:t>:</a:t>
            </a:r>
            <a:r>
              <a:rPr lang="en-US" dirty="0"/>
              <a:t> El </a:t>
            </a:r>
            <a:r>
              <a:rPr lang="en-US" dirty="0" err="1"/>
              <a:t>sabio</a:t>
            </a:r>
            <a:r>
              <a:rPr lang="en-US" dirty="0"/>
              <a:t> </a:t>
            </a:r>
            <a:r>
              <a:rPr lang="en-US" dirty="0" err="1"/>
              <a:t>Señor</a:t>
            </a:r>
            <a:r>
              <a:rPr lang="en-US" dirty="0"/>
              <a:t> con </a:t>
            </a:r>
            <a:r>
              <a:rPr lang="en-US" dirty="0" err="1"/>
              <a:t>dominio</a:t>
            </a:r>
            <a:r>
              <a:rPr lang="en-US" dirty="0"/>
              <a:t> y </a:t>
            </a:r>
            <a:r>
              <a:rPr lang="en-US" dirty="0" err="1"/>
              <a:t>piedad</a:t>
            </a:r>
            <a:r>
              <a:rPr lang="en-US" dirty="0"/>
              <a:t> </a:t>
            </a:r>
            <a:r>
              <a:rPr lang="en-US" dirty="0" err="1"/>
              <a:t>nos</a:t>
            </a:r>
            <a:r>
              <a:rPr lang="en-US" dirty="0"/>
              <a:t> </a:t>
            </a:r>
            <a:r>
              <a:rPr lang="en-US" dirty="0" err="1"/>
              <a:t>dará</a:t>
            </a:r>
            <a:r>
              <a:rPr lang="en-US" dirty="0"/>
              <a:t> la </a:t>
            </a:r>
            <a:r>
              <a:rPr lang="en-US" dirty="0" err="1"/>
              <a:t>felicidad</a:t>
            </a:r>
            <a:r>
              <a:rPr lang="en-US" dirty="0"/>
              <a:t> e </a:t>
            </a:r>
            <a:r>
              <a:rPr lang="en-US" dirty="0" err="1"/>
              <a:t>inmortalidad</a:t>
            </a:r>
            <a:r>
              <a:rPr lang="en-US" dirty="0"/>
              <a:t> de </a:t>
            </a:r>
            <a:r>
              <a:rPr lang="en-US" dirty="0" err="1"/>
              <a:t>acuerdo</a:t>
            </a:r>
            <a:r>
              <a:rPr lang="en-US" dirty="0"/>
              <a:t> a la </a:t>
            </a:r>
            <a:r>
              <a:rPr lang="en-US" dirty="0" err="1"/>
              <a:t>rectitud</a:t>
            </a:r>
            <a:r>
              <a:rPr lang="en-US" dirty="0"/>
              <a:t> de </a:t>
            </a:r>
            <a:r>
              <a:rPr lang="en-US" dirty="0" err="1"/>
              <a:t>su</a:t>
            </a:r>
            <a:r>
              <a:rPr lang="en-US" dirty="0"/>
              <a:t> </a:t>
            </a:r>
            <a:r>
              <a:rPr lang="en-US" dirty="0" err="1"/>
              <a:t>Espíritu</a:t>
            </a:r>
            <a:r>
              <a:rPr lang="en-US" dirty="0"/>
              <a:t> </a:t>
            </a:r>
            <a:r>
              <a:rPr lang="en-US" dirty="0" err="1"/>
              <a:t>santo</a:t>
            </a:r>
            <a:r>
              <a:rPr lang="en-US" dirty="0"/>
              <a:t> y </a:t>
            </a:r>
            <a:r>
              <a:rPr lang="en-US" dirty="0" err="1"/>
              <a:t>por</a:t>
            </a:r>
            <a:r>
              <a:rPr lang="en-US" dirty="0"/>
              <a:t> los </a:t>
            </a:r>
            <a:r>
              <a:rPr lang="en-US" dirty="0" err="1"/>
              <a:t>mejores</a:t>
            </a:r>
            <a:r>
              <a:rPr lang="en-US" dirty="0"/>
              <a:t> </a:t>
            </a:r>
            <a:r>
              <a:rPr lang="en-US" dirty="0" err="1"/>
              <a:t>pensamientos</a:t>
            </a:r>
            <a:r>
              <a:rPr lang="en-US" dirty="0"/>
              <a:t>, </a:t>
            </a:r>
            <a:r>
              <a:rPr lang="en-US" dirty="0" err="1"/>
              <a:t>hechos</a:t>
            </a:r>
            <a:r>
              <a:rPr lang="en-US" dirty="0"/>
              <a:t> y </a:t>
            </a:r>
            <a:r>
              <a:rPr lang="en-US" dirty="0" err="1"/>
              <a:t>palabras</a:t>
            </a:r>
            <a:r>
              <a:rPr lang="en-US" dirty="0"/>
              <a:t>. (</a:t>
            </a:r>
            <a:r>
              <a:rPr lang="en-US" dirty="0" err="1"/>
              <a:t>Yasna</a:t>
            </a:r>
            <a:r>
              <a:rPr lang="en-US" dirty="0"/>
              <a:t> 27, 1</a:t>
            </a:r>
            <a:r>
              <a:rPr lang="en-US" dirty="0" smtClean="0"/>
              <a:t>)</a:t>
            </a:r>
          </a:p>
          <a:p>
            <a:pPr algn="just"/>
            <a:endParaRPr lang="es-ES" dirty="0"/>
          </a:p>
          <a:p>
            <a:pPr algn="just"/>
            <a:r>
              <a:rPr lang="es-ES" b="1" dirty="0"/>
              <a:t>Moisés:</a:t>
            </a:r>
            <a:r>
              <a:rPr lang="es-ES" dirty="0"/>
              <a:t> Aunque ande en valle de sombra de muerte, no temeré mal alguno, porque tú estarás conmigo;... Ciertamente el bien y la misericordia me seguirán todos los días de mi vida, y en la casa de Jehová moraré por largos días. </a:t>
            </a:r>
            <a:r>
              <a:rPr lang="en-US" dirty="0"/>
              <a:t>(</a:t>
            </a:r>
            <a:r>
              <a:rPr lang="en-US" dirty="0" err="1"/>
              <a:t>Salmos</a:t>
            </a:r>
            <a:r>
              <a:rPr lang="en-US" dirty="0"/>
              <a:t> 23, 4-6)</a:t>
            </a:r>
            <a:endParaRPr lang="es-ES" dirty="0"/>
          </a:p>
          <a:p>
            <a:endParaRPr lang="es-ES" dirty="0"/>
          </a:p>
        </p:txBody>
      </p:sp>
    </p:spTree>
    <p:extLst>
      <p:ext uri="{BB962C8B-B14F-4D97-AF65-F5344CB8AC3E}">
        <p14:creationId xmlns:p14="http://schemas.microsoft.com/office/powerpoint/2010/main" val="2958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b="1" dirty="0" smtClean="0"/>
              <a:t>LA INMORTALIDAD y LA VIDA DEL MÁS ALLÁ</a:t>
            </a:r>
            <a:endParaRPr lang="es-ES" dirty="0"/>
          </a:p>
        </p:txBody>
      </p:sp>
      <p:sp>
        <p:nvSpPr>
          <p:cNvPr id="3" name="2 Marcador de contenido"/>
          <p:cNvSpPr>
            <a:spLocks noGrp="1"/>
          </p:cNvSpPr>
          <p:nvPr>
            <p:ph sz="half" idx="1"/>
          </p:nvPr>
        </p:nvSpPr>
        <p:spPr/>
        <p:txBody>
          <a:bodyPr>
            <a:normAutofit fontScale="77500" lnSpcReduction="20000"/>
          </a:bodyPr>
          <a:lstStyle/>
          <a:p>
            <a:pPr algn="just"/>
            <a:r>
              <a:rPr lang="es-ES" b="1" dirty="0"/>
              <a:t>Jesucristo:</a:t>
            </a:r>
            <a:r>
              <a:rPr lang="es-ES" dirty="0"/>
              <a:t> </a:t>
            </a:r>
            <a:r>
              <a:rPr lang="es-ES" sz="2600" dirty="0"/>
              <a:t>Mis ovejas oyen mi voz y Yo las conozco, y me siguen, y yo les doy vida eterna; y no perecerán jamás, ni nadie las arrebatará de mi mano. </a:t>
            </a:r>
            <a:r>
              <a:rPr lang="en-US" sz="2600" dirty="0"/>
              <a:t>(San Juan 10, 27-28</a:t>
            </a:r>
            <a:r>
              <a:rPr lang="en-US" sz="2600" dirty="0" smtClean="0"/>
              <a:t>)</a:t>
            </a:r>
          </a:p>
          <a:p>
            <a:pPr algn="just"/>
            <a:endParaRPr lang="es-ES" sz="2600" dirty="0"/>
          </a:p>
          <a:p>
            <a:pPr algn="just"/>
            <a:r>
              <a:rPr lang="es-ES" b="1" dirty="0"/>
              <a:t>Muhammad:</a:t>
            </a:r>
            <a:r>
              <a:rPr lang="es-ES" dirty="0"/>
              <a:t> </a:t>
            </a:r>
            <a:r>
              <a:rPr lang="es-ES" sz="2600" dirty="0"/>
              <a:t>A quien anhele la recompensa de la otra vida, se lo acrecentaremos; en cambio, quien prefiera la de la vida mundanal, también le concederemos algo de ella, pero no participará de la otra vida. </a:t>
            </a:r>
            <a:r>
              <a:rPr lang="en-US" sz="2600" dirty="0"/>
              <a:t>(</a:t>
            </a:r>
            <a:r>
              <a:rPr lang="en-US" sz="2600" dirty="0" err="1"/>
              <a:t>Qur'án</a:t>
            </a:r>
            <a:r>
              <a:rPr lang="en-US" sz="2600" dirty="0"/>
              <a:t>, </a:t>
            </a:r>
            <a:r>
              <a:rPr lang="en-US" sz="2600" dirty="0" err="1"/>
              <a:t>Sura</a:t>
            </a:r>
            <a:r>
              <a:rPr lang="en-US" sz="2600" dirty="0"/>
              <a:t> 42, 20)</a:t>
            </a:r>
            <a:endParaRPr lang="es-ES" sz="2600" dirty="0"/>
          </a:p>
          <a:p>
            <a:endParaRPr lang="es-ES" dirty="0"/>
          </a:p>
        </p:txBody>
      </p:sp>
      <p:sp>
        <p:nvSpPr>
          <p:cNvPr id="4" name="3 Marcador de contenido"/>
          <p:cNvSpPr>
            <a:spLocks noGrp="1"/>
          </p:cNvSpPr>
          <p:nvPr>
            <p:ph sz="half" idx="2"/>
          </p:nvPr>
        </p:nvSpPr>
        <p:spPr/>
        <p:txBody>
          <a:bodyPr>
            <a:normAutofit fontScale="77500" lnSpcReduction="20000"/>
          </a:bodyPr>
          <a:lstStyle/>
          <a:p>
            <a:pPr algn="just"/>
            <a:r>
              <a:rPr lang="es-ES" b="1" dirty="0" err="1"/>
              <a:t>Bahá'u'lláh</a:t>
            </a:r>
            <a:r>
              <a:rPr lang="es-ES" b="1" dirty="0"/>
              <a:t>:</a:t>
            </a:r>
            <a:r>
              <a:rPr lang="es-ES" dirty="0"/>
              <a:t> No os apenéis si, en estos días y en este plano terrenal, cosas contrarias a vuestros deseos han sido ordenadas y manifiestas por Dios, porque días de inmensa alegría, de delicia celestial, hay de seguro en abundancia para vosotros. Mundos, santos y espiritualmente gloriosos, serán descubiertos a vuestros ojos. </a:t>
            </a:r>
            <a:r>
              <a:rPr lang="en-US" dirty="0"/>
              <a:t>(</a:t>
            </a:r>
            <a:r>
              <a:rPr lang="en-US" dirty="0" err="1"/>
              <a:t>Pasajes</a:t>
            </a:r>
            <a:r>
              <a:rPr lang="en-US" dirty="0"/>
              <a:t> de los </a:t>
            </a:r>
            <a:r>
              <a:rPr lang="en-US" dirty="0" err="1"/>
              <a:t>escritos</a:t>
            </a:r>
            <a:r>
              <a:rPr lang="en-US" dirty="0"/>
              <a:t> de </a:t>
            </a:r>
            <a:r>
              <a:rPr lang="en-US" dirty="0" err="1"/>
              <a:t>Bahá'u'lláh</a:t>
            </a:r>
            <a:r>
              <a:rPr lang="en-US" dirty="0"/>
              <a:t>, </a:t>
            </a:r>
            <a:r>
              <a:rPr lang="en-US" dirty="0" err="1"/>
              <a:t>ClIII</a:t>
            </a:r>
            <a:r>
              <a:rPr lang="en-US" dirty="0"/>
              <a:t>)</a:t>
            </a:r>
            <a:endParaRPr lang="es-ES" dirty="0"/>
          </a:p>
          <a:p>
            <a:endParaRPr lang="es-ES" dirty="0"/>
          </a:p>
        </p:txBody>
      </p:sp>
    </p:spTree>
    <p:extLst>
      <p:ext uri="{BB962C8B-B14F-4D97-AF65-F5344CB8AC3E}">
        <p14:creationId xmlns:p14="http://schemas.microsoft.com/office/powerpoint/2010/main" val="41478515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Hombre de </a:t>
            </a:r>
            <a:r>
              <a:rPr lang="es-ES" dirty="0" err="1" smtClean="0"/>
              <a:t>Vitruvio</a:t>
            </a:r>
            <a:endParaRPr lang="es-ES" dirty="0"/>
          </a:p>
        </p:txBody>
      </p:sp>
      <p:sp>
        <p:nvSpPr>
          <p:cNvPr id="6" name="5 Marcador de contenido"/>
          <p:cNvSpPr>
            <a:spLocks noGrp="1"/>
          </p:cNvSpPr>
          <p:nvPr>
            <p:ph idx="1"/>
          </p:nvPr>
        </p:nvSpPr>
        <p:spPr/>
        <p:txBody>
          <a:bodyPr/>
          <a:lstStyle/>
          <a:p>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366" y="1268760"/>
            <a:ext cx="5256584" cy="530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587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Vitrubio y </a:t>
            </a:r>
            <a:r>
              <a:rPr lang="es-ES" dirty="0" err="1" smtClean="0"/>
              <a:t>Chakras</a:t>
            </a:r>
            <a:endParaRPr lang="es-ES" dirty="0"/>
          </a:p>
        </p:txBody>
      </p:sp>
      <p:sp>
        <p:nvSpPr>
          <p:cNvPr id="3" name="2 Marcador de contenido"/>
          <p:cNvSpPr>
            <a:spLocks noGrp="1"/>
          </p:cNvSpPr>
          <p:nvPr>
            <p:ph idx="1"/>
          </p:nvPr>
        </p:nvSpPr>
        <p:spPr/>
        <p:txBody>
          <a:bodyPr/>
          <a:lstStyle/>
          <a:p>
            <a:endParaRPr lang="es-E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39146"/>
            <a:ext cx="5112568" cy="4998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304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HOMBRE - SEFIROTH</a:t>
            </a:r>
            <a:endParaRPr lang="es-ES" dirty="0"/>
          </a:p>
        </p:txBody>
      </p:sp>
      <p:sp>
        <p:nvSpPr>
          <p:cNvPr id="3" name="2 Marcador de contenido"/>
          <p:cNvSpPr>
            <a:spLocks noGrp="1"/>
          </p:cNvSpPr>
          <p:nvPr>
            <p:ph idx="1"/>
          </p:nvPr>
        </p:nvSpPr>
        <p:spPr/>
        <p:txBody>
          <a:bodyPr/>
          <a:lstStyle/>
          <a:p>
            <a:endParaRPr lang="es-E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024062"/>
            <a:ext cx="3960440" cy="3973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9495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CHAKRAS - SEFIROTH </a:t>
            </a:r>
            <a:endParaRPr lang="es-ES" dirty="0"/>
          </a:p>
        </p:txBody>
      </p:sp>
      <p:sp>
        <p:nvSpPr>
          <p:cNvPr id="5" name="4 Marcador de contenido"/>
          <p:cNvSpPr>
            <a:spLocks noGrp="1"/>
          </p:cNvSpPr>
          <p:nvPr>
            <p:ph sz="half" idx="1"/>
          </p:nvPr>
        </p:nvSpPr>
        <p:spPr/>
        <p:txBody>
          <a:bodyPr/>
          <a:lstStyle/>
          <a:p>
            <a:endParaRPr lang="es-ES" dirty="0"/>
          </a:p>
        </p:txBody>
      </p:sp>
      <p:sp>
        <p:nvSpPr>
          <p:cNvPr id="6" name="5 Marcador de contenido"/>
          <p:cNvSpPr>
            <a:spLocks noGrp="1"/>
          </p:cNvSpPr>
          <p:nvPr>
            <p:ph sz="half" idx="2"/>
          </p:nvPr>
        </p:nvSpPr>
        <p:spPr/>
        <p:txBody>
          <a:bodyPr/>
          <a:lstStyle/>
          <a:p>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685235"/>
            <a:ext cx="3846312" cy="433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152" y="1685235"/>
            <a:ext cx="3627718" cy="433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464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ARBOL DE LA VIDA</a:t>
            </a:r>
            <a:endParaRPr lang="es-ES" dirty="0"/>
          </a:p>
        </p:txBody>
      </p:sp>
      <p:sp>
        <p:nvSpPr>
          <p:cNvPr id="3" name="2 Marcador de contenido"/>
          <p:cNvSpPr>
            <a:spLocks noGrp="1"/>
          </p:cNvSpPr>
          <p:nvPr>
            <p:ph idx="1"/>
          </p:nvPr>
        </p:nvSpPr>
        <p:spPr/>
        <p:txBody>
          <a:bodyPr/>
          <a:lstStyle/>
          <a:p>
            <a:endParaRPr lang="es-E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749617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08865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ES" dirty="0" smtClean="0"/>
              <a:t>CHAKRAS – SEFIROTH - SACRAMENTOS</a:t>
            </a:r>
            <a:endParaRPr lang="es-E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340768"/>
            <a:ext cx="5400600"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1336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90500"/>
            <a:ext cx="8229600" cy="1143000"/>
          </a:xfrm>
        </p:spPr>
        <p:txBody>
          <a:bodyPr>
            <a:normAutofit fontScale="90000"/>
          </a:bodyPr>
          <a:lstStyle/>
          <a:p>
            <a:r>
              <a:rPr lang="es-ES" dirty="0" smtClean="0"/>
              <a:t>SACRAMENTOS - SEFIROTH - CHAKRAS</a:t>
            </a:r>
            <a:br>
              <a:rPr lang="es-ES" dirty="0" smtClean="0"/>
            </a:br>
            <a:endParaRPr lang="es-ES" dirty="0"/>
          </a:p>
        </p:txBody>
      </p:sp>
      <p:sp>
        <p:nvSpPr>
          <p:cNvPr id="3" name="2 Marcador de contenido"/>
          <p:cNvSpPr>
            <a:spLocks noGrp="1"/>
          </p:cNvSpPr>
          <p:nvPr>
            <p:ph idx="1"/>
          </p:nvPr>
        </p:nvSpPr>
        <p:spPr/>
        <p:txBody>
          <a:bodyPr/>
          <a:lstStyle/>
          <a:p>
            <a:endParaRPr lang="es-E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762000"/>
            <a:ext cx="5184576"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21598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SEFIROTH – SENDEROS</a:t>
            </a:r>
            <a:br>
              <a:rPr lang="es-ES" dirty="0" smtClean="0"/>
            </a:br>
            <a:r>
              <a:rPr lang="es-ES" dirty="0" smtClean="0"/>
              <a:t>- </a:t>
            </a:r>
            <a:endParaRPr lang="es-ES" dirty="0"/>
          </a:p>
        </p:txBody>
      </p:sp>
      <p:sp>
        <p:nvSpPr>
          <p:cNvPr id="3" name="2 Marcador de contenido"/>
          <p:cNvSpPr>
            <a:spLocks noGrp="1"/>
          </p:cNvSpPr>
          <p:nvPr>
            <p:ph idx="1"/>
          </p:nvPr>
        </p:nvSpPr>
        <p:spPr/>
        <p:txBody>
          <a:bodyPr/>
          <a:lstStyle/>
          <a:p>
            <a:endParaRPr lang="es-E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876299"/>
            <a:ext cx="4824536" cy="5958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073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ARBOL DE LA VIDA CABALISTICO</a:t>
            </a:r>
            <a:r>
              <a:rPr lang="es-ES" dirty="0"/>
              <a:t/>
            </a:r>
            <a:br>
              <a:rPr lang="es-ES" dirty="0"/>
            </a:br>
            <a:endParaRPr lang="es-ES"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727773"/>
            <a:ext cx="5040560" cy="613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88203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ARBOL DE LA VIDA, ASTROLOGÍA, TAROT</a:t>
            </a:r>
            <a:endParaRPr lang="es-ES" sz="3600" dirty="0"/>
          </a:p>
        </p:txBody>
      </p:sp>
      <p:sp>
        <p:nvSpPr>
          <p:cNvPr id="3" name="2 Marcador de contenido"/>
          <p:cNvSpPr>
            <a:spLocks noGrp="1"/>
          </p:cNvSpPr>
          <p:nvPr>
            <p:ph idx="1"/>
          </p:nvPr>
        </p:nvSpPr>
        <p:spPr/>
        <p:txBody>
          <a:bodyPr>
            <a:normAutofit fontScale="92500" lnSpcReduction="20000"/>
          </a:bodyPr>
          <a:lstStyle/>
          <a:p>
            <a:r>
              <a:rPr lang="es-ES" dirty="0"/>
              <a:t>El </a:t>
            </a:r>
            <a:r>
              <a:rPr lang="es-ES" dirty="0" err="1"/>
              <a:t>Arbol</a:t>
            </a:r>
            <a:r>
              <a:rPr lang="es-ES" dirty="0"/>
              <a:t> de la Vida, la Astrología y el Tarot no son tres sistemas místicos diferentes, sino tres aspectos del mismo y único tema no habiendo posibilidad de comprender uno de ellos sin comprensión de los otros dos. </a:t>
            </a:r>
            <a:r>
              <a:rPr lang="es-ES" dirty="0" err="1"/>
              <a:t>Unicamente</a:t>
            </a:r>
            <a:r>
              <a:rPr lang="es-ES" dirty="0"/>
              <a:t> cuando estudiamos astrología tomando como base el </a:t>
            </a:r>
            <a:r>
              <a:rPr lang="es-ES" dirty="0" err="1"/>
              <a:t>Arbol</a:t>
            </a:r>
            <a:r>
              <a:rPr lang="es-ES" dirty="0"/>
              <a:t> de la Vida encontramos un verdadero sistema filosófico y lo mismo ocurre con el sistema de adivinación del Tarot y por su parte el Tarot mismo con interpretaciones comprensivas es el que da la clave del </a:t>
            </a:r>
            <a:r>
              <a:rPr lang="es-ES" dirty="0" err="1"/>
              <a:t>Arbol</a:t>
            </a:r>
            <a:r>
              <a:rPr lang="es-ES" dirty="0"/>
              <a:t> de la Vida aplicado a la vida humana.</a:t>
            </a:r>
          </a:p>
        </p:txBody>
      </p:sp>
    </p:spTree>
    <p:extLst>
      <p:ext uri="{BB962C8B-B14F-4D97-AF65-F5344CB8AC3E}">
        <p14:creationId xmlns:p14="http://schemas.microsoft.com/office/powerpoint/2010/main" val="2681010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ES" dirty="0" smtClean="0"/>
              <a:t>MENORAH</a:t>
            </a:r>
            <a:br>
              <a:rPr lang="es-ES" dirty="0" smtClean="0"/>
            </a:br>
            <a:endParaRPr lang="es-ES" dirty="0"/>
          </a:p>
        </p:txBody>
      </p:sp>
      <p:sp>
        <p:nvSpPr>
          <p:cNvPr id="5" name="4 Marcador de contenido"/>
          <p:cNvSpPr>
            <a:spLocks noGrp="1"/>
          </p:cNvSpPr>
          <p:nvPr>
            <p:ph sz="half" idx="1"/>
          </p:nvPr>
        </p:nvSpPr>
        <p:spPr/>
        <p:txBody>
          <a:bodyPr/>
          <a:lstStyle/>
          <a:p>
            <a:endParaRPr lang="es-ES" dirty="0"/>
          </a:p>
        </p:txBody>
      </p:sp>
      <p:sp>
        <p:nvSpPr>
          <p:cNvPr id="6" name="5 Marcador de contenido"/>
          <p:cNvSpPr>
            <a:spLocks noGrp="1"/>
          </p:cNvSpPr>
          <p:nvPr>
            <p:ph sz="half" idx="2"/>
          </p:nvPr>
        </p:nvSpPr>
        <p:spPr/>
        <p:txBody>
          <a:bodyPr/>
          <a:lstStyle/>
          <a:p>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800708"/>
            <a:ext cx="3710175"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877" y="800708"/>
            <a:ext cx="4281525"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52693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normAutofit fontScale="90000"/>
          </a:bodyPr>
          <a:lstStyle/>
          <a:p>
            <a:r>
              <a:rPr lang="es-ES" dirty="0" smtClean="0"/>
              <a:t>J. Campbell – Viaje del </a:t>
            </a:r>
            <a:r>
              <a:rPr lang="es-ES" dirty="0" err="1" smtClean="0"/>
              <a:t>Heroe</a:t>
            </a:r>
            <a:r>
              <a:rPr lang="es-ES" dirty="0" smtClean="0"/>
              <a:t/>
            </a:r>
            <a:br>
              <a:rPr lang="es-ES" dirty="0" smtClean="0"/>
            </a:br>
            <a:endParaRPr lang="es-ES" dirty="0"/>
          </a:p>
        </p:txBody>
      </p:sp>
      <p:sp>
        <p:nvSpPr>
          <p:cNvPr id="8" name="7 Marcador de contenido"/>
          <p:cNvSpPr>
            <a:spLocks noGrp="1"/>
          </p:cNvSpPr>
          <p:nvPr>
            <p:ph sz="half" idx="1"/>
          </p:nvPr>
        </p:nvSpPr>
        <p:spPr/>
        <p:txBody>
          <a:bodyPr/>
          <a:lstStyle/>
          <a:p>
            <a:endParaRPr lang="es-ES" dirty="0"/>
          </a:p>
        </p:txBody>
      </p:sp>
      <p:sp>
        <p:nvSpPr>
          <p:cNvPr id="9" name="8 Marcador de contenido"/>
          <p:cNvSpPr>
            <a:spLocks noGrp="1"/>
          </p:cNvSpPr>
          <p:nvPr>
            <p:ph sz="half" idx="2"/>
          </p:nvPr>
        </p:nvSpPr>
        <p:spPr/>
        <p:txBody>
          <a:bodyPr/>
          <a:lstStyle/>
          <a:p>
            <a:endParaRPr lang="es-E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8369" y="1281650"/>
            <a:ext cx="3960440" cy="4889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52736"/>
            <a:ext cx="4680520" cy="534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2324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t>
            </a:r>
            <a:r>
              <a:rPr lang="es-ES" dirty="0" smtClean="0"/>
              <a:t>HAKRAS</a:t>
            </a:r>
            <a:endParaRPr lang="es-ES" dirty="0"/>
          </a:p>
        </p:txBody>
      </p:sp>
      <p:sp>
        <p:nvSpPr>
          <p:cNvPr id="3" name="2 Marcador de contenido"/>
          <p:cNvSpPr>
            <a:spLocks noGrp="1"/>
          </p:cNvSpPr>
          <p:nvPr>
            <p:ph idx="1"/>
          </p:nvPr>
        </p:nvSpPr>
        <p:spPr/>
        <p:txBody>
          <a:bodyPr>
            <a:normAutofit fontScale="77500" lnSpcReduction="20000"/>
          </a:bodyPr>
          <a:lstStyle/>
          <a:p>
            <a:r>
              <a:rPr lang="es-ES" dirty="0"/>
              <a:t>Primer </a:t>
            </a:r>
            <a:r>
              <a:rPr lang="es-ES" dirty="0" err="1"/>
              <a:t>chakra</a:t>
            </a:r>
            <a:r>
              <a:rPr lang="es-ES" dirty="0"/>
              <a:t>: Enseñanzas relativas al mundo material.</a:t>
            </a:r>
          </a:p>
          <a:p>
            <a:r>
              <a:rPr lang="es-ES" dirty="0"/>
              <a:t>Segundo </a:t>
            </a:r>
            <a:r>
              <a:rPr lang="es-ES" dirty="0" err="1"/>
              <a:t>chakra</a:t>
            </a:r>
            <a:r>
              <a:rPr lang="es-ES" dirty="0"/>
              <a:t>: Enseñanzas relativas a la sexualidad, el trabajo y el deseo físico.</a:t>
            </a:r>
          </a:p>
          <a:p>
            <a:r>
              <a:rPr lang="es-ES" dirty="0"/>
              <a:t>Tercer </a:t>
            </a:r>
            <a:r>
              <a:rPr lang="es-ES" dirty="0" err="1"/>
              <a:t>chakra</a:t>
            </a:r>
            <a:r>
              <a:rPr lang="es-ES" dirty="0"/>
              <a:t>: Enseñanzas relativas al ego, la personalidad y la estima propia.</a:t>
            </a:r>
          </a:p>
          <a:p>
            <a:r>
              <a:rPr lang="es-ES" dirty="0"/>
              <a:t>Cuarto </a:t>
            </a:r>
            <a:r>
              <a:rPr lang="es-ES" dirty="0" err="1"/>
              <a:t>chakra</a:t>
            </a:r>
            <a:r>
              <a:rPr lang="es-ES" dirty="0"/>
              <a:t>: Enseñanzas relativas al amor, el perdón y la compasión.</a:t>
            </a:r>
          </a:p>
          <a:p>
            <a:r>
              <a:rPr lang="es-ES" dirty="0"/>
              <a:t>Quinto </a:t>
            </a:r>
            <a:r>
              <a:rPr lang="es-ES" dirty="0" err="1"/>
              <a:t>chakra</a:t>
            </a:r>
            <a:r>
              <a:rPr lang="es-ES" dirty="0"/>
              <a:t>: Enseñanzas relativas a la voluntad y la auto-expresión.</a:t>
            </a:r>
          </a:p>
          <a:p>
            <a:r>
              <a:rPr lang="es-ES" dirty="0"/>
              <a:t>Sexto </a:t>
            </a:r>
            <a:r>
              <a:rPr lang="es-ES" dirty="0" err="1"/>
              <a:t>chakra</a:t>
            </a:r>
            <a:r>
              <a:rPr lang="es-ES" dirty="0"/>
              <a:t>: Enseñanzas relativas a la mente, la intuición, la percepción profunda y la sabiduría.</a:t>
            </a:r>
          </a:p>
          <a:p>
            <a:r>
              <a:rPr lang="es-ES" dirty="0"/>
              <a:t>Séptimo </a:t>
            </a:r>
            <a:r>
              <a:rPr lang="es-ES" dirty="0" err="1"/>
              <a:t>chakra</a:t>
            </a:r>
            <a:r>
              <a:rPr lang="es-ES" dirty="0"/>
              <a:t>: Enseñanzas relacionadas con la espiritualidad.</a:t>
            </a:r>
          </a:p>
          <a:p>
            <a:endParaRPr lang="es-ES" dirty="0"/>
          </a:p>
        </p:txBody>
      </p:sp>
    </p:spTree>
    <p:extLst>
      <p:ext uri="{BB962C8B-B14F-4D97-AF65-F5344CB8AC3E}">
        <p14:creationId xmlns:p14="http://schemas.microsoft.com/office/powerpoint/2010/main" val="22061057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S</a:t>
            </a:r>
            <a:r>
              <a:rPr lang="es-ES" dirty="0" smtClean="0"/>
              <a:t>ACRAMENTOS</a:t>
            </a:r>
            <a:endParaRPr lang="es-ES" dirty="0"/>
          </a:p>
        </p:txBody>
      </p:sp>
      <p:sp>
        <p:nvSpPr>
          <p:cNvPr id="5" name="4 Marcador de contenido"/>
          <p:cNvSpPr>
            <a:spLocks noGrp="1"/>
          </p:cNvSpPr>
          <p:nvPr>
            <p:ph sz="half" idx="1"/>
          </p:nvPr>
        </p:nvSpPr>
        <p:spPr/>
        <p:txBody>
          <a:bodyPr>
            <a:noAutofit/>
          </a:bodyPr>
          <a:lstStyle/>
          <a:p>
            <a:pPr algn="just"/>
            <a:r>
              <a:rPr lang="es-ES" sz="2000" dirty="0"/>
              <a:t>La propia palabra «sacramento» significa un rito que pide al poder de lo sagrado que entre en el alma de la persona. El sentido simbólico de los sacramentos trasciende su sentido religioso. Los sacramentos presentan tareas simbólicas para crecer hasta una madurez espiritual y para obtener la curación, pero </a:t>
            </a:r>
            <a:r>
              <a:rPr lang="es-ES" sz="2000" dirty="0" err="1"/>
              <a:t>tambié</a:t>
            </a:r>
            <a:r>
              <a:rPr lang="es-ES" sz="2000" dirty="0"/>
              <a:t> son concretos en su descripción de lo que hemos de hacer en las principales fases de la vida para aceptar la responsabilidad personal que acompaña la madurez espiritual</a:t>
            </a:r>
            <a:r>
              <a:rPr lang="es-ES" sz="2000" dirty="0" smtClean="0"/>
              <a:t>.</a:t>
            </a:r>
            <a:endParaRPr lang="es-ES" sz="2000"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844824"/>
            <a:ext cx="429296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306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a:t>S</a:t>
            </a:r>
            <a:r>
              <a:rPr lang="es-ES" dirty="0" smtClean="0"/>
              <a:t>ACRAMENTOS</a:t>
            </a:r>
            <a:endParaRPr lang="es-ES" dirty="0"/>
          </a:p>
        </p:txBody>
      </p:sp>
      <p:sp>
        <p:nvSpPr>
          <p:cNvPr id="6" name="5 Marcador de contenido"/>
          <p:cNvSpPr>
            <a:spLocks noGrp="1"/>
          </p:cNvSpPr>
          <p:nvPr>
            <p:ph idx="1"/>
          </p:nvPr>
        </p:nvSpPr>
        <p:spPr/>
        <p:txBody>
          <a:bodyPr>
            <a:normAutofit fontScale="62500" lnSpcReduction="20000"/>
          </a:bodyPr>
          <a:lstStyle/>
          <a:p>
            <a:r>
              <a:rPr lang="es-ES" dirty="0"/>
              <a:t>Bautismo: Recibir o conceder una expresión de la gracia que representa la gratitud por la propia vida en el mundo físico.</a:t>
            </a:r>
          </a:p>
          <a:p>
            <a:r>
              <a:rPr lang="es-ES" dirty="0"/>
              <a:t>Comunión: Recibir o conceder una expresión de la gracia (en forma de «hostia») que representa la unión sagrada con Dios y con las personas presentes en nuestra vida.</a:t>
            </a:r>
          </a:p>
          <a:p>
            <a:r>
              <a:rPr lang="es-ES" dirty="0"/>
              <a:t>Confirmación: Recibir o conceder una expresión de la gracia que favorece e intensifica la individualidad y la estima propias.</a:t>
            </a:r>
          </a:p>
          <a:p>
            <a:r>
              <a:rPr lang="es-ES" dirty="0"/>
              <a:t>Matrimonio: Recibir o conceder una bendición que sacraliza la unión con otra persona, y que en última instancia acepta además a todas las personas presentes en la propia vida como un matrimonio sagrado.</a:t>
            </a:r>
          </a:p>
          <a:p>
            <a:r>
              <a:rPr lang="es-ES" dirty="0"/>
              <a:t>Confesión: Recibir o conceder la gracia para limpiar el propio espíritu de los actos negativos de la voluntad.</a:t>
            </a:r>
          </a:p>
          <a:p>
            <a:r>
              <a:rPr lang="es-ES" dirty="0"/>
              <a:t>Orden sagrada: Recibir o conceder la gracia para sacralizar el propio camino de servicio.</a:t>
            </a:r>
          </a:p>
          <a:p>
            <a:r>
              <a:rPr lang="es-ES" dirty="0"/>
              <a:t>Extremaunción: Recibir o conceder la gracia para concluir los asuntos inconclusos antes de morir.</a:t>
            </a:r>
          </a:p>
          <a:p>
            <a:endParaRPr lang="es-ES" dirty="0"/>
          </a:p>
        </p:txBody>
      </p:sp>
    </p:spTree>
    <p:extLst>
      <p:ext uri="{BB962C8B-B14F-4D97-AF65-F5344CB8AC3E}">
        <p14:creationId xmlns:p14="http://schemas.microsoft.com/office/powerpoint/2010/main" val="17416560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ES" dirty="0" smtClean="0"/>
              <a:t>SEFIROTH</a:t>
            </a:r>
            <a:endParaRPr lang="es-ES" dirty="0"/>
          </a:p>
        </p:txBody>
      </p:sp>
      <p:sp>
        <p:nvSpPr>
          <p:cNvPr id="6" name="5 Marcador de contenido"/>
          <p:cNvSpPr>
            <a:spLocks noGrp="1"/>
          </p:cNvSpPr>
          <p:nvPr>
            <p:ph sz="half" idx="2"/>
          </p:nvPr>
        </p:nvSpPr>
        <p:spPr/>
        <p:txBody>
          <a:bodyPr>
            <a:normAutofit fontScale="85000" lnSpcReduction="20000"/>
          </a:bodyPr>
          <a:lstStyle/>
          <a:p>
            <a:r>
              <a:rPr lang="es-ES" dirty="0"/>
              <a:t>Las diez </a:t>
            </a:r>
            <a:r>
              <a:rPr lang="es-ES" dirty="0" err="1"/>
              <a:t>sefiroth</a:t>
            </a:r>
            <a:r>
              <a:rPr lang="es-ES" dirty="0"/>
              <a:t> son las cualidades de lo Divino que también conforman al ser humano arquetípico.</a:t>
            </a:r>
          </a:p>
          <a:p>
            <a:r>
              <a:rPr lang="es-ES" dirty="0"/>
              <a:t>Estas cualidades se interpretan a la vez como la esencia de Dios y como caminos por los cuales podemos volver a Dios. Cada cualidad representa un progreso hacia una revelación más poderosa de los «nombres» o «rostros» de Dios.</a:t>
            </a:r>
          </a:p>
          <a:p>
            <a:endParaRPr lang="es-ES" dirty="0"/>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48711" y="1153578"/>
            <a:ext cx="3535257" cy="5299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1166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395536" y="0"/>
            <a:ext cx="8229600" cy="1143000"/>
          </a:xfrm>
        </p:spPr>
        <p:txBody>
          <a:bodyPr/>
          <a:lstStyle/>
          <a:p>
            <a:r>
              <a:rPr lang="es-ES" dirty="0"/>
              <a:t>S</a:t>
            </a:r>
            <a:r>
              <a:rPr lang="es-ES" dirty="0" smtClean="0"/>
              <a:t>EFIROTH</a:t>
            </a:r>
            <a:endParaRPr lang="es-ES" dirty="0"/>
          </a:p>
        </p:txBody>
      </p:sp>
      <p:sp>
        <p:nvSpPr>
          <p:cNvPr id="6" name="5 Marcador de contenido"/>
          <p:cNvSpPr>
            <a:spLocks noGrp="1"/>
          </p:cNvSpPr>
          <p:nvPr>
            <p:ph idx="1"/>
          </p:nvPr>
        </p:nvSpPr>
        <p:spPr>
          <a:xfrm>
            <a:off x="467544" y="1124744"/>
            <a:ext cx="8229600" cy="4525963"/>
          </a:xfrm>
        </p:spPr>
        <p:txBody>
          <a:bodyPr>
            <a:normAutofit fontScale="25000" lnSpcReduction="20000"/>
          </a:bodyPr>
          <a:lstStyle/>
          <a:p>
            <a:r>
              <a:rPr lang="es-ES" sz="5600" dirty="0"/>
              <a:t>1. </a:t>
            </a:r>
            <a:r>
              <a:rPr lang="es-ES" sz="5600" dirty="0" err="1"/>
              <a:t>Kether</a:t>
            </a:r>
            <a:r>
              <a:rPr lang="es-ES" sz="5600" dirty="0"/>
              <a:t> (a veces se escribe </a:t>
            </a:r>
            <a:r>
              <a:rPr lang="es-ES" sz="5600" dirty="0" err="1"/>
              <a:t>Kether</a:t>
            </a:r>
            <a:r>
              <a:rPr lang="es-ES" sz="5600" dirty="0"/>
              <a:t> </a:t>
            </a:r>
            <a:r>
              <a:rPr lang="es-ES" sz="5600" dirty="0" err="1"/>
              <a:t>Elyon</a:t>
            </a:r>
            <a:r>
              <a:rPr lang="es-ES" sz="5600" dirty="0"/>
              <a:t>), la corona suprema de Dios. Representa la parte de lo Divino que inspira la manifestación física. Esta </a:t>
            </a:r>
            <a:r>
              <a:rPr lang="es-ES" sz="5600" dirty="0" err="1"/>
              <a:t>sefirá</a:t>
            </a:r>
            <a:r>
              <a:rPr lang="es-ES" sz="5600" dirty="0"/>
              <a:t> es la más indefinida y por lo tanto la más incluyente. No hay ninguna identidad, ninguna especificidad en este punto de inicio entre cielo y tierra.</a:t>
            </a:r>
          </a:p>
          <a:p>
            <a:r>
              <a:rPr lang="es-ES" sz="5600" dirty="0"/>
              <a:t>2. </a:t>
            </a:r>
            <a:r>
              <a:rPr lang="es-ES" sz="5600" dirty="0" err="1"/>
              <a:t>Jojmá</a:t>
            </a:r>
            <a:r>
              <a:rPr lang="es-ES" sz="5600" dirty="0"/>
              <a:t>, la sabiduría. Esta </a:t>
            </a:r>
            <a:r>
              <a:rPr lang="es-ES" sz="5600" dirty="0" err="1"/>
              <a:t>sefirá</a:t>
            </a:r>
            <a:r>
              <a:rPr lang="es-ES" sz="5600" dirty="0"/>
              <a:t> representa el punto de contacto entre la mente divina y el pensamiento humano. Mediante esta energía comienza a formarse la manifestación física; la forma precede a la expresión real.</a:t>
            </a:r>
          </a:p>
          <a:p>
            <a:r>
              <a:rPr lang="es-ES" sz="5600" dirty="0"/>
              <a:t>3. Bina, el entendimiento y la inteligencia de Dios. Bina es también la madre divina, la matriz donde todo se prepara para nacer. Esta </a:t>
            </a:r>
            <a:r>
              <a:rPr lang="es-ES" sz="5600" dirty="0" err="1" smtClean="0"/>
              <a:t>sefirá</a:t>
            </a:r>
            <a:r>
              <a:rPr lang="es-ES" sz="5600" dirty="0"/>
              <a:t> </a:t>
            </a:r>
            <a:r>
              <a:rPr lang="es-ES" sz="5600" dirty="0" smtClean="0"/>
              <a:t>equivale </a:t>
            </a:r>
            <a:r>
              <a:rPr lang="es-ES" sz="5600" dirty="0"/>
              <a:t>al ánima de </a:t>
            </a:r>
            <a:r>
              <a:rPr lang="es-ES" sz="5600" dirty="0" err="1"/>
              <a:t>Jojmá</a:t>
            </a:r>
            <a:r>
              <a:rPr lang="es-ES" sz="5600" dirty="0"/>
              <a:t>.</a:t>
            </a:r>
          </a:p>
          <a:p>
            <a:r>
              <a:rPr lang="es-ES" sz="5600" dirty="0"/>
              <a:t>4. </a:t>
            </a:r>
            <a:r>
              <a:rPr lang="es-ES" sz="5600" dirty="0" err="1"/>
              <a:t>Jésed</a:t>
            </a:r>
            <a:r>
              <a:rPr lang="es-ES" sz="5600" dirty="0"/>
              <a:t>, el amor o clemencia de Dios; también grandeza. Esta </a:t>
            </a:r>
            <a:r>
              <a:rPr lang="es-ES" sz="5600" dirty="0" err="1"/>
              <a:t>sefirá</a:t>
            </a:r>
            <a:r>
              <a:rPr lang="es-ES" sz="5600" dirty="0"/>
              <a:t> está emparejada con la quinta, </a:t>
            </a:r>
            <a:r>
              <a:rPr lang="es-ES" sz="5600" dirty="0" err="1"/>
              <a:t>Gueburá</a:t>
            </a:r>
            <a:r>
              <a:rPr lang="es-ES" sz="5600" dirty="0"/>
              <a:t>.</a:t>
            </a:r>
          </a:p>
          <a:p>
            <a:r>
              <a:rPr lang="es-ES" sz="5600" dirty="0"/>
              <a:t>5. </a:t>
            </a:r>
            <a:r>
              <a:rPr lang="es-ES" sz="5600" dirty="0" err="1"/>
              <a:t>Gueburá</a:t>
            </a:r>
            <a:r>
              <a:rPr lang="es-ES" sz="5600" dirty="0"/>
              <a:t> (también llamada </a:t>
            </a:r>
            <a:r>
              <a:rPr lang="es-ES" sz="5600" dirty="0" err="1"/>
              <a:t>Din</a:t>
            </a:r>
            <a:r>
              <a:rPr lang="es-ES" sz="5600" dirty="0"/>
              <a:t>), poder, juicio y castigo. </a:t>
            </a:r>
            <a:r>
              <a:rPr lang="es-ES" sz="5600" dirty="0" err="1"/>
              <a:t>Jésed</a:t>
            </a:r>
            <a:r>
              <a:rPr lang="es-ES" sz="5600" dirty="0"/>
              <a:t> y </a:t>
            </a:r>
            <a:r>
              <a:rPr lang="es-ES" sz="5600" dirty="0" err="1"/>
              <a:t>Gueburá</a:t>
            </a:r>
            <a:r>
              <a:rPr lang="es-ES" sz="5600" dirty="0"/>
              <a:t> se consideran los brazos derecho e izquierdo de Dios. Estas </a:t>
            </a:r>
            <a:r>
              <a:rPr lang="es-ES" sz="5600" dirty="0" smtClean="0"/>
              <a:t>dos cualidades </a:t>
            </a:r>
            <a:r>
              <a:rPr lang="es-ES" sz="5600" dirty="0"/>
              <a:t>se equilibran mutuamente.</a:t>
            </a:r>
          </a:p>
          <a:p>
            <a:r>
              <a:rPr lang="es-ES" sz="5600" dirty="0"/>
              <a:t>6. </a:t>
            </a:r>
            <a:r>
              <a:rPr lang="es-ES" sz="5600" dirty="0" err="1"/>
              <a:t>Tiféret</a:t>
            </a:r>
            <a:r>
              <a:rPr lang="es-ES" sz="5600" dirty="0"/>
              <a:t> (también llamada </a:t>
            </a:r>
            <a:r>
              <a:rPr lang="es-ES" sz="5600" dirty="0" err="1"/>
              <a:t>Rahamin</a:t>
            </a:r>
            <a:r>
              <a:rPr lang="es-ES" sz="5600" dirty="0"/>
              <a:t>), compasión, armonía y belleza. Esta </a:t>
            </a:r>
            <a:r>
              <a:rPr lang="es-ES" sz="5600" dirty="0" err="1"/>
              <a:t>sefirá</a:t>
            </a:r>
            <a:r>
              <a:rPr lang="es-ES" sz="5600" dirty="0"/>
              <a:t> se considera el tronco del árbol o, por utilizar </a:t>
            </a:r>
            <a:r>
              <a:rPr lang="es-ES" sz="5600" dirty="0" smtClean="0"/>
              <a:t>un símbolo </a:t>
            </a:r>
            <a:r>
              <a:rPr lang="es-ES" sz="5600" dirty="0"/>
              <a:t>comparable, el corazón del árbol.</a:t>
            </a:r>
          </a:p>
          <a:p>
            <a:r>
              <a:rPr lang="es-ES" sz="5600" dirty="0"/>
              <a:t>7. </a:t>
            </a:r>
            <a:r>
              <a:rPr lang="es-ES" sz="5600" dirty="0" err="1"/>
              <a:t>Nétzaj</a:t>
            </a:r>
            <a:r>
              <a:rPr lang="es-ES" sz="5600" dirty="0"/>
              <a:t> (o </a:t>
            </a:r>
            <a:r>
              <a:rPr lang="es-ES" sz="5600" dirty="0" err="1"/>
              <a:t>Nezá</a:t>
            </a:r>
            <a:r>
              <a:rPr lang="es-ES" sz="5600" dirty="0"/>
              <a:t>), la resistencia de Dios. Esta </a:t>
            </a:r>
            <a:r>
              <a:rPr lang="es-ES" sz="5600" dirty="0" err="1"/>
              <a:t>sefirá</a:t>
            </a:r>
            <a:r>
              <a:rPr lang="es-ES" sz="5600" dirty="0"/>
              <a:t> está emparejada con la octava, </a:t>
            </a:r>
            <a:r>
              <a:rPr lang="es-ES" sz="5600" dirty="0" err="1"/>
              <a:t>Hod</a:t>
            </a:r>
            <a:r>
              <a:rPr lang="es-ES" sz="5600" dirty="0"/>
              <a:t>, y juntas representan las piernas del cuerpo.</a:t>
            </a:r>
          </a:p>
          <a:p>
            <a:r>
              <a:rPr lang="es-ES" sz="5600" dirty="0"/>
              <a:t>8. </a:t>
            </a:r>
            <a:r>
              <a:rPr lang="es-ES" sz="5600" dirty="0" err="1"/>
              <a:t>Hod</a:t>
            </a:r>
            <a:r>
              <a:rPr lang="es-ES" sz="5600" dirty="0"/>
              <a:t>, la majestad de Dios. Juntas, </a:t>
            </a:r>
            <a:r>
              <a:rPr lang="es-ES" sz="5600" dirty="0" err="1"/>
              <a:t>Nétzaj</a:t>
            </a:r>
            <a:r>
              <a:rPr lang="es-ES" sz="5600" dirty="0"/>
              <a:t> y </a:t>
            </a:r>
            <a:r>
              <a:rPr lang="es-ES" sz="5600" dirty="0" err="1"/>
              <a:t>Hod</a:t>
            </a:r>
            <a:r>
              <a:rPr lang="es-ES" sz="5600" dirty="0"/>
              <a:t> forman las piernas derecha e izquierda de Dios. Son también la fuente de la profecía.</a:t>
            </a:r>
          </a:p>
          <a:p>
            <a:r>
              <a:rPr lang="es-ES" sz="5600" dirty="0"/>
              <a:t>9. </a:t>
            </a:r>
            <a:r>
              <a:rPr lang="es-ES" sz="5600" dirty="0" err="1"/>
              <a:t>Yesod</a:t>
            </a:r>
            <a:r>
              <a:rPr lang="es-ES" sz="5600" dirty="0"/>
              <a:t>, el falo, la fuerza procreadora de Dios, que funde la energía convirtiéndola en forma física. A esta </a:t>
            </a:r>
            <a:r>
              <a:rPr lang="es-ES" sz="5600" dirty="0" err="1"/>
              <a:t>sefirá</a:t>
            </a:r>
            <a:r>
              <a:rPr lang="es-ES" sz="5600" dirty="0"/>
              <a:t> se la llama también La Virtuosa, y se alude a ella en Proverbios 10,15 llamándola «Cimiento del mundo».</a:t>
            </a:r>
          </a:p>
          <a:p>
            <a:r>
              <a:rPr lang="es-ES" sz="5600" dirty="0"/>
              <a:t>10. </a:t>
            </a:r>
            <a:r>
              <a:rPr lang="es-ES" sz="5600" dirty="0" err="1"/>
              <a:t>Shejiná</a:t>
            </a:r>
            <a:r>
              <a:rPr lang="es-ES" sz="5600" dirty="0"/>
              <a:t> (también llamada </a:t>
            </a:r>
            <a:r>
              <a:rPr lang="es-ES" sz="5600" dirty="0" err="1"/>
              <a:t>Keneset</a:t>
            </a:r>
            <a:r>
              <a:rPr lang="es-ES" sz="5600" dirty="0"/>
              <a:t> </a:t>
            </a:r>
            <a:r>
              <a:rPr lang="es-ES" sz="5600" dirty="0" err="1"/>
              <a:t>Yisra'el</a:t>
            </a:r>
            <a:r>
              <a:rPr lang="es-ES" sz="5600" dirty="0"/>
              <a:t> y </a:t>
            </a:r>
            <a:r>
              <a:rPr lang="es-ES" sz="5600" dirty="0" err="1"/>
              <a:t>Malkut</a:t>
            </a:r>
            <a:r>
              <a:rPr lang="es-ES" sz="5600" dirty="0"/>
              <a:t>), lo femenino, la comunidad mística de Israel. Todo Israel es sus extremidades (</a:t>
            </a:r>
            <a:r>
              <a:rPr lang="es-ES" sz="5600" dirty="0" err="1"/>
              <a:t>Zóhar</a:t>
            </a:r>
            <a:r>
              <a:rPr lang="es-ES" sz="5600" dirty="0"/>
              <a:t>, 3,23 </a:t>
            </a:r>
            <a:r>
              <a:rPr lang="es-ES" sz="5600" dirty="0" err="1"/>
              <a:t>Ib</a:t>
            </a:r>
            <a:r>
              <a:rPr lang="es-ES" sz="5600" dirty="0"/>
              <a:t>).Cuando </a:t>
            </a:r>
            <a:r>
              <a:rPr lang="es-ES" sz="5600" dirty="0" err="1"/>
              <a:t>Tiféret</a:t>
            </a:r>
            <a:r>
              <a:rPr lang="es-ES" sz="5600" dirty="0"/>
              <a:t> (compasión) y </a:t>
            </a:r>
            <a:r>
              <a:rPr lang="es-ES" sz="5600" dirty="0" err="1"/>
              <a:t>Shejiná</a:t>
            </a:r>
            <a:r>
              <a:rPr lang="es-ES" sz="5600" dirty="0"/>
              <a:t> (lo femenino) se fusionan, el alma humana despierta y comienza su viaje místico. En ese momento las </a:t>
            </a:r>
            <a:r>
              <a:rPr lang="es-ES" sz="5600" dirty="0" err="1"/>
              <a:t>sefiroth</a:t>
            </a:r>
            <a:r>
              <a:rPr lang="es-ES" sz="5600" dirty="0"/>
              <a:t> dejan de ser meras abstracciones y se </a:t>
            </a:r>
            <a:r>
              <a:rPr lang="es-ES" sz="5600" dirty="0" smtClean="0"/>
              <a:t>convierten también </a:t>
            </a:r>
            <a:r>
              <a:rPr lang="es-ES" sz="5600" dirty="0"/>
              <a:t>en el mapa del desarrollo espiritual, orientando a la persona individuo en su camino de ascenso.</a:t>
            </a:r>
          </a:p>
          <a:p>
            <a:endParaRPr lang="es-ES" dirty="0"/>
          </a:p>
        </p:txBody>
      </p:sp>
    </p:spTree>
    <p:extLst>
      <p:ext uri="{BB962C8B-B14F-4D97-AF65-F5344CB8AC3E}">
        <p14:creationId xmlns:p14="http://schemas.microsoft.com/office/powerpoint/2010/main" val="22337890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PODER SIMBÓLICO</a:t>
            </a:r>
            <a:endParaRPr lang="es-ES" dirty="0"/>
          </a:p>
        </p:txBody>
      </p:sp>
      <p:sp>
        <p:nvSpPr>
          <p:cNvPr id="3" name="2 Marcador de contenido"/>
          <p:cNvSpPr>
            <a:spLocks noGrp="1"/>
          </p:cNvSpPr>
          <p:nvPr>
            <p:ph idx="1"/>
          </p:nvPr>
        </p:nvSpPr>
        <p:spPr>
          <a:xfrm>
            <a:off x="457200" y="1600200"/>
            <a:ext cx="8229600" cy="4709120"/>
          </a:xfrm>
        </p:spPr>
        <p:txBody>
          <a:bodyPr>
            <a:normAutofit fontScale="77500" lnSpcReduction="20000"/>
          </a:bodyPr>
          <a:lstStyle/>
          <a:p>
            <a:pPr algn="just"/>
            <a:r>
              <a:rPr lang="es-ES" dirty="0"/>
              <a:t>L</a:t>
            </a:r>
            <a:r>
              <a:rPr lang="es-ES" dirty="0" smtClean="0"/>
              <a:t>os </a:t>
            </a:r>
            <a:r>
              <a:rPr lang="es-ES" dirty="0" err="1"/>
              <a:t>c</a:t>
            </a:r>
            <a:r>
              <a:rPr lang="es-ES" dirty="0" err="1" smtClean="0"/>
              <a:t>hakras</a:t>
            </a:r>
            <a:r>
              <a:rPr lang="es-ES" dirty="0"/>
              <a:t>, los </a:t>
            </a:r>
            <a:r>
              <a:rPr lang="es-ES" dirty="0" smtClean="0"/>
              <a:t>sacramentos </a:t>
            </a:r>
            <a:r>
              <a:rPr lang="es-ES" dirty="0"/>
              <a:t>y las </a:t>
            </a:r>
            <a:r>
              <a:rPr lang="es-ES" dirty="0" err="1"/>
              <a:t>s</a:t>
            </a:r>
            <a:r>
              <a:rPr lang="es-ES" dirty="0" err="1" smtClean="0"/>
              <a:t>efiroth</a:t>
            </a:r>
            <a:r>
              <a:rPr lang="es-ES" dirty="0" smtClean="0"/>
              <a:t> </a:t>
            </a:r>
            <a:r>
              <a:rPr lang="es-ES" dirty="0"/>
              <a:t>son idénticos. Si logra sentir y comprender el poder simbólico contenido en todas </a:t>
            </a:r>
            <a:r>
              <a:rPr lang="es-ES" dirty="0" smtClean="0"/>
              <a:t>estas tradiciones</a:t>
            </a:r>
            <a:r>
              <a:rPr lang="es-ES" dirty="0"/>
              <a:t>, habrá comenzado a utilizar el poder de la visión simbólica. Comprenderá la teología como una ciencia de la curación del cuerpo, la mente y el espíritu.</a:t>
            </a:r>
          </a:p>
          <a:p>
            <a:pPr marL="0" indent="0" algn="just">
              <a:buNone/>
            </a:pPr>
            <a:endParaRPr lang="es-ES" dirty="0"/>
          </a:p>
          <a:p>
            <a:pPr algn="just"/>
            <a:r>
              <a:rPr lang="es-ES" dirty="0"/>
              <a:t>Combinar la sabiduría del sistema de </a:t>
            </a:r>
            <a:r>
              <a:rPr lang="es-ES" dirty="0" err="1"/>
              <a:t>chakras</a:t>
            </a:r>
            <a:r>
              <a:rPr lang="es-ES" dirty="0"/>
              <a:t> con el poder sagrado inherente a los sacramentos cristianos y las características divinas expresadas por las diez </a:t>
            </a:r>
            <a:r>
              <a:rPr lang="es-ES" dirty="0" err="1"/>
              <a:t>sefiroth</a:t>
            </a:r>
            <a:r>
              <a:rPr lang="es-ES" dirty="0"/>
              <a:t> nos da una visión profunda de </a:t>
            </a:r>
            <a:r>
              <a:rPr lang="es-ES" dirty="0" smtClean="0"/>
              <a:t>las necesidades </a:t>
            </a:r>
            <a:r>
              <a:rPr lang="es-ES" dirty="0"/>
              <a:t>del espíritu y cuerpo. Aquello que sirve al espíritu enaltece al cuerpo. Aquello que mengua el espíritu mengua el cuerpo</a:t>
            </a:r>
            <a:r>
              <a:rPr lang="es-ES" dirty="0" smtClean="0"/>
              <a:t>.</a:t>
            </a:r>
            <a:endParaRPr lang="es-ES" dirty="0"/>
          </a:p>
        </p:txBody>
      </p:sp>
    </p:spTree>
    <p:extLst>
      <p:ext uri="{BB962C8B-B14F-4D97-AF65-F5344CB8AC3E}">
        <p14:creationId xmlns:p14="http://schemas.microsoft.com/office/powerpoint/2010/main" val="37992714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VERDAD SAGRADA</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dirty="0"/>
              <a:t>Cada uno de los siete planos o niveles de poder de nuestro organismo contiene una única verdad sagrada. Esta verdad late sin cesar en nuestro interior, ordenándonos vivir conforme al uso correcto de </a:t>
            </a:r>
            <a:r>
              <a:rPr lang="es-ES" dirty="0" smtClean="0"/>
              <a:t>su poder</a:t>
            </a:r>
            <a:r>
              <a:rPr lang="es-ES" dirty="0"/>
              <a:t>. Nacemos con un conocimiento innato de esas siete verdades que están presentes, entretejidas, en nuestro sistema energético. </a:t>
            </a:r>
            <a:endParaRPr lang="es-ES" dirty="0" smtClean="0"/>
          </a:p>
          <a:p>
            <a:pPr algn="just"/>
            <a:r>
              <a:rPr lang="es-ES" dirty="0" smtClean="0"/>
              <a:t>Profanar </a:t>
            </a:r>
            <a:r>
              <a:rPr lang="es-ES" dirty="0"/>
              <a:t>esas verdades, no respetarlas, debilita el espíritu y el cuerpo </a:t>
            </a:r>
            <a:r>
              <a:rPr lang="es-ES" dirty="0" smtClean="0"/>
              <a:t>físico, mientras que honrarlas aumenta la fuerza del espíritu y del cuerpo físico.</a:t>
            </a:r>
          </a:p>
          <a:p>
            <a:endParaRPr lang="es-ES" dirty="0"/>
          </a:p>
        </p:txBody>
      </p:sp>
    </p:spTree>
    <p:extLst>
      <p:ext uri="{BB962C8B-B14F-4D97-AF65-F5344CB8AC3E}">
        <p14:creationId xmlns:p14="http://schemas.microsoft.com/office/powerpoint/2010/main" val="29320101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ENERGÍA Y PODER</a:t>
            </a:r>
            <a:endParaRPr lang="es-ES" dirty="0"/>
          </a:p>
        </p:txBody>
      </p:sp>
      <p:sp>
        <p:nvSpPr>
          <p:cNvPr id="3" name="2 Marcador de contenido"/>
          <p:cNvSpPr>
            <a:spLocks noGrp="1"/>
          </p:cNvSpPr>
          <p:nvPr>
            <p:ph idx="1"/>
          </p:nvPr>
        </p:nvSpPr>
        <p:spPr/>
        <p:txBody>
          <a:bodyPr>
            <a:normAutofit fontScale="92500" lnSpcReduction="10000"/>
          </a:bodyPr>
          <a:lstStyle/>
          <a:p>
            <a:pPr algn="just"/>
            <a:r>
              <a:rPr lang="es-ES" dirty="0"/>
              <a:t>La energía es poder; el cuerpo necesita energía y, por lo tanto, necesita poder. Los </a:t>
            </a:r>
            <a:r>
              <a:rPr lang="es-ES" dirty="0" err="1"/>
              <a:t>chakras</a:t>
            </a:r>
            <a:r>
              <a:rPr lang="es-ES" dirty="0"/>
              <a:t>, las </a:t>
            </a:r>
            <a:r>
              <a:rPr lang="es-ES" dirty="0" err="1"/>
              <a:t>sefiroth</a:t>
            </a:r>
            <a:r>
              <a:rPr lang="es-ES" dirty="0"/>
              <a:t> y los sacramentos nos hablan del poder que ejercemos al actuar y relacionarnos mutuamente, y del hecho de controlar ese poder mediante procesos cada vez más intensos</a:t>
            </a:r>
            <a:r>
              <a:rPr lang="es-ES" dirty="0" smtClean="0"/>
              <a:t>.</a:t>
            </a:r>
          </a:p>
          <a:p>
            <a:pPr algn="just"/>
            <a:r>
              <a:rPr lang="es-ES" dirty="0"/>
              <a:t>Estas tres tradiciones sostienen que dejar suelto el espíritu en el mundo físico por miedo o negatividad es un acto desleal, que antepone la voluntad personal a la voluntad del cielo</a:t>
            </a:r>
          </a:p>
        </p:txBody>
      </p:sp>
    </p:spTree>
    <p:extLst>
      <p:ext uri="{BB962C8B-B14F-4D97-AF65-F5344CB8AC3E}">
        <p14:creationId xmlns:p14="http://schemas.microsoft.com/office/powerpoint/2010/main" val="3686209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KARMA</a:t>
            </a:r>
            <a:endParaRPr lang="es-ES" dirty="0"/>
          </a:p>
        </p:txBody>
      </p:sp>
      <p:sp>
        <p:nvSpPr>
          <p:cNvPr id="3" name="2 Marcador de contenido"/>
          <p:cNvSpPr>
            <a:spLocks noGrp="1"/>
          </p:cNvSpPr>
          <p:nvPr>
            <p:ph idx="1"/>
          </p:nvPr>
        </p:nvSpPr>
        <p:spPr/>
        <p:txBody>
          <a:bodyPr>
            <a:normAutofit fontScale="85000" lnSpcReduction="10000"/>
          </a:bodyPr>
          <a:lstStyle/>
          <a:p>
            <a:r>
              <a:rPr lang="es-ES" dirty="0"/>
              <a:t>Según la expresión espiritual oriental, todo acto crea karma. Los actos realizados según la conciencia crea karma bueno; los actos de temor o negatividad crean karma malo, en cuyo caso uno necesita «rescatar» su espíritu de ese miedo que motivó el acto negativo. </a:t>
            </a:r>
            <a:endParaRPr lang="es-ES" dirty="0" smtClean="0"/>
          </a:p>
          <a:p>
            <a:r>
              <a:rPr lang="es-ES" dirty="0" smtClean="0"/>
              <a:t>En </a:t>
            </a:r>
            <a:r>
              <a:rPr lang="es-ES" dirty="0"/>
              <a:t>la tradición cristiana, el sacramento de la confesión es el acto de hacer volver el espíritu de los lugares negativos, con el fin de entrar «completos» en el cielo.</a:t>
            </a:r>
          </a:p>
          <a:p>
            <a:r>
              <a:rPr lang="es-ES" dirty="0"/>
              <a:t>En el lenguaje del judaísmo, un miedo que tenga tal poder sobre un ser humano es un «falso dios».</a:t>
            </a:r>
          </a:p>
        </p:txBody>
      </p:sp>
    </p:spTree>
    <p:extLst>
      <p:ext uri="{BB962C8B-B14F-4D97-AF65-F5344CB8AC3E}">
        <p14:creationId xmlns:p14="http://schemas.microsoft.com/office/powerpoint/2010/main" val="6584822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MATERIA Y ESPIRITU</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dirty="0"/>
              <a:t>Somos materia y espíritu al mismo tiempo. Para comprendernos y estar sanos en cuerpo y espíritu, hemos de entender cómo se relacionan la materia y el espíritu, qué nos quita el espíritu, o fuerza vital, </a:t>
            </a:r>
            <a:r>
              <a:rPr lang="es-ES" dirty="0" smtClean="0"/>
              <a:t>del cuerpo</a:t>
            </a:r>
            <a:r>
              <a:rPr lang="es-ES" dirty="0"/>
              <a:t>, y cómo podemos rescatarlo de los falsos dioses del miedo, la rabia y la tendencia a aferramos al pasado. La acción de aferrarse a algo por temor ordena a un circuito de nuestro espíritu que abandone </a:t>
            </a:r>
            <a:r>
              <a:rPr lang="es-ES" dirty="0" smtClean="0"/>
              <a:t>el campo </a:t>
            </a:r>
            <a:r>
              <a:rPr lang="es-ES" dirty="0"/>
              <a:t>energético y, como dice la frase bíblica, «derrame la simiente de vida en la tierra», una tierra que nos cuesta la salud. Lo que agota el espíritu agota el cuerpo. </a:t>
            </a:r>
          </a:p>
          <a:p>
            <a:pPr marL="0" indent="0" algn="just">
              <a:buNone/>
            </a:pPr>
            <a:endParaRPr lang="es-ES" dirty="0"/>
          </a:p>
          <a:p>
            <a:pPr algn="just"/>
            <a:r>
              <a:rPr lang="es-ES" dirty="0"/>
              <a:t>Lo que alimenta el espíritu alimenta el cuerpo. La energía que da vida al cuerpo, la mente y el corazón no se origina en el ADN, sino que tiene sus raíces en la propia Divinidad. La verdad es así de sencilla y eterna.</a:t>
            </a:r>
          </a:p>
          <a:p>
            <a:endParaRPr lang="es-ES" dirty="0"/>
          </a:p>
        </p:txBody>
      </p:sp>
    </p:spTree>
    <p:extLst>
      <p:ext uri="{BB962C8B-B14F-4D97-AF65-F5344CB8AC3E}">
        <p14:creationId xmlns:p14="http://schemas.microsoft.com/office/powerpoint/2010/main" val="2397443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APRENDIZAJE DEL ESPIRITU</a:t>
            </a:r>
            <a:br>
              <a:rPr lang="es-ES" dirty="0" smtClean="0"/>
            </a:br>
            <a:endParaRPr lang="es-ES" dirty="0"/>
          </a:p>
        </p:txBody>
      </p:sp>
      <p:sp>
        <p:nvSpPr>
          <p:cNvPr id="3" name="2 Marcador de contenido"/>
          <p:cNvSpPr>
            <a:spLocks noGrp="1"/>
          </p:cNvSpPr>
          <p:nvPr>
            <p:ph idx="1"/>
          </p:nvPr>
        </p:nvSpPr>
        <p:spPr>
          <a:xfrm>
            <a:off x="395536" y="836712"/>
            <a:ext cx="8229600" cy="4525963"/>
          </a:xfrm>
        </p:spPr>
        <p:txBody>
          <a:bodyPr>
            <a:noAutofit/>
          </a:bodyPr>
          <a:lstStyle/>
          <a:p>
            <a:pPr algn="just"/>
            <a:r>
              <a:rPr lang="es-ES" sz="2200" dirty="0"/>
              <a:t>En estas tres tradiciones espirituales, el mundo físico proporciona el aprendizaje a nuestro espíritu, y las «pruebas» que en él encontramos siguen una pauta bien ordenada.</a:t>
            </a:r>
          </a:p>
          <a:p>
            <a:pPr algn="just"/>
            <a:r>
              <a:rPr lang="es-ES" sz="2200" dirty="0"/>
              <a:t>En el sistema de </a:t>
            </a:r>
            <a:r>
              <a:rPr lang="es-ES" sz="2200" dirty="0" err="1"/>
              <a:t>chakras</a:t>
            </a:r>
            <a:r>
              <a:rPr lang="es-ES" sz="2200" dirty="0"/>
              <a:t> cada centro de energía almacena determinado poder. Estos poderes ascienden desde el poder físico más denso hacia el poder más </a:t>
            </a:r>
            <a:r>
              <a:rPr lang="es-ES" sz="2200" dirty="0" err="1" smtClean="0"/>
              <a:t>eterico</a:t>
            </a:r>
            <a:r>
              <a:rPr lang="es-ES" sz="2200" dirty="0" smtClean="0"/>
              <a:t> </a:t>
            </a:r>
            <a:r>
              <a:rPr lang="es-ES" sz="2200" dirty="0"/>
              <a:t>o espiritual. Es extraordinario cómo las dificultades o los retos con que nos enfrentamos en la vida siguen también </a:t>
            </a:r>
            <a:r>
              <a:rPr lang="es-ES" sz="2200" dirty="0" smtClean="0"/>
              <a:t>esta pauta</a:t>
            </a:r>
            <a:r>
              <a:rPr lang="es-ES" sz="2200" dirty="0"/>
              <a:t>. </a:t>
            </a:r>
            <a:endParaRPr lang="es-ES" sz="2200" dirty="0" smtClean="0"/>
          </a:p>
          <a:p>
            <a:pPr algn="just"/>
            <a:r>
              <a:rPr lang="es-ES" sz="2200" dirty="0" smtClean="0"/>
              <a:t>Los </a:t>
            </a:r>
            <a:r>
              <a:rPr lang="es-ES" sz="2200" dirty="0" err="1"/>
              <a:t>chakras</a:t>
            </a:r>
            <a:r>
              <a:rPr lang="es-ES" sz="2200" dirty="0"/>
              <a:t> uno, dos y tres están calibrados para los asuntos o problemas que nos exigen poder físico o exterior. Los </a:t>
            </a:r>
            <a:r>
              <a:rPr lang="es-ES" sz="2200" dirty="0" err="1"/>
              <a:t>chakras</a:t>
            </a:r>
            <a:r>
              <a:rPr lang="es-ES" sz="2200" dirty="0"/>
              <a:t> cuatro, cinco, seis y siete están calibrados para el poder no físico o interior.</a:t>
            </a:r>
          </a:p>
          <a:p>
            <a:pPr algn="just"/>
            <a:r>
              <a:rPr lang="es-ES" sz="2200" dirty="0"/>
              <a:t>Sí los emparejamos con los sacramentos y las </a:t>
            </a:r>
            <a:r>
              <a:rPr lang="es-ES" sz="2200" dirty="0" err="1"/>
              <a:t>sefiroth</a:t>
            </a:r>
            <a:r>
              <a:rPr lang="es-ES" sz="2200" dirty="0"/>
              <a:t>, no sólo disponemos de un programa para el desarrollo de nuestra conciencia sino también de un lenguaje espiritual de curación, a modo de </a:t>
            </a:r>
            <a:r>
              <a:rPr lang="es-ES" sz="2200" dirty="0" smtClean="0"/>
              <a:t>mapa simbólico </a:t>
            </a:r>
            <a:r>
              <a:rPr lang="es-ES" sz="2200" dirty="0"/>
              <a:t>vital de los inevitables desafíos que encontramos en el proceso </a:t>
            </a:r>
            <a:r>
              <a:rPr lang="es-ES" sz="2200" dirty="0" smtClean="0"/>
              <a:t>de </a:t>
            </a:r>
            <a:r>
              <a:rPr lang="es-ES" sz="2200" dirty="0"/>
              <a:t>curación</a:t>
            </a:r>
          </a:p>
        </p:txBody>
      </p:sp>
    </p:spTree>
    <p:extLst>
      <p:ext uri="{BB962C8B-B14F-4D97-AF65-F5344CB8AC3E}">
        <p14:creationId xmlns:p14="http://schemas.microsoft.com/office/powerpoint/2010/main" val="32360381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NIVEL UNO</a:t>
            </a:r>
            <a:endParaRPr lang="en-US" dirty="0"/>
          </a:p>
        </p:txBody>
      </p:sp>
      <p:sp>
        <p:nvSpPr>
          <p:cNvPr id="5" name="Content Placeholder 4"/>
          <p:cNvSpPr>
            <a:spLocks noGrp="1"/>
          </p:cNvSpPr>
          <p:nvPr>
            <p:ph sz="half" idx="1"/>
          </p:nvPr>
        </p:nvSpPr>
        <p:spPr/>
        <p:txBody>
          <a:bodyPr>
            <a:normAutofit fontScale="85000" lnSpcReduction="10000"/>
          </a:bodyPr>
          <a:lstStyle/>
          <a:p>
            <a:r>
              <a:rPr lang="es-ES" dirty="0"/>
              <a:t>La fusión del primer chakra (Muladhara), o chakra tribal, el sacramento del bautismo y la sefirá de Shejiná.</a:t>
            </a:r>
            <a:endParaRPr lang="en-US" dirty="0" smtClean="0"/>
          </a:p>
          <a:p>
            <a:r>
              <a:rPr lang="es-ES" dirty="0"/>
              <a:t>El poder generado por estas tres fuerzas arquetípicas transmite a nuestros sistemas energético y biológico la verdad sagrada Todos somos uno. Estamos conectados con toda la vida y entre nosotros</a:t>
            </a:r>
            <a:r>
              <a:rPr lang="en-US" dirty="0" smtClean="0"/>
              <a:t> </a:t>
            </a:r>
            <a:endParaRPr lang="en-US" dirty="0"/>
          </a:p>
        </p:txBody>
      </p:sp>
      <p:sp>
        <p:nvSpPr>
          <p:cNvPr id="6" name="Content Placeholder 5"/>
          <p:cNvSpPr>
            <a:spLocks noGrp="1"/>
          </p:cNvSpPr>
          <p:nvPr>
            <p:ph sz="half" idx="2"/>
          </p:nvPr>
        </p:nvSpPr>
        <p:spPr/>
        <p:txBody>
          <a:bodyPr>
            <a:normAutofit fontScale="85000" lnSpcReduction="10000"/>
          </a:bodyPr>
          <a:lstStyle/>
          <a:p>
            <a:r>
              <a:rPr lang="es-ES" dirty="0"/>
              <a:t>Todos y cada uno debemos aprender a honrar, o respetar, esta verdad. Conectándonos con la energía de cualquiera de estas tres fuerzas arquetípicas podemos conectar con esta verdad. El chakra tribal se </a:t>
            </a:r>
            <a:r>
              <a:rPr lang="es-ES" dirty="0" smtClean="0"/>
              <a:t>hace</a:t>
            </a:r>
            <a:r>
              <a:rPr lang="en-US" dirty="0" smtClean="0"/>
              <a:t> </a:t>
            </a:r>
            <a:r>
              <a:rPr lang="es-ES" dirty="0" smtClean="0"/>
              <a:t>eco </a:t>
            </a:r>
            <a:r>
              <a:rPr lang="es-ES" dirty="0"/>
              <a:t>de nuestra necesidad de honrar los lazos familiares y de tener un código de honor en nuestro interior.</a:t>
            </a:r>
            <a:endParaRPr lang="en-US" dirty="0"/>
          </a:p>
          <a:p>
            <a:endParaRPr lang="en-US" dirty="0"/>
          </a:p>
        </p:txBody>
      </p:sp>
    </p:spTree>
    <p:extLst>
      <p:ext uri="{BB962C8B-B14F-4D97-AF65-F5344CB8AC3E}">
        <p14:creationId xmlns:p14="http://schemas.microsoft.com/office/powerpoint/2010/main" val="41502735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NIVEL UNO</a:t>
            </a:r>
            <a:endParaRPr lang="en-US" dirty="0"/>
          </a:p>
        </p:txBody>
      </p:sp>
      <p:sp>
        <p:nvSpPr>
          <p:cNvPr id="6" name="Content Placeholder 5"/>
          <p:cNvSpPr>
            <a:spLocks noGrp="1"/>
          </p:cNvSpPr>
          <p:nvPr>
            <p:ph sz="half" idx="1"/>
          </p:nvPr>
        </p:nvSpPr>
        <p:spPr/>
        <p:txBody>
          <a:bodyPr>
            <a:noAutofit/>
          </a:bodyPr>
          <a:lstStyle/>
          <a:p>
            <a:r>
              <a:rPr lang="es-ES" sz="1600" dirty="0"/>
              <a:t>En la celebración del sacramento cristiano del bautismo, una familia hace un doble compromiso. El primero es aceptar su responsabilidad física de la nueva vida que ha nacido en ella, y el segundo, </a:t>
            </a:r>
            <a:r>
              <a:rPr lang="es-ES" sz="1600" dirty="0" smtClean="0"/>
              <a:t>aceptar</a:t>
            </a:r>
            <a:r>
              <a:rPr lang="en-US" sz="1600" dirty="0" smtClean="0"/>
              <a:t> </a:t>
            </a:r>
            <a:r>
              <a:rPr lang="es-ES" sz="1600" dirty="0" smtClean="0"/>
              <a:t>la </a:t>
            </a:r>
            <a:r>
              <a:rPr lang="es-ES" sz="1600" dirty="0"/>
              <a:t>responsabilidad de enseñar a ese niño o niña los principios </a:t>
            </a:r>
            <a:r>
              <a:rPr lang="es-ES" sz="1600" dirty="0" smtClean="0"/>
              <a:t>espirituales</a:t>
            </a:r>
          </a:p>
          <a:p>
            <a:endParaRPr lang="es-ES" sz="1600" dirty="0" smtClean="0"/>
          </a:p>
          <a:p>
            <a:r>
              <a:rPr lang="es-ES" sz="1600" dirty="0"/>
              <a:t>Para el adulto espiritual, el sacramento del bautismo en su sentido simbólico </a:t>
            </a:r>
            <a:r>
              <a:rPr lang="es-ES" sz="1600" dirty="0" smtClean="0"/>
              <a:t>supone</a:t>
            </a:r>
            <a:r>
              <a:rPr lang="es-ES" sz="1600" dirty="0"/>
              <a:t>el de aceptar la responsabilidad personal de vivir honradamente como miembro de la </a:t>
            </a:r>
            <a:r>
              <a:rPr lang="es-ES" sz="1600" dirty="0" smtClean="0"/>
              <a:t>tribu</a:t>
            </a:r>
            <a:r>
              <a:rPr lang="en-US" sz="1600" dirty="0" smtClean="0"/>
              <a:t> </a:t>
            </a:r>
            <a:r>
              <a:rPr lang="es-ES" sz="1600" dirty="0" smtClean="0"/>
              <a:t>humana</a:t>
            </a:r>
            <a:r>
              <a:rPr lang="es-ES" sz="1600" dirty="0"/>
              <a:t>, de hacer a los demás lo que querríamos que ellos nos hicieran a nosotros, y de respetar todo lo que vive en esta tierra. </a:t>
            </a:r>
            <a:r>
              <a:rPr lang="es-ES" sz="1600" dirty="0" smtClean="0"/>
              <a:t> </a:t>
            </a:r>
            <a:endParaRPr lang="en-US" sz="1600" dirty="0" smtClean="0"/>
          </a:p>
        </p:txBody>
      </p:sp>
      <p:sp>
        <p:nvSpPr>
          <p:cNvPr id="7" name="Content Placeholder 6"/>
          <p:cNvSpPr>
            <a:spLocks noGrp="1"/>
          </p:cNvSpPr>
          <p:nvPr>
            <p:ph sz="half" idx="2"/>
          </p:nvPr>
        </p:nvSpPr>
        <p:spPr/>
        <p:txBody>
          <a:bodyPr>
            <a:normAutofit fontScale="40000" lnSpcReduction="20000"/>
          </a:bodyPr>
          <a:lstStyle/>
          <a:p>
            <a:r>
              <a:rPr lang="es-ES" sz="4500" dirty="0"/>
              <a:t>La sefirá de Shejiná, cuyo nombre significa «presencia divina», es la conciencia divina que crea y protege a la comunidad mística de Israel. Desde una perspectiva más simbólica y universal, la </a:t>
            </a:r>
            <a:r>
              <a:rPr lang="es-ES" sz="4500" dirty="0" smtClean="0"/>
              <a:t>conciencia</a:t>
            </a:r>
            <a:r>
              <a:rPr lang="en-US" sz="4500" dirty="0" smtClean="0"/>
              <a:t> </a:t>
            </a:r>
            <a:r>
              <a:rPr lang="es-ES" sz="4500" dirty="0" smtClean="0"/>
              <a:t>divina </a:t>
            </a:r>
            <a:r>
              <a:rPr lang="es-ES" sz="4500" dirty="0"/>
              <a:t>crea y protege a todas las tribus de la raza humana. Shejiná es también la puerta de acceso a lo Divino: «Aquel </a:t>
            </a:r>
            <a:r>
              <a:rPr lang="es-ES" sz="4500" dirty="0" smtClean="0"/>
              <a:t>que entra </a:t>
            </a:r>
            <a:r>
              <a:rPr lang="es-ES" sz="4500" dirty="0"/>
              <a:t>debe pasar por esta puerta» (Zohar, l,7b). Esta descripción es muy apropiada, </a:t>
            </a:r>
            <a:r>
              <a:rPr lang="es-ES" sz="4500" dirty="0" smtClean="0"/>
              <a:t>ya</a:t>
            </a:r>
            <a:r>
              <a:rPr lang="en-US" sz="4500" dirty="0" smtClean="0"/>
              <a:t> </a:t>
            </a:r>
            <a:r>
              <a:rPr lang="es-ES" sz="4500" dirty="0" smtClean="0"/>
              <a:t>que </a:t>
            </a:r>
            <a:r>
              <a:rPr lang="es-ES" sz="4500" dirty="0"/>
              <a:t>Shejiná se hace eco del primer chakra, tribal, del sistema energético humano. Para ascender en la verdad espiritual, sugiere, primero hemos de honrar a nuestra familia y a todas las comunidades humanas.</a:t>
            </a:r>
            <a:endParaRPr lang="en-US" sz="4500" dirty="0"/>
          </a:p>
          <a:p>
            <a:endParaRPr lang="en-US" dirty="0"/>
          </a:p>
        </p:txBody>
      </p:sp>
    </p:spTree>
    <p:extLst>
      <p:ext uri="{BB962C8B-B14F-4D97-AF65-F5344CB8AC3E}">
        <p14:creationId xmlns:p14="http://schemas.microsoft.com/office/powerpoint/2010/main" val="12260571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NIVEL 2</a:t>
            </a:r>
            <a:br>
              <a:rPr lang="en-US" dirty="0" smtClean="0"/>
            </a:br>
            <a:endParaRPr lang="en-US" dirty="0"/>
          </a:p>
        </p:txBody>
      </p:sp>
      <p:sp>
        <p:nvSpPr>
          <p:cNvPr id="6" name="Content Placeholder 5"/>
          <p:cNvSpPr>
            <a:spLocks noGrp="1"/>
          </p:cNvSpPr>
          <p:nvPr>
            <p:ph sz="half" idx="1"/>
          </p:nvPr>
        </p:nvSpPr>
        <p:spPr/>
        <p:txBody>
          <a:bodyPr>
            <a:noAutofit/>
          </a:bodyPr>
          <a:lstStyle/>
          <a:p>
            <a:r>
              <a:rPr lang="es-ES" sz="2600" dirty="0"/>
              <a:t>La fusión del chakra de las relaciones (Svadisthana), el sacramento de la comunión y la sefirá de Yesod.</a:t>
            </a:r>
            <a:endParaRPr lang="en-US" sz="2600" dirty="0"/>
          </a:p>
          <a:p>
            <a:r>
              <a:rPr lang="es-ES" sz="2600" dirty="0"/>
              <a:t>El poder generado por estas tres fuerzas arquetípicas transmite a nuestros sistemas la verdad sagrada Respetaos mutuamente. </a:t>
            </a:r>
            <a:endParaRPr lang="en-US" sz="2600" dirty="0"/>
          </a:p>
        </p:txBody>
      </p:sp>
      <p:sp>
        <p:nvSpPr>
          <p:cNvPr id="7" name="Content Placeholder 6"/>
          <p:cNvSpPr>
            <a:spLocks noGrp="1"/>
          </p:cNvSpPr>
          <p:nvPr>
            <p:ph sz="half" idx="2"/>
          </p:nvPr>
        </p:nvSpPr>
        <p:spPr>
          <a:xfrm>
            <a:off x="4630783" y="1600200"/>
            <a:ext cx="4038600" cy="5257800"/>
          </a:xfrm>
        </p:spPr>
        <p:txBody>
          <a:bodyPr>
            <a:normAutofit fontScale="77500" lnSpcReduction="20000"/>
          </a:bodyPr>
          <a:lstStyle/>
          <a:p>
            <a:r>
              <a:rPr lang="es-ES" dirty="0"/>
              <a:t>Del chakra de las relaciones recibimos el poder de actuar con integridad y honradez en todas nuestras relaciones, desde el matrimonio y la amistad a los vínculos profesionales o laborales. Esta energía es particularmente activa, ya que vibra en todas las actividades financieras y creativas. La integridad y el honor son necesarios para la salud. Cuando alguien viola de alguna manera su honor o compromiso, contamina su espíritu y su cuerpo físico.</a:t>
            </a:r>
            <a:endParaRPr lang="en-US" dirty="0"/>
          </a:p>
          <a:p>
            <a:endParaRPr lang="en-US" dirty="0"/>
          </a:p>
        </p:txBody>
      </p:sp>
    </p:spTree>
    <p:extLst>
      <p:ext uri="{BB962C8B-B14F-4D97-AF65-F5344CB8AC3E}">
        <p14:creationId xmlns:p14="http://schemas.microsoft.com/office/powerpoint/2010/main" val="2224862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NIVEL 2</a:t>
            </a:r>
            <a:br>
              <a:rPr lang="en-US" dirty="0" smtClean="0"/>
            </a:br>
            <a:endParaRPr lang="en-US" dirty="0"/>
          </a:p>
        </p:txBody>
      </p:sp>
      <p:sp>
        <p:nvSpPr>
          <p:cNvPr id="3" name="Content Placeholder 2"/>
          <p:cNvSpPr>
            <a:spLocks noGrp="1"/>
          </p:cNvSpPr>
          <p:nvPr>
            <p:ph sz="half" idx="1"/>
          </p:nvPr>
        </p:nvSpPr>
        <p:spPr>
          <a:xfrm>
            <a:off x="457200" y="1066800"/>
            <a:ext cx="4038600" cy="5059363"/>
          </a:xfrm>
        </p:spPr>
        <p:txBody>
          <a:bodyPr>
            <a:noAutofit/>
          </a:bodyPr>
          <a:lstStyle/>
          <a:p>
            <a:r>
              <a:rPr lang="es-ES" sz="2000" dirty="0"/>
              <a:t>En su sentido simbólico, el sacramento de la comunión infunde a nuestro sistema energético la verdad de que cada persona «con la que compartimos una unión» es una parte de nuestra vida. Cuando «partimos el pan» con alguien, reconocemos simbólicamente que todos formamos parte de una sola familia espiritual, la que sabemos que existe por designio divino, y que todos nos necesitamos mutuamente para enriquecer nuestras vidas. </a:t>
            </a:r>
            <a:endParaRPr lang="en-US" sz="2000" dirty="0"/>
          </a:p>
        </p:txBody>
      </p:sp>
      <p:sp>
        <p:nvSpPr>
          <p:cNvPr id="6" name="Content Placeholder 5"/>
          <p:cNvSpPr>
            <a:spLocks noGrp="1"/>
          </p:cNvSpPr>
          <p:nvPr>
            <p:ph sz="half" idx="2"/>
          </p:nvPr>
        </p:nvSpPr>
        <p:spPr>
          <a:xfrm>
            <a:off x="4648200" y="914400"/>
            <a:ext cx="4038600" cy="5867400"/>
          </a:xfrm>
        </p:spPr>
        <p:txBody>
          <a:bodyPr>
            <a:normAutofit fontScale="77500" lnSpcReduction="20000"/>
          </a:bodyPr>
          <a:lstStyle/>
          <a:p>
            <a:r>
              <a:rPr lang="es-ES" dirty="0"/>
              <a:t>La sefirá de Yesod representa el segundo chakra o energía comunitaria. Yesod es el falo, la necesidad procreadora de sembrar las simientes de vida, de crear materia de la energía, forma de la potencialidad. En esta sefirá, la creación es un acto compartido, un dualismo natural del que nace la vida.</a:t>
            </a:r>
            <a:endParaRPr lang="en-US" dirty="0"/>
          </a:p>
          <a:p>
            <a:r>
              <a:rPr lang="es-ES" dirty="0"/>
              <a:t>Yesod simboliza la necesidad energética de formar uniones sagradas con otros seres humanos, uniones de las cuales procede la continuación de la vida. Nos sentimos espiritual-mente impulsados a conectar con </a:t>
            </a:r>
            <a:r>
              <a:rPr lang="es-ES" dirty="0" smtClean="0"/>
              <a:t>lo</a:t>
            </a:r>
            <a:r>
              <a:rPr lang="en-US" dirty="0"/>
              <a:t> </a:t>
            </a:r>
            <a:r>
              <a:rPr lang="es-ES" dirty="0" smtClean="0"/>
              <a:t>sagrado </a:t>
            </a:r>
            <a:r>
              <a:rPr lang="es-ES" dirty="0"/>
              <a:t>que hay en otras personas, a fundir el alma con una pareja. </a:t>
            </a:r>
            <a:endParaRPr lang="en-US" dirty="0"/>
          </a:p>
        </p:txBody>
      </p:sp>
    </p:spTree>
    <p:extLst>
      <p:ext uri="{BB962C8B-B14F-4D97-AF65-F5344CB8AC3E}">
        <p14:creationId xmlns:p14="http://schemas.microsoft.com/office/powerpoint/2010/main" val="3134632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NIVEL 3</a:t>
            </a:r>
            <a:endParaRPr lang="en-US" dirty="0"/>
          </a:p>
        </p:txBody>
      </p:sp>
      <p:sp>
        <p:nvSpPr>
          <p:cNvPr id="3" name="Content Placeholder 2"/>
          <p:cNvSpPr>
            <a:spLocks noGrp="1"/>
          </p:cNvSpPr>
          <p:nvPr>
            <p:ph sz="half" idx="1"/>
          </p:nvPr>
        </p:nvSpPr>
        <p:spPr/>
        <p:txBody>
          <a:bodyPr>
            <a:normAutofit fontScale="85000" lnSpcReduction="20000"/>
          </a:bodyPr>
          <a:lstStyle/>
          <a:p>
            <a:r>
              <a:rPr lang="es-ES" dirty="0"/>
              <a:t>La fusión del chakra del poder personal (Manipura), el sacramento de la confirmación y las sefiroth de Hod y Nétzaj. </a:t>
            </a:r>
            <a:endParaRPr lang="en-US" dirty="0"/>
          </a:p>
          <a:p>
            <a:r>
              <a:rPr lang="es-ES" dirty="0"/>
              <a:t>El poder generado por estas cuatro fuerzas arquetípicas nos transmite </a:t>
            </a:r>
            <a:r>
              <a:rPr lang="es-ES" dirty="0" smtClean="0"/>
              <a:t>la</a:t>
            </a:r>
            <a:r>
              <a:rPr lang="en-US" dirty="0" smtClean="0"/>
              <a:t> </a:t>
            </a:r>
            <a:r>
              <a:rPr lang="es-ES" dirty="0" smtClean="0"/>
              <a:t>verdad </a:t>
            </a:r>
            <a:r>
              <a:rPr lang="es-ES" dirty="0"/>
              <a:t>sagrada Respétate a ti mismo. Las cuatro fuerzas arquetípicas de este nivel nos impulsan hacia el desarrollo de la estima y el respeto propios. </a:t>
            </a:r>
            <a:endParaRPr lang="en-US" dirty="0"/>
          </a:p>
          <a:p>
            <a:endParaRPr lang="en-US" dirty="0"/>
          </a:p>
        </p:txBody>
      </p:sp>
      <p:sp>
        <p:nvSpPr>
          <p:cNvPr id="4" name="Content Placeholder 3"/>
          <p:cNvSpPr>
            <a:spLocks noGrp="1"/>
          </p:cNvSpPr>
          <p:nvPr>
            <p:ph sz="half" idx="2"/>
          </p:nvPr>
        </p:nvSpPr>
        <p:spPr/>
        <p:txBody>
          <a:bodyPr>
            <a:normAutofit fontScale="85000" lnSpcReduction="20000"/>
          </a:bodyPr>
          <a:lstStyle/>
          <a:p>
            <a:r>
              <a:rPr lang="es-ES" dirty="0"/>
              <a:t>El chakra contiene nuestro «instinto de supervivencia», la intuición que nos protege cuando estamos en peligro físico y nos avisa de la energía y los actos negativos de otras personas. Violamos esta energía cuando no hacemos caso de nuestros instintos viscerales.</a:t>
            </a:r>
            <a:endParaRPr lang="en-US" dirty="0"/>
          </a:p>
          <a:p>
            <a:endParaRPr lang="en-US" dirty="0"/>
          </a:p>
        </p:txBody>
      </p:sp>
    </p:spTree>
    <p:extLst>
      <p:ext uri="{BB962C8B-B14F-4D97-AF65-F5344CB8AC3E}">
        <p14:creationId xmlns:p14="http://schemas.microsoft.com/office/powerpoint/2010/main" val="13970122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NIVEL 3</a:t>
            </a:r>
            <a:endParaRPr lang="en-US" dirty="0"/>
          </a:p>
        </p:txBody>
      </p:sp>
      <p:sp>
        <p:nvSpPr>
          <p:cNvPr id="3" name="Content Placeholder 2"/>
          <p:cNvSpPr>
            <a:spLocks noGrp="1"/>
          </p:cNvSpPr>
          <p:nvPr>
            <p:ph sz="half" idx="1"/>
          </p:nvPr>
        </p:nvSpPr>
        <p:spPr/>
        <p:txBody>
          <a:bodyPr>
            <a:normAutofit fontScale="55000" lnSpcReduction="20000"/>
          </a:bodyPr>
          <a:lstStyle/>
          <a:p>
            <a:r>
              <a:rPr lang="es-ES" sz="3600" dirty="0"/>
              <a:t>El sentido simbólico del sacramento de </a:t>
            </a:r>
            <a:r>
              <a:rPr lang="en-US" sz="3600" dirty="0"/>
              <a:t>l</a:t>
            </a:r>
            <a:r>
              <a:rPr lang="es-ES" sz="3600" dirty="0" smtClean="0"/>
              <a:t>a </a:t>
            </a:r>
            <a:r>
              <a:rPr lang="es-ES" sz="3600" dirty="0"/>
              <a:t>confirmación es aceptar la responsabilidad de la calidad de la propia persona. Parte del proceso de tomar conciencia de nosotros mismos es una experiencia de «iniciación» o una ceremonia de «mayoría de edad». El espíritu necesita una experiencia o ceremonia así, a modo de señal o marca del paso a la edad adulta; cuando falta este marcador, queda una impresión negativa o vacía, consciente o inconsciente, que se manifiesta en debilidades psíquicas. </a:t>
            </a:r>
            <a:endParaRPr lang="en-US" sz="3600" dirty="0"/>
          </a:p>
          <a:p>
            <a:endParaRPr lang="en-US" dirty="0"/>
          </a:p>
        </p:txBody>
      </p:sp>
      <p:sp>
        <p:nvSpPr>
          <p:cNvPr id="4" name="Content Placeholder 3"/>
          <p:cNvSpPr>
            <a:spLocks noGrp="1"/>
          </p:cNvSpPr>
          <p:nvPr>
            <p:ph sz="half" idx="2"/>
          </p:nvPr>
        </p:nvSpPr>
        <p:spPr>
          <a:xfrm>
            <a:off x="4648200" y="1143000"/>
            <a:ext cx="4267200" cy="4906963"/>
          </a:xfrm>
        </p:spPr>
        <p:txBody>
          <a:bodyPr>
            <a:noAutofit/>
          </a:bodyPr>
          <a:lstStyle/>
          <a:p>
            <a:r>
              <a:rPr lang="es-ES" sz="1800" dirty="0"/>
              <a:t>El sentido simbólico de la sefirá de Nétzaj es la resistencia, que es un poder para conservar la </a:t>
            </a:r>
            <a:r>
              <a:rPr lang="es-ES" sz="1800" dirty="0" smtClean="0"/>
              <a:t>fuerza y </a:t>
            </a:r>
            <a:r>
              <a:rPr lang="es-ES" sz="1800" dirty="0"/>
              <a:t>la vitalidad que supera la capacidad del cuerpo físico solo. Este poder despierta cuando aceptamos nuestra vida tal como es, y lo perdemos cuando nos centramos en lo que nos falta o cuando pensamos que la vida es hueca, que carece de sentido. En este último caso necesitamos aprender a aceptar la responsabilidad personal de haberla creado. El sentido simbólico de la sefirá de Hod es majestad </a:t>
            </a:r>
            <a:r>
              <a:rPr lang="es-ES" sz="1800" dirty="0" smtClean="0"/>
              <a:t>o</a:t>
            </a:r>
            <a:r>
              <a:rPr lang="en-US" sz="1800" dirty="0" smtClean="0"/>
              <a:t> </a:t>
            </a:r>
            <a:r>
              <a:rPr lang="es-ES" sz="1800" dirty="0" smtClean="0"/>
              <a:t>integridad</a:t>
            </a:r>
            <a:r>
              <a:rPr lang="es-ES" sz="1800" dirty="0"/>
              <a:t>, energía que nos permite trascender las limitaciones del yo y activar nuestra conexión espiritual con la autoridad Divina. La energía de Hod se fortalece desarrollando una actitud de valoración y </a:t>
            </a:r>
            <a:r>
              <a:rPr lang="es-ES" sz="1800" dirty="0" smtClean="0"/>
              <a:t>gratitud</a:t>
            </a:r>
            <a:r>
              <a:rPr lang="en-US" sz="1800" dirty="0" smtClean="0"/>
              <a:t> </a:t>
            </a:r>
            <a:r>
              <a:rPr lang="es-ES" sz="1800" dirty="0" smtClean="0"/>
              <a:t>por </a:t>
            </a:r>
            <a:r>
              <a:rPr lang="es-ES" sz="1800" dirty="0"/>
              <a:t>todo lo que tenemos y por el don de la vida misma. </a:t>
            </a:r>
            <a:endParaRPr lang="en-US" sz="1800" dirty="0"/>
          </a:p>
        </p:txBody>
      </p:sp>
    </p:spTree>
    <p:extLst>
      <p:ext uri="{BB962C8B-B14F-4D97-AF65-F5344CB8AC3E}">
        <p14:creationId xmlns:p14="http://schemas.microsoft.com/office/powerpoint/2010/main" val="35739595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NIVEL 4</a:t>
            </a:r>
            <a:endParaRPr lang="en-US" dirty="0"/>
          </a:p>
        </p:txBody>
      </p:sp>
      <p:sp>
        <p:nvSpPr>
          <p:cNvPr id="4" name="Content Placeholder 3"/>
          <p:cNvSpPr>
            <a:spLocks noGrp="1"/>
          </p:cNvSpPr>
          <p:nvPr>
            <p:ph sz="half" idx="2"/>
          </p:nvPr>
        </p:nvSpPr>
        <p:spPr/>
        <p:txBody>
          <a:bodyPr>
            <a:normAutofit fontScale="32500" lnSpcReduction="20000"/>
          </a:bodyPr>
          <a:lstStyle/>
          <a:p>
            <a:r>
              <a:rPr lang="es-ES" sz="5000" dirty="0"/>
              <a:t>La energía de este chakra nos comunica el conocimiento de que el amor es el único poder auténtico.</a:t>
            </a:r>
            <a:endParaRPr lang="en-US" sz="5000" dirty="0"/>
          </a:p>
          <a:p>
            <a:r>
              <a:rPr lang="es-ES" sz="5000" dirty="0"/>
              <a:t>No sólo la mente y el espíritu necesitan amor para sobrevivir, crecer y prosperar; también lo necesita el cuerpo físico. Violamos esta energía cuando actuamos de modo no amoroso con los demás. Cuando albergamos emociones negativas hacia los demás o hacia nosotros mismos, o cuando producimos dolor a otras personas intencionadamente, envenenamos nuestro sistema físico y espiritual. El veneno más potente para el espíritu humano es la incapacidad de perdonarnos a nosotros mismos o de perdonar a otros. Esto inhabilita los recursos emocionales de la persona. El desafío propio de este chakra es perfeccionar nuestra capacidad de amar a los demás y a nosotros mismos, y desarrollar el poder del perdón.</a:t>
            </a:r>
            <a:endParaRPr lang="en-US" sz="5000" dirty="0"/>
          </a:p>
          <a:p>
            <a:endParaRPr lang="en-US" dirty="0"/>
          </a:p>
        </p:txBody>
      </p:sp>
      <p:sp>
        <p:nvSpPr>
          <p:cNvPr id="6" name="Content Placeholder 5"/>
          <p:cNvSpPr>
            <a:spLocks noGrp="1"/>
          </p:cNvSpPr>
          <p:nvPr>
            <p:ph sz="half" idx="1"/>
          </p:nvPr>
        </p:nvSpPr>
        <p:spPr/>
        <p:txBody>
          <a:bodyPr>
            <a:normAutofit fontScale="32500" lnSpcReduction="20000"/>
          </a:bodyPr>
          <a:lstStyle/>
          <a:p>
            <a:r>
              <a:rPr lang="es-ES" sz="6200" dirty="0"/>
              <a:t>La fusión del chakra del poder emocional (Anahata), el sacramento del matrimonio y la sefirá de </a:t>
            </a:r>
            <a:r>
              <a:rPr lang="es-ES" sz="6200" dirty="0" err="1"/>
              <a:t>Tiféret</a:t>
            </a:r>
            <a:r>
              <a:rPr lang="es-ES" sz="6200" dirty="0" smtClean="0"/>
              <a:t>.</a:t>
            </a:r>
          </a:p>
          <a:p>
            <a:endParaRPr lang="en-US" sz="6200" dirty="0"/>
          </a:p>
          <a:p>
            <a:r>
              <a:rPr lang="es-ES" sz="6200" dirty="0"/>
              <a:t>El poder generado por estas tres fuerzas arquetípicas nos transmite la verdad sagrada El amor es poder divino. Este centro de energía es el punto central de poder dentro del sistema energético humano, la puerta simbólica de acceso a nuestro mundo interno.</a:t>
            </a:r>
            <a:endParaRPr lang="en-US" sz="6200" dirty="0"/>
          </a:p>
          <a:p>
            <a:endParaRPr lang="en-US" dirty="0"/>
          </a:p>
        </p:txBody>
      </p:sp>
    </p:spTree>
    <p:extLst>
      <p:ext uri="{BB962C8B-B14F-4D97-AF65-F5344CB8AC3E}">
        <p14:creationId xmlns:p14="http://schemas.microsoft.com/office/powerpoint/2010/main" val="6116925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NIVEL 4 </a:t>
            </a:r>
            <a:endParaRPr lang="en-US" dirty="0"/>
          </a:p>
        </p:txBody>
      </p:sp>
      <p:sp>
        <p:nvSpPr>
          <p:cNvPr id="3" name="Content Placeholder 2"/>
          <p:cNvSpPr>
            <a:spLocks noGrp="1"/>
          </p:cNvSpPr>
          <p:nvPr>
            <p:ph sz="half" idx="1"/>
          </p:nvPr>
        </p:nvSpPr>
        <p:spPr/>
        <p:txBody>
          <a:bodyPr>
            <a:normAutofit fontScale="55000" lnSpcReduction="20000"/>
          </a:bodyPr>
          <a:lstStyle/>
          <a:p>
            <a:r>
              <a:rPr lang="es-ES" sz="3600" dirty="0"/>
              <a:t>En su sentido simbólico, el sacramento del matrimonio introduce en nuestra vida la necesidad y lamresponsabilidad de explorar el amor. Primero hemos de amarnos a nosotros mismos, y nuestro primer matrimonio debe ser simbólico: el compromiso de atender conscientemente a nuestras necesidades emocionales personales, para así poder amar y aceptar a los demás incondicionalmente. Aprender a amarnos es un desafío para todos. Nadie nace amándose a sí mismo; es algo que debemos trabajar.</a:t>
            </a:r>
            <a:endParaRPr lang="en-US" sz="3600" dirty="0"/>
          </a:p>
          <a:p>
            <a:endParaRPr lang="en-US" dirty="0"/>
          </a:p>
        </p:txBody>
      </p:sp>
      <p:sp>
        <p:nvSpPr>
          <p:cNvPr id="4" name="Content Placeholder 3"/>
          <p:cNvSpPr>
            <a:spLocks noGrp="1"/>
          </p:cNvSpPr>
          <p:nvPr>
            <p:ph sz="half" idx="2"/>
          </p:nvPr>
        </p:nvSpPr>
        <p:spPr/>
        <p:txBody>
          <a:bodyPr>
            <a:normAutofit fontScale="55000" lnSpcReduction="20000"/>
          </a:bodyPr>
          <a:lstStyle/>
          <a:p>
            <a:r>
              <a:rPr lang="es-ES" dirty="0"/>
              <a:t>La sefirá de Tiféret, que simboliza el corazón y el sol que hay dentro del cuerpo humano, late y nos transmite las energías de la compasión, la armonía y la belleza, las cualidades tranquilas del amor. La energía que nos transmite Tiféret equilibra todas las cualidades divinas de las diez sefiroth. Somos seres compasivos por naturaleza, y prosperamos en un ambiente de tranquilidad y armonía. Estas energías son esenciales para la salud física, así como para el desarrollo emocional y los «actos de corazón». Cuando el corazón no rebosa de las energías vitales del amor y la armonía, ni el dinero ni el poder, por mucho que sea, le permiten estar en paz. </a:t>
            </a:r>
            <a:endParaRPr lang="en-US" dirty="0"/>
          </a:p>
          <a:p>
            <a:r>
              <a:rPr lang="es-ES" dirty="0"/>
              <a:t>Un corazón vacío genera una vida vacía, y la consecuencia de ello suele ser una enfermedad, la expresión concreta de la falta de armonía que, en el mejor de los casos, atraerá la atención de la mente. Es necesario rectificar las violaciones al corazón; si no, será imposible la curación.</a:t>
            </a:r>
            <a:endParaRPr lang="en-US" dirty="0"/>
          </a:p>
          <a:p>
            <a:endParaRPr lang="en-US" dirty="0"/>
          </a:p>
        </p:txBody>
      </p:sp>
    </p:spTree>
    <p:extLst>
      <p:ext uri="{BB962C8B-B14F-4D97-AF65-F5344CB8AC3E}">
        <p14:creationId xmlns:p14="http://schemas.microsoft.com/office/powerpoint/2010/main" val="2149591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 5</a:t>
            </a:r>
            <a:endParaRPr lang="es-ES" dirty="0"/>
          </a:p>
        </p:txBody>
      </p:sp>
      <p:sp>
        <p:nvSpPr>
          <p:cNvPr id="3" name="2 Marcador de contenido"/>
          <p:cNvSpPr>
            <a:spLocks noGrp="1"/>
          </p:cNvSpPr>
          <p:nvPr>
            <p:ph sz="half" idx="1"/>
          </p:nvPr>
        </p:nvSpPr>
        <p:spPr/>
        <p:txBody>
          <a:bodyPr>
            <a:normAutofit/>
          </a:bodyPr>
          <a:lstStyle/>
          <a:p>
            <a:r>
              <a:rPr lang="es-ES" sz="1800" dirty="0"/>
              <a:t>La fusión del </a:t>
            </a:r>
            <a:r>
              <a:rPr lang="es-ES" sz="1800" dirty="0" err="1"/>
              <a:t>chakra</a:t>
            </a:r>
            <a:r>
              <a:rPr lang="es-ES" sz="1800" dirty="0"/>
              <a:t> del poder de la voluntad (</a:t>
            </a:r>
            <a:r>
              <a:rPr lang="es-ES" sz="1800" dirty="0" err="1"/>
              <a:t>Vishuddha</a:t>
            </a:r>
            <a:r>
              <a:rPr lang="es-ES" sz="1800" dirty="0"/>
              <a:t>), el sacramento de la confesión y las </a:t>
            </a:r>
            <a:r>
              <a:rPr lang="es-ES" sz="1800" dirty="0" err="1"/>
              <a:t>sefiroth</a:t>
            </a:r>
            <a:r>
              <a:rPr lang="es-ES" sz="1800" dirty="0"/>
              <a:t> de </a:t>
            </a:r>
            <a:r>
              <a:rPr lang="es-ES" sz="1800" dirty="0" err="1"/>
              <a:t>Jésed</a:t>
            </a:r>
            <a:r>
              <a:rPr lang="es-ES" sz="1800" dirty="0"/>
              <a:t> y </a:t>
            </a:r>
            <a:r>
              <a:rPr lang="es-ES" sz="1800" dirty="0" err="1"/>
              <a:t>Gueburá</a:t>
            </a:r>
            <a:r>
              <a:rPr lang="es-ES" sz="1800" dirty="0"/>
              <a:t>.</a:t>
            </a:r>
          </a:p>
          <a:p>
            <a:r>
              <a:rPr lang="es-ES" sz="1800" dirty="0"/>
              <a:t>El poder generado por estas cuatro fuerzas arquetípicas nos transmite la verdad sagrada Entrega, tu voluntad a la voluntad divina. Esta entrega es el acto más importante que podemos realizar para dar estabilidad espiritual a nuestra vida. Todos y cada uno de nosotros tenemos cierta conciencia de que hemos nacido para una finalidad concreta, que la vida contiene un plan divino. </a:t>
            </a:r>
            <a:endParaRPr lang="es-ES" sz="1800" dirty="0"/>
          </a:p>
        </p:txBody>
      </p:sp>
      <p:sp>
        <p:nvSpPr>
          <p:cNvPr id="4" name="3 Marcador de contenido"/>
          <p:cNvSpPr>
            <a:spLocks noGrp="1"/>
          </p:cNvSpPr>
          <p:nvPr>
            <p:ph sz="half" idx="2"/>
          </p:nvPr>
        </p:nvSpPr>
        <p:spPr/>
        <p:txBody>
          <a:bodyPr>
            <a:noAutofit/>
          </a:bodyPr>
          <a:lstStyle/>
          <a:p>
            <a:r>
              <a:rPr lang="es-ES" sz="1600" dirty="0"/>
              <a:t>El quinto </a:t>
            </a:r>
            <a:r>
              <a:rPr lang="es-ES" sz="1600" dirty="0" err="1"/>
              <a:t>chakra</a:t>
            </a:r>
            <a:r>
              <a:rPr lang="es-ES" sz="1600" dirty="0"/>
              <a:t> es el centro de esa conciencia y de nuestro deseo de contactar con el plan divino.</a:t>
            </a:r>
          </a:p>
          <a:p>
            <a:r>
              <a:rPr lang="es-ES" sz="1600" dirty="0"/>
              <a:t>A medida que maduramos, todos tratamos de adaptar nuestra vida a nuestros deseos o nuestra voluntad</a:t>
            </a:r>
            <a:r>
              <a:rPr lang="es-ES" sz="1600" dirty="0" smtClean="0"/>
              <a:t>.</a:t>
            </a:r>
            <a:r>
              <a:rPr lang="es-ES" sz="1600" dirty="0"/>
              <a:t> Primero nos separamos de nuestros padres, nos independizamos y buscamos una </a:t>
            </a:r>
            <a:r>
              <a:rPr lang="es-ES" sz="1600" dirty="0" smtClean="0"/>
              <a:t>profesión. </a:t>
            </a:r>
            <a:r>
              <a:rPr lang="es-ES" sz="1600" dirty="0"/>
              <a:t>I</a:t>
            </a:r>
            <a:r>
              <a:rPr lang="es-ES" sz="1600" dirty="0" smtClean="0"/>
              <a:t>nevitablemente </a:t>
            </a:r>
            <a:r>
              <a:rPr lang="es-ES" sz="1600" dirty="0"/>
              <a:t>ocurre algún acontecimiento o crisis. </a:t>
            </a:r>
            <a:r>
              <a:rPr lang="es-ES" sz="1600" dirty="0" smtClean="0"/>
              <a:t> Es el </a:t>
            </a:r>
            <a:r>
              <a:rPr lang="es-ES" sz="1600" dirty="0"/>
              <a:t>escenario para ajustar nuestra voluntad al plan divino; ésta es la elección más profunda que podemos hacer.</a:t>
            </a:r>
          </a:p>
          <a:p>
            <a:r>
              <a:rPr lang="es-ES" sz="1600" dirty="0"/>
              <a:t>Esa sola elección, hecha con fe y confianza, permite que la autoridad divina entre en nuestra vida y convierta nuestros esfuerzos en éxitos y nuestras heridas en fuerzas. </a:t>
            </a:r>
            <a:endParaRPr lang="es-ES" sz="1600" dirty="0"/>
          </a:p>
        </p:txBody>
      </p:sp>
    </p:spTree>
    <p:extLst>
      <p:ext uri="{BB962C8B-B14F-4D97-AF65-F5344CB8AC3E}">
        <p14:creationId xmlns:p14="http://schemas.microsoft.com/office/powerpoint/2010/main" val="1452954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 5</a:t>
            </a:r>
            <a:endParaRPr lang="es-ES" dirty="0"/>
          </a:p>
        </p:txBody>
      </p:sp>
      <p:sp>
        <p:nvSpPr>
          <p:cNvPr id="3" name="2 Marcador de contenido"/>
          <p:cNvSpPr>
            <a:spLocks noGrp="1"/>
          </p:cNvSpPr>
          <p:nvPr>
            <p:ph sz="half" idx="1"/>
          </p:nvPr>
        </p:nvSpPr>
        <p:spPr/>
        <p:txBody>
          <a:bodyPr>
            <a:normAutofit/>
          </a:bodyPr>
          <a:lstStyle/>
          <a:p>
            <a:r>
              <a:rPr lang="es-ES" sz="1400" dirty="0"/>
              <a:t>En su sentido simbólico, el sacramento de la confesión nos comunica el conocimiento de que distorsionar la verdad va en contra de nuestro diseño natural. Mentir es una violación del cuerpo y del espíritu, porque el sistema energético humano identifica la mentira como un veneno. El espíritu y el cuerpo necesitan sinceridad e integridad para prosperar. Ése es el motivo de que por naturaleza necesitemos librarnos de todas las distorsiones que nos hemos creado. La confesión simboliza la depuración de todo lo que no es honrado en nuestro interior. Sana el daño que creamos por el mal uso de nuestra fuerza de voluntad. Limpiar el espíritu es el paso esencial del proceso de curación. En </a:t>
            </a:r>
            <a:r>
              <a:rPr lang="es-ES" sz="1400" dirty="0" smtClean="0"/>
              <a:t>los programas </a:t>
            </a:r>
            <a:r>
              <a:rPr lang="es-ES" sz="1400" dirty="0" err="1"/>
              <a:t>psico</a:t>
            </a:r>
            <a:r>
              <a:rPr lang="es-ES" sz="1400" dirty="0"/>
              <a:t>-espirituales, como el de los doce pasos, la confesión y la entrega de la voluntad personal a «un poder superior a uno mismo» son las bases mismas del éxito</a:t>
            </a:r>
            <a:endParaRPr lang="es-ES" sz="1400" dirty="0"/>
          </a:p>
        </p:txBody>
      </p:sp>
      <p:sp>
        <p:nvSpPr>
          <p:cNvPr id="4" name="3 Marcador de contenido"/>
          <p:cNvSpPr>
            <a:spLocks noGrp="1"/>
          </p:cNvSpPr>
          <p:nvPr>
            <p:ph sz="half" idx="2"/>
          </p:nvPr>
        </p:nvSpPr>
        <p:spPr/>
        <p:txBody>
          <a:bodyPr>
            <a:noAutofit/>
          </a:bodyPr>
          <a:lstStyle/>
          <a:p>
            <a:r>
              <a:rPr lang="es-ES" sz="1400" dirty="0"/>
              <a:t>De la </a:t>
            </a:r>
            <a:r>
              <a:rPr lang="es-ES" sz="1400" dirty="0" err="1"/>
              <a:t>sefirá</a:t>
            </a:r>
            <a:r>
              <a:rPr lang="es-ES" sz="1400" dirty="0"/>
              <a:t> de </a:t>
            </a:r>
            <a:r>
              <a:rPr lang="es-ES" sz="1400" dirty="0" err="1"/>
              <a:t>Jésed</a:t>
            </a:r>
            <a:r>
              <a:rPr lang="es-ES" sz="1400" dirty="0"/>
              <a:t>, que significa «grandeza» y «amor», recibimos el instinto natural y la directriz espiritual de hablar de forma que no hagamos daño a otras personas. </a:t>
            </a:r>
            <a:endParaRPr lang="es-ES" sz="1400" dirty="0" smtClean="0"/>
          </a:p>
          <a:p>
            <a:r>
              <a:rPr lang="es-ES" sz="1400" dirty="0" smtClean="0"/>
              <a:t>Decir </a:t>
            </a:r>
            <a:r>
              <a:rPr lang="es-ES" sz="1400" dirty="0"/>
              <a:t>palabras hirientes a alguien contamina a la persona </a:t>
            </a:r>
            <a:r>
              <a:rPr lang="es-ES" sz="1400" dirty="0" smtClean="0"/>
              <a:t>a quien </a:t>
            </a:r>
            <a:r>
              <a:rPr lang="es-ES" sz="1400" dirty="0"/>
              <a:t>van dirigidas y a la que las dice, y el cuerpo físico de esta última la hará responsable de esa forma de destrucción (en el budismo éste es el precepto de Bien hablar). Nuestro conocimiento innato de </a:t>
            </a:r>
            <a:r>
              <a:rPr lang="es-ES" sz="1400" dirty="0" smtClean="0"/>
              <a:t>la responsabilidad </a:t>
            </a:r>
            <a:r>
              <a:rPr lang="es-ES" sz="1400" dirty="0"/>
              <a:t>genera la culpabilidad que solemos sentir por nuestros actos negativos, y por eso nos sentimos impulsados a confesarlos, para sanar</a:t>
            </a:r>
            <a:r>
              <a:rPr lang="es-ES" sz="1400" dirty="0" smtClean="0"/>
              <a:t>.</a:t>
            </a:r>
          </a:p>
          <a:p>
            <a:r>
              <a:rPr lang="es-ES" sz="1400" dirty="0"/>
              <a:t>La </a:t>
            </a:r>
            <a:r>
              <a:rPr lang="es-ES" sz="1400" dirty="0" err="1"/>
              <a:t>sefirá</a:t>
            </a:r>
            <a:r>
              <a:rPr lang="es-ES" sz="1400" dirty="0"/>
              <a:t> de </a:t>
            </a:r>
            <a:r>
              <a:rPr lang="es-ES" sz="1400" dirty="0" err="1"/>
              <a:t>Gueburá</a:t>
            </a:r>
            <a:r>
              <a:rPr lang="es-ES" sz="1400" dirty="0"/>
              <a:t>, que significa «juicio y poder», transmite a nuestro sistema energético el conocimiento de que jamás debemos juzgar intencionadamente a otra persona ni a nosotros mismos de modo negativo. Los juicios negativos generan consecuencias negativas, tanto en el cuerpo como en el ambiente externo.</a:t>
            </a:r>
          </a:p>
          <a:p>
            <a:endParaRPr lang="es-ES" sz="1400" dirty="0"/>
          </a:p>
        </p:txBody>
      </p:sp>
    </p:spTree>
    <p:extLst>
      <p:ext uri="{BB962C8B-B14F-4D97-AF65-F5344CB8AC3E}">
        <p14:creationId xmlns:p14="http://schemas.microsoft.com/office/powerpoint/2010/main" val="3776138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NIVEL 6</a:t>
            </a:r>
            <a:endParaRPr lang="es-ES" dirty="0"/>
          </a:p>
        </p:txBody>
      </p:sp>
      <p:sp>
        <p:nvSpPr>
          <p:cNvPr id="5" name="4 Marcador de contenido"/>
          <p:cNvSpPr>
            <a:spLocks noGrp="1"/>
          </p:cNvSpPr>
          <p:nvPr>
            <p:ph sz="half" idx="1"/>
          </p:nvPr>
        </p:nvSpPr>
        <p:spPr/>
        <p:txBody>
          <a:bodyPr>
            <a:normAutofit fontScale="70000" lnSpcReduction="20000"/>
          </a:bodyPr>
          <a:lstStyle/>
          <a:p>
            <a:r>
              <a:rPr lang="es-ES" sz="4000" dirty="0"/>
              <a:t>La fusión del </a:t>
            </a:r>
            <a:r>
              <a:rPr lang="es-ES" sz="4000" dirty="0" err="1"/>
              <a:t>chakra</a:t>
            </a:r>
            <a:r>
              <a:rPr lang="es-ES" sz="4000" dirty="0"/>
              <a:t> de la mente (</a:t>
            </a:r>
            <a:r>
              <a:rPr lang="es-ES" sz="4000" dirty="0" err="1"/>
              <a:t>Ajna</a:t>
            </a:r>
            <a:r>
              <a:rPr lang="es-ES" sz="4000" dirty="0"/>
              <a:t>), el sacramento del orden y las </a:t>
            </a:r>
            <a:r>
              <a:rPr lang="es-ES" sz="4000" dirty="0" err="1"/>
              <a:t>sefiroth</a:t>
            </a:r>
            <a:r>
              <a:rPr lang="es-ES" sz="4000" dirty="0"/>
              <a:t> de Bina y </a:t>
            </a:r>
            <a:r>
              <a:rPr lang="es-ES" sz="4000" dirty="0" err="1"/>
              <a:t>Jojmá</a:t>
            </a:r>
            <a:r>
              <a:rPr lang="es-ES" sz="4000" dirty="0"/>
              <a:t>.</a:t>
            </a:r>
          </a:p>
          <a:p>
            <a:r>
              <a:rPr lang="es-ES" sz="4000" dirty="0"/>
              <a:t>El poder generado por estas cuatro fuerzas arquetípicas transmite al sistema energético la verdad sagrada Busca solamente la verdad. </a:t>
            </a:r>
          </a:p>
          <a:p>
            <a:endParaRPr lang="es-ES" dirty="0"/>
          </a:p>
        </p:txBody>
      </p:sp>
      <p:sp>
        <p:nvSpPr>
          <p:cNvPr id="6" name="5 Marcador de contenido"/>
          <p:cNvSpPr>
            <a:spLocks noGrp="1"/>
          </p:cNvSpPr>
          <p:nvPr>
            <p:ph sz="half" idx="2"/>
          </p:nvPr>
        </p:nvSpPr>
        <p:spPr/>
        <p:txBody>
          <a:bodyPr>
            <a:normAutofit fontScale="70000" lnSpcReduction="20000"/>
          </a:bodyPr>
          <a:lstStyle/>
          <a:p>
            <a:r>
              <a:rPr lang="es-ES" dirty="0"/>
              <a:t>Del </a:t>
            </a:r>
            <a:r>
              <a:rPr lang="es-ES" dirty="0" err="1"/>
              <a:t>chakra</a:t>
            </a:r>
            <a:r>
              <a:rPr lang="es-ES" dirty="0"/>
              <a:t> de la mente recibimos la energía para buscar </a:t>
            </a:r>
            <a:r>
              <a:rPr lang="es-ES" dirty="0" smtClean="0"/>
              <a:t>las respuestas </a:t>
            </a:r>
            <a:r>
              <a:rPr lang="es-ES" dirty="0"/>
              <a:t>a los misterios que se nos presentan. Es un designio divino el que nos impulsa a preguntar: « </a:t>
            </a:r>
            <a:r>
              <a:rPr lang="en-US" dirty="0"/>
              <a:t>¿</a:t>
            </a:r>
            <a:r>
              <a:rPr lang="es-ES" dirty="0"/>
              <a:t>Por qué?», y a desear saber hoy más que lo que sabíamos ayer. La energía que irradia este </a:t>
            </a:r>
            <a:r>
              <a:rPr lang="es-ES" dirty="0" err="1"/>
              <a:t>chakra</a:t>
            </a:r>
            <a:r>
              <a:rPr lang="es-ES" dirty="0"/>
              <a:t> </a:t>
            </a:r>
            <a:r>
              <a:rPr lang="es-ES" dirty="0" smtClean="0"/>
              <a:t>nos orienta </a:t>
            </a:r>
            <a:r>
              <a:rPr lang="es-ES" dirty="0"/>
              <a:t>constantemente a evaluar la verdad e integridad de nuestras creencias. Como sabemos instintivamente desde que nacemos, tener fe en algo o en alguien que carece de integridad contamina el espíritu y el cuerpo.</a:t>
            </a:r>
          </a:p>
          <a:p>
            <a:endParaRPr lang="es-ES" dirty="0"/>
          </a:p>
        </p:txBody>
      </p:sp>
    </p:spTree>
    <p:extLst>
      <p:ext uri="{BB962C8B-B14F-4D97-AF65-F5344CB8AC3E}">
        <p14:creationId xmlns:p14="http://schemas.microsoft.com/office/powerpoint/2010/main" val="7624354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 6</a:t>
            </a:r>
            <a:endParaRPr lang="es-ES" dirty="0"/>
          </a:p>
        </p:txBody>
      </p:sp>
      <p:sp>
        <p:nvSpPr>
          <p:cNvPr id="3" name="2 Marcador de contenido"/>
          <p:cNvSpPr>
            <a:spLocks noGrp="1"/>
          </p:cNvSpPr>
          <p:nvPr>
            <p:ph sz="half" idx="1"/>
          </p:nvPr>
        </p:nvSpPr>
        <p:spPr/>
        <p:txBody>
          <a:bodyPr>
            <a:noAutofit/>
          </a:bodyPr>
          <a:lstStyle/>
          <a:p>
            <a:r>
              <a:rPr lang="es-ES" sz="1600" dirty="0"/>
              <a:t>El sacramento del orden sagrado, en su sentido literal, es el acto por el cual una persona se hace sacerdote y asume oficialmente la tarea de canalizar lo sagrado. Todos deseamos contribuir a que las vidas de otras persona sean valiosas y tengan sentido; es una manera de sentir que lo que hacemos es sagrado. (En el budismo, a esto se le llama Bien vivir.) Sea cual fuere la tarea que uno tiene en la vida </a:t>
            </a:r>
            <a:r>
              <a:rPr lang="en-US" sz="1600" dirty="0"/>
              <a:t>— </a:t>
            </a:r>
            <a:r>
              <a:rPr lang="es-ES" sz="1600" dirty="0"/>
              <a:t>sanador, progenitor, científico, agricultor, buen amigo </a:t>
            </a:r>
            <a:r>
              <a:rPr lang="en-US" sz="1600" dirty="0"/>
              <a:t>—</a:t>
            </a:r>
            <a:r>
              <a:rPr lang="es-ES" sz="1600" dirty="0"/>
              <a:t>, todos podemos ser transmisores de la energía divina. Logramos simbólicamente la ordenación sacerdotal cuando las personas con quienes vivimos o trabajamos reconocen que nuestras contribuciones son beneficiosas para su crecimiento personal </a:t>
            </a:r>
            <a:r>
              <a:rPr lang="es-ES" sz="1600" dirty="0" smtClean="0"/>
              <a:t>o espiritual</a:t>
            </a:r>
            <a:r>
              <a:rPr lang="es-ES" sz="1600" dirty="0"/>
              <a:t>. </a:t>
            </a:r>
            <a:endParaRPr lang="es-ES" sz="1600" dirty="0"/>
          </a:p>
        </p:txBody>
      </p:sp>
      <p:sp>
        <p:nvSpPr>
          <p:cNvPr id="4" name="3 Marcador de contenido"/>
          <p:cNvSpPr>
            <a:spLocks noGrp="1"/>
          </p:cNvSpPr>
          <p:nvPr>
            <p:ph sz="half" idx="2"/>
          </p:nvPr>
        </p:nvSpPr>
        <p:spPr/>
        <p:txBody>
          <a:bodyPr>
            <a:noAutofit/>
          </a:bodyPr>
          <a:lstStyle/>
          <a:p>
            <a:r>
              <a:rPr lang="es-ES" sz="1600" dirty="0"/>
              <a:t>Para ayudarnos a ser ese tipo de canal de la energía y la acción divinas, la </a:t>
            </a:r>
            <a:r>
              <a:rPr lang="es-ES" sz="1600" dirty="0" err="1"/>
              <a:t>sefirá</a:t>
            </a:r>
            <a:r>
              <a:rPr lang="es-ES" sz="1600" dirty="0"/>
              <a:t> de </a:t>
            </a:r>
            <a:r>
              <a:rPr lang="es-ES" sz="1600" dirty="0" err="1"/>
              <a:t>Jojmá</a:t>
            </a:r>
            <a:r>
              <a:rPr lang="es-ES" sz="1600" dirty="0"/>
              <a:t> transmite a nuestro sistema energético el impulso para invocar la presencia de la sabiduría divina en </a:t>
            </a:r>
            <a:r>
              <a:rPr lang="es-ES" sz="1600" dirty="0" smtClean="0"/>
              <a:t>nuestra capacidad </a:t>
            </a:r>
            <a:r>
              <a:rPr lang="es-ES" sz="1600" dirty="0"/>
              <a:t>de razonamiento, sobre todo en los momentos en que parece que la lógica humana no nos conduce a ninguna parte. </a:t>
            </a:r>
            <a:r>
              <a:rPr lang="es-ES" sz="1600" dirty="0" err="1"/>
              <a:t>Jojmá</a:t>
            </a:r>
            <a:r>
              <a:rPr lang="es-ES" sz="1600" dirty="0"/>
              <a:t> nos ayuda a equilibrar el razonamiento y el juicio, a mantenernos adheridos a la verdad y a tomar decisiones que creen las mejores consecuencias, para nosotros y para aquellos con quienes nos relacionamos.</a:t>
            </a:r>
          </a:p>
          <a:p>
            <a:r>
              <a:rPr lang="es-ES" sz="1600" dirty="0"/>
              <a:t>Respaldando la energía de </a:t>
            </a:r>
            <a:r>
              <a:rPr lang="es-ES" sz="1600" dirty="0" err="1"/>
              <a:t>Jojmá</a:t>
            </a:r>
            <a:r>
              <a:rPr lang="es-ES" sz="1600" dirty="0"/>
              <a:t> está la </a:t>
            </a:r>
            <a:r>
              <a:rPr lang="es-ES" sz="1600" dirty="0" err="1"/>
              <a:t>sefirá</a:t>
            </a:r>
            <a:r>
              <a:rPr lang="es-ES" sz="1600" dirty="0"/>
              <a:t> de Bina, que infunde en la energía del razonamiento humano, con frecuencia endurecida, el poder más suave del entendimiento divino, más ligado a </a:t>
            </a:r>
            <a:r>
              <a:rPr lang="es-ES" sz="1600" dirty="0" smtClean="0"/>
              <a:t>las emociones</a:t>
            </a:r>
            <a:r>
              <a:rPr lang="es-ES" sz="1600" dirty="0"/>
              <a:t>.</a:t>
            </a:r>
            <a:endParaRPr lang="es-ES" sz="1600" dirty="0"/>
          </a:p>
        </p:txBody>
      </p:sp>
    </p:spTree>
    <p:extLst>
      <p:ext uri="{BB962C8B-B14F-4D97-AF65-F5344CB8AC3E}">
        <p14:creationId xmlns:p14="http://schemas.microsoft.com/office/powerpoint/2010/main" val="731756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 7</a:t>
            </a:r>
            <a:endParaRPr lang="es-ES" dirty="0"/>
          </a:p>
        </p:txBody>
      </p:sp>
      <p:sp>
        <p:nvSpPr>
          <p:cNvPr id="3" name="2 Marcador de contenido"/>
          <p:cNvSpPr>
            <a:spLocks noGrp="1"/>
          </p:cNvSpPr>
          <p:nvPr>
            <p:ph sz="half" idx="1"/>
          </p:nvPr>
        </p:nvSpPr>
        <p:spPr/>
        <p:txBody>
          <a:bodyPr>
            <a:normAutofit fontScale="25000" lnSpcReduction="20000"/>
          </a:bodyPr>
          <a:lstStyle/>
          <a:p>
            <a:r>
              <a:rPr lang="es-ES" sz="7200" dirty="0"/>
              <a:t>La fusión del </a:t>
            </a:r>
            <a:r>
              <a:rPr lang="es-ES" sz="7200" dirty="0" err="1"/>
              <a:t>chakra</a:t>
            </a:r>
            <a:r>
              <a:rPr lang="es-ES" sz="7200" dirty="0"/>
              <a:t> del espíritu (</a:t>
            </a:r>
            <a:r>
              <a:rPr lang="es-ES" sz="7200" dirty="0" err="1"/>
              <a:t>Sahasrara</a:t>
            </a:r>
            <a:r>
              <a:rPr lang="es-ES" sz="7200" dirty="0"/>
              <a:t>), el sacramento de la extremaunción y la </a:t>
            </a:r>
            <a:r>
              <a:rPr lang="es-ES" sz="7200" dirty="0" err="1"/>
              <a:t>sefirá</a:t>
            </a:r>
            <a:r>
              <a:rPr lang="es-ES" sz="7200" dirty="0"/>
              <a:t> de </a:t>
            </a:r>
            <a:r>
              <a:rPr lang="es-ES" sz="7200" dirty="0" err="1"/>
              <a:t>Kether</a:t>
            </a:r>
            <a:r>
              <a:rPr lang="es-ES" sz="7200" dirty="0"/>
              <a:t>.</a:t>
            </a:r>
          </a:p>
          <a:p>
            <a:endParaRPr lang="es-ES" sz="7200" dirty="0" smtClean="0"/>
          </a:p>
          <a:p>
            <a:r>
              <a:rPr lang="es-ES" sz="7200" dirty="0" smtClean="0"/>
              <a:t>El </a:t>
            </a:r>
            <a:r>
              <a:rPr lang="es-ES" sz="7200" dirty="0"/>
              <a:t>poder generado por estas tres fuerzas arquetípicas transmite a nuestro sistema energético la verdad sagrada Vive en el momento presente. </a:t>
            </a:r>
            <a:endParaRPr lang="es-ES" sz="7200" dirty="0" smtClean="0"/>
          </a:p>
          <a:p>
            <a:endParaRPr lang="es-ES" sz="7200" dirty="0" smtClean="0"/>
          </a:p>
          <a:p>
            <a:r>
              <a:rPr lang="es-ES" sz="7200" dirty="0" smtClean="0"/>
              <a:t>Dado </a:t>
            </a:r>
            <a:r>
              <a:rPr lang="es-ES" sz="7200" dirty="0"/>
              <a:t>que en esencia somos seres espirituales, las </a:t>
            </a:r>
            <a:r>
              <a:rPr lang="es-ES" sz="7200" dirty="0" smtClean="0"/>
              <a:t>necesidades espirituales </a:t>
            </a:r>
            <a:r>
              <a:rPr lang="es-ES" sz="7200" dirty="0"/>
              <a:t>son tan importantes para nuestro bienestar como las necesidades físicas, e incluso tal vez más.</a:t>
            </a:r>
          </a:p>
          <a:p>
            <a:endParaRPr lang="es-ES" dirty="0"/>
          </a:p>
        </p:txBody>
      </p:sp>
      <p:sp>
        <p:nvSpPr>
          <p:cNvPr id="4" name="3 Marcador de contenido"/>
          <p:cNvSpPr>
            <a:spLocks noGrp="1"/>
          </p:cNvSpPr>
          <p:nvPr>
            <p:ph sz="half" idx="2"/>
          </p:nvPr>
        </p:nvSpPr>
        <p:spPr/>
        <p:txBody>
          <a:bodyPr>
            <a:normAutofit fontScale="25000" lnSpcReduction="20000"/>
          </a:bodyPr>
          <a:lstStyle/>
          <a:p>
            <a:r>
              <a:rPr lang="es-ES" sz="6400" dirty="0"/>
              <a:t>El </a:t>
            </a:r>
            <a:r>
              <a:rPr lang="es-ES" sz="6400" dirty="0" err="1"/>
              <a:t>chakra</a:t>
            </a:r>
            <a:r>
              <a:rPr lang="es-ES" sz="6400" dirty="0"/>
              <a:t> del espíritu nos dice que nuestro espíritu es eterno. Somos algo más que nuestro cuerpo físico, y esa verdad puede consolarnos durante los numerosos fines de etapa que forman parte de </a:t>
            </a:r>
            <a:r>
              <a:rPr lang="es-ES" sz="6400" dirty="0" smtClean="0"/>
              <a:t>la experiencia </a:t>
            </a:r>
            <a:r>
              <a:rPr lang="es-ES" sz="6400" dirty="0"/>
              <a:t>humana. La aparente relación del cuerpo con el tiempo cronológico es sólo una ilusión, una ilusión que nuestro espíritu tiene la tarea de revelarnos. </a:t>
            </a:r>
            <a:endParaRPr lang="es-ES" sz="6400" dirty="0" smtClean="0"/>
          </a:p>
          <a:p>
            <a:r>
              <a:rPr lang="es-ES" sz="6400" dirty="0" smtClean="0"/>
              <a:t>Permitir </a:t>
            </a:r>
            <a:r>
              <a:rPr lang="es-ES" sz="6400" dirty="0"/>
              <a:t>que nuestro pensamiento viva </a:t>
            </a:r>
            <a:r>
              <a:rPr lang="es-ES" sz="6400" dirty="0" smtClean="0"/>
              <a:t>demasiado tiempo </a:t>
            </a:r>
            <a:r>
              <a:rPr lang="es-ES" sz="6400" dirty="0"/>
              <a:t>en el pasado es antinatural para nuestro diseño divino; ese desequilibrio origina deformaciones del tiempo que obstaculizan nuestra capacidad para vivir en el presente y recibir una orientación espiritual cada día. No le encontraremos ningún sentido a esa orientación si sólo nos concentramos en desentrañar</a:t>
            </a:r>
          </a:p>
          <a:p>
            <a:r>
              <a:rPr lang="es-ES" sz="6400" dirty="0"/>
              <a:t>los misterios del ayer. Si vivimos totalmente en el momento presente, esos misterios del ayer se desentrañarán poco a poco.</a:t>
            </a:r>
          </a:p>
          <a:p>
            <a:endParaRPr lang="es-ES" dirty="0"/>
          </a:p>
        </p:txBody>
      </p:sp>
    </p:spTree>
    <p:extLst>
      <p:ext uri="{BB962C8B-B14F-4D97-AF65-F5344CB8AC3E}">
        <p14:creationId xmlns:p14="http://schemas.microsoft.com/office/powerpoint/2010/main" val="38592626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 7</a:t>
            </a:r>
            <a:endParaRPr lang="es-ES" dirty="0"/>
          </a:p>
        </p:txBody>
      </p:sp>
      <p:sp>
        <p:nvSpPr>
          <p:cNvPr id="3" name="2 Marcador de contenido"/>
          <p:cNvSpPr>
            <a:spLocks noGrp="1"/>
          </p:cNvSpPr>
          <p:nvPr>
            <p:ph sz="half" idx="1"/>
          </p:nvPr>
        </p:nvSpPr>
        <p:spPr>
          <a:xfrm>
            <a:off x="467544" y="1124744"/>
            <a:ext cx="4038600" cy="4525963"/>
          </a:xfrm>
        </p:spPr>
        <p:txBody>
          <a:bodyPr>
            <a:noAutofit/>
          </a:bodyPr>
          <a:lstStyle/>
          <a:p>
            <a:r>
              <a:rPr lang="es-ES" sz="1600" dirty="0"/>
              <a:t>La necesidad de vivir en el momento presente es apoyada por el sacramento de la extremaunción. En su sentido literal, este sacramento fue creado para ayudar a las personas a liberar su espíritu antes de la</a:t>
            </a:r>
          </a:p>
          <a:p>
            <a:r>
              <a:rPr lang="es-ES" sz="1600" dirty="0"/>
              <a:t>muerte. En su sentido simbólico, este sacramento reconoce la necesidad de recuperar, de rescatar nuestro espíritu, para concluir los asuntos que quedaron inconclusos en diversos momentos de la vida. </a:t>
            </a:r>
            <a:endParaRPr lang="es-ES" sz="1600" dirty="0" smtClean="0"/>
          </a:p>
          <a:p>
            <a:r>
              <a:rPr lang="es-ES" sz="1600" dirty="0" smtClean="0"/>
              <a:t>La energía de </a:t>
            </a:r>
            <a:r>
              <a:rPr lang="es-ES" sz="1600" dirty="0"/>
              <a:t>este sacramento nos proporciona la capacidad de soltar nuestras experiencias pasadas para no «llevar lo muerto a cuestas». El poder y el simbolismo de este sacramento, por lo tanto, no se limitan al final </a:t>
            </a:r>
            <a:r>
              <a:rPr lang="es-ES" sz="1600" dirty="0" smtClean="0"/>
              <a:t>de la </a:t>
            </a:r>
            <a:r>
              <a:rPr lang="es-ES" sz="1600" dirty="0"/>
              <a:t>vida. Necesitamos, biológica y espiritualmente, poner un cierre a todas las cosas, y podemos recurrir a esta energía sacramental para que nos ayude a hacerlo.</a:t>
            </a:r>
            <a:endParaRPr lang="es-ES" sz="1600" dirty="0"/>
          </a:p>
        </p:txBody>
      </p:sp>
      <p:sp>
        <p:nvSpPr>
          <p:cNvPr id="4" name="3 Marcador de contenido"/>
          <p:cNvSpPr>
            <a:spLocks noGrp="1"/>
          </p:cNvSpPr>
          <p:nvPr>
            <p:ph sz="half" idx="2"/>
          </p:nvPr>
        </p:nvSpPr>
        <p:spPr>
          <a:xfrm>
            <a:off x="4644008" y="1196752"/>
            <a:ext cx="4038600" cy="5661248"/>
          </a:xfrm>
        </p:spPr>
        <p:txBody>
          <a:bodyPr>
            <a:normAutofit fontScale="70000" lnSpcReduction="20000"/>
          </a:bodyPr>
          <a:lstStyle/>
          <a:p>
            <a:r>
              <a:rPr lang="es-ES" dirty="0"/>
              <a:t>De la </a:t>
            </a:r>
            <a:r>
              <a:rPr lang="es-ES" dirty="0" err="1"/>
              <a:t>sefirá</a:t>
            </a:r>
            <a:r>
              <a:rPr lang="es-ES" dirty="0"/>
              <a:t> de </a:t>
            </a:r>
            <a:r>
              <a:rPr lang="es-ES" dirty="0" err="1"/>
              <a:t>Kether</a:t>
            </a:r>
            <a:r>
              <a:rPr lang="es-ES" dirty="0"/>
              <a:t>, que simboliza nuestra conexión con el mundo de lo infinito, recibimos el conocimiento de que no existe la muerte; sólo existe la vida. A todo el que se haya marchado antes que nosotros nos lo encontraremos nuevamente; ésa es una promesa divina. Estamos destinados a descansar en el poder y el consuelo de esa verdad sagrada.</a:t>
            </a:r>
          </a:p>
          <a:p>
            <a:r>
              <a:rPr lang="es-ES" dirty="0"/>
              <a:t> Nacemos conociendo estas siete verdades sagradas. Lo cierto es que cada uno de nosotros es en esencia «una edición biológica» de ellas. Después se nos enseñan variaciones de estas verdades por medio de las prácticas religiosas de nuestras tribus</a:t>
            </a:r>
          </a:p>
          <a:p>
            <a:endParaRPr lang="es-ES" dirty="0"/>
          </a:p>
        </p:txBody>
      </p:sp>
    </p:spTree>
    <p:extLst>
      <p:ext uri="{BB962C8B-B14F-4D97-AF65-F5344CB8AC3E}">
        <p14:creationId xmlns:p14="http://schemas.microsoft.com/office/powerpoint/2010/main" val="1593752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 MANERA DE CONCLUSION</a:t>
            </a:r>
            <a:endParaRPr lang="es-ES" dirty="0"/>
          </a:p>
        </p:txBody>
      </p:sp>
      <p:sp>
        <p:nvSpPr>
          <p:cNvPr id="3" name="2 Marcador de contenido"/>
          <p:cNvSpPr>
            <a:spLocks noGrp="1"/>
          </p:cNvSpPr>
          <p:nvPr>
            <p:ph sz="half" idx="1"/>
          </p:nvPr>
        </p:nvSpPr>
        <p:spPr/>
        <p:txBody>
          <a:bodyPr>
            <a:normAutofit fontScale="70000" lnSpcReduction="20000"/>
          </a:bodyPr>
          <a:lstStyle/>
          <a:p>
            <a:r>
              <a:rPr lang="es-ES" dirty="0"/>
              <a:t>La interpretación literal de estas enseñanzas crea motivos de separación, mientras que la interpretación simbólica, es decir, ver que todas ellas hablan del mismo diseño de nuestra naturaleza espiritual, nos une. Cuando alejamos la atención del mundo externo y la dirigimos al mundo interno, aprendemos a desarrollar una visión simbólica. Por dentro todos somos iguales, y los desafíos espirituales con que nos encontramos son los mismos. Nuestras diferencias externas son ilusorias y temporales, meras propiedades </a:t>
            </a:r>
            <a:r>
              <a:rPr lang="es-ES" dirty="0" smtClean="0"/>
              <a:t> físicas.</a:t>
            </a:r>
            <a:endParaRPr lang="es-ES" dirty="0"/>
          </a:p>
        </p:txBody>
      </p:sp>
      <p:sp>
        <p:nvSpPr>
          <p:cNvPr id="4" name="3 Marcador de contenido"/>
          <p:cNvSpPr>
            <a:spLocks noGrp="1"/>
          </p:cNvSpPr>
          <p:nvPr>
            <p:ph sz="half" idx="2"/>
          </p:nvPr>
        </p:nvSpPr>
        <p:spPr/>
        <p:txBody>
          <a:bodyPr>
            <a:normAutofit fontScale="70000" lnSpcReduction="20000"/>
          </a:bodyPr>
          <a:lstStyle/>
          <a:p>
            <a:r>
              <a:rPr lang="es-ES" dirty="0"/>
              <a:t>Cuanto más buscamos lo que es igual en todos nosotros, más autoridad adquiere nuestra visión simbólica para dirigirnos</a:t>
            </a:r>
            <a:r>
              <a:rPr lang="es-ES" dirty="0" smtClean="0"/>
              <a:t>.</a:t>
            </a:r>
          </a:p>
          <a:p>
            <a:endParaRPr lang="es-ES" dirty="0"/>
          </a:p>
          <a:p>
            <a:r>
              <a:rPr lang="es-ES" dirty="0"/>
              <a:t>La fusión de las tradiciones hindú, cristiana y judía en un solo sistema con verdades comunes constituye un potente sistema de orientación que puede expansionar la mente y el cuerpo y enseñarnos el modo de gobernar nuestro espíritu en el mundo.</a:t>
            </a:r>
          </a:p>
          <a:p>
            <a:endParaRPr lang="es-ES" dirty="0"/>
          </a:p>
        </p:txBody>
      </p:sp>
    </p:spTree>
    <p:extLst>
      <p:ext uri="{BB962C8B-B14F-4D97-AF65-F5344CB8AC3E}">
        <p14:creationId xmlns:p14="http://schemas.microsoft.com/office/powerpoint/2010/main" val="15157721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5887</Words>
  <Application>Microsoft Office PowerPoint</Application>
  <PresentationFormat>Presentación en pantalla (4:3)</PresentationFormat>
  <Paragraphs>182</Paragraphs>
  <Slides>54</Slides>
  <Notes>1</Notes>
  <HiddenSlides>0</HiddenSlides>
  <MMClips>0</MMClips>
  <ScaleCrop>false</ScaleCrop>
  <HeadingPairs>
    <vt:vector size="4" baseType="variant">
      <vt:variant>
        <vt:lpstr>Tema</vt:lpstr>
      </vt:variant>
      <vt:variant>
        <vt:i4>1</vt:i4>
      </vt:variant>
      <vt:variant>
        <vt:lpstr>Títulos de diapositiva</vt:lpstr>
      </vt:variant>
      <vt:variant>
        <vt:i4>54</vt:i4>
      </vt:variant>
    </vt:vector>
  </HeadingPairs>
  <TitlesOfParts>
    <vt:vector size="55" baseType="lpstr">
      <vt:lpstr>Tema de Office</vt:lpstr>
      <vt:lpstr>IDENTIDAD DE LAS TRADICIONES</vt:lpstr>
      <vt:lpstr>Hinduismo – Catolicismo - Judaismo</vt:lpstr>
      <vt:lpstr>Las Verdades Sagradas</vt:lpstr>
      <vt:lpstr>Arquetipos – Mitologías Divinas</vt:lpstr>
      <vt:lpstr>Aprendizaje Espiritual</vt:lpstr>
      <vt:lpstr>EL PODER DEL ESPIRITU</vt:lpstr>
      <vt:lpstr>LA ENFERMEDAD</vt:lpstr>
      <vt:lpstr>ESPIRITU - CUERPO</vt:lpstr>
      <vt:lpstr>UNA SOLA BASE</vt:lpstr>
      <vt:lpstr>TEMPLO DEL LOTO</vt:lpstr>
      <vt:lpstr>PANORÁMICA</vt:lpstr>
      <vt:lpstr>27 PETALOS</vt:lpstr>
      <vt:lpstr>BAHAISMO</vt:lpstr>
      <vt:lpstr>LA BASE DE TODAS LAS RELIGIONES ES UNICA </vt:lpstr>
      <vt:lpstr>LA INMORTALIDAD y LA VIDA DEL MÁS ALLÁ</vt:lpstr>
      <vt:lpstr>LA INMORTALIDAD y LA VIDA DEL MÁS ALLÁ</vt:lpstr>
      <vt:lpstr>Hombre de Vitruvio</vt:lpstr>
      <vt:lpstr>Vitrubio y Chakras</vt:lpstr>
      <vt:lpstr>HOMBRE - SEFIROTH</vt:lpstr>
      <vt:lpstr>CHAKRAS - SEFIROTH </vt:lpstr>
      <vt:lpstr>EL ARBOL DE LA VIDA</vt:lpstr>
      <vt:lpstr>CHAKRAS – SEFIROTH - SACRAMENTOS</vt:lpstr>
      <vt:lpstr>SACRAMENTOS - SEFIROTH - CHAKRAS </vt:lpstr>
      <vt:lpstr>SEFIROTH – SENDEROS - </vt:lpstr>
      <vt:lpstr>ARBOL DE LA VIDA CABALISTICO </vt:lpstr>
      <vt:lpstr>ARBOL DE LA VIDA, ASTROLOGÍA, TAROT</vt:lpstr>
      <vt:lpstr>MENORAH </vt:lpstr>
      <vt:lpstr>J. Campbell – Viaje del Heroe </vt:lpstr>
      <vt:lpstr>CHAKRAS</vt:lpstr>
      <vt:lpstr>SACRAMENTOS</vt:lpstr>
      <vt:lpstr>SACRAMENTOS</vt:lpstr>
      <vt:lpstr>SEFIROTH</vt:lpstr>
      <vt:lpstr>SEFIROTH</vt:lpstr>
      <vt:lpstr>PODER SIMBÓLICO</vt:lpstr>
      <vt:lpstr>VERDAD SAGRADA</vt:lpstr>
      <vt:lpstr>ENERGÍA Y PODER</vt:lpstr>
      <vt:lpstr>KARMA</vt:lpstr>
      <vt:lpstr>MATERIA Y ESPIRITU</vt:lpstr>
      <vt:lpstr>APRENDIZAJE DEL ESPIRITU </vt:lpstr>
      <vt:lpstr>NIVEL UNO</vt:lpstr>
      <vt:lpstr>NIVEL UNO</vt:lpstr>
      <vt:lpstr>NIVEL 2 </vt:lpstr>
      <vt:lpstr>NIVEL 2 </vt:lpstr>
      <vt:lpstr>NIVEL 3</vt:lpstr>
      <vt:lpstr>NIVEL 3</vt:lpstr>
      <vt:lpstr>NIVEL 4</vt:lpstr>
      <vt:lpstr>NIVEL 4 </vt:lpstr>
      <vt:lpstr>NIVEL 5</vt:lpstr>
      <vt:lpstr>NIVEL 5</vt:lpstr>
      <vt:lpstr>NIVEL 6</vt:lpstr>
      <vt:lpstr>NIVEL 6</vt:lpstr>
      <vt:lpstr>NIVEL 7</vt:lpstr>
      <vt:lpstr>NIVEL 7</vt:lpstr>
      <vt:lpstr>A MANERA DE 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dc:creator>
  <cp:lastModifiedBy>pc</cp:lastModifiedBy>
  <cp:revision>25</cp:revision>
  <dcterms:created xsi:type="dcterms:W3CDTF">2012-11-16T09:12:40Z</dcterms:created>
  <dcterms:modified xsi:type="dcterms:W3CDTF">2012-11-19T19:55:11Z</dcterms:modified>
</cp:coreProperties>
</file>