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8" r:id="rId2"/>
    <p:sldId id="257" r:id="rId3"/>
    <p:sldId id="259" r:id="rId4"/>
    <p:sldId id="260" r:id="rId5"/>
    <p:sldId id="262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728B8A-A2B3-4411-A5EE-D98CDF593916}" type="datetimeFigureOut">
              <a:rPr lang="es-CO" smtClean="0"/>
              <a:pPr/>
              <a:t>23/09/2012</a:t>
            </a:fld>
            <a:endParaRPr lang="es-CO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CO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07BF82-E5B3-4441-8340-A73EDB49DAF4}" type="slidenum">
              <a:rPr lang="es-CO" smtClean="0"/>
              <a:pPr/>
              <a:t>‹Nº›</a:t>
            </a:fld>
            <a:endParaRPr lang="es-CO"/>
          </a:p>
        </p:txBody>
      </p:sp>
      <p:sp>
        <p:nvSpPr>
          <p:cNvPr id="32" name="31 Rectángulo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39 Rectángulo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40 Rectángulo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41 Rectángulo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56" name="55 Rectángulo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64 Rectángulo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65 Rectángulo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66 Rectángulo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728B8A-A2B3-4411-A5EE-D98CDF593916}" type="datetimeFigureOut">
              <a:rPr lang="es-CO" smtClean="0"/>
              <a:pPr/>
              <a:t>23/09/2012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07BF82-E5B3-4441-8340-A73EDB49DAF4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Forma libre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14 Forma libre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12 Forma libre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15 Forma libre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16 Forma libre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17 Forma libre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18 Forma libre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19 Forma libre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20 Forma libre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21 Forma libre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22 Forma libre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23 Forma libre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24 Forma libre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25 Forma libre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26 Forma libre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728B8A-A2B3-4411-A5EE-D98CDF593916}" type="datetimeFigureOut">
              <a:rPr lang="es-CO" smtClean="0"/>
              <a:pPr/>
              <a:t>23/09/2012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07BF82-E5B3-4441-8340-A73EDB49DAF4}" type="slidenum">
              <a:rPr lang="es-CO" smtClean="0"/>
              <a:pPr/>
              <a:t>‹Nº›</a:t>
            </a:fld>
            <a:endParaRPr lang="es-CO"/>
          </a:p>
        </p:txBody>
      </p:sp>
      <p:sp>
        <p:nvSpPr>
          <p:cNvPr id="7" name="6 Rectángulo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8 Rectángulo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728B8A-A2B3-4411-A5EE-D98CDF593916}" type="datetimeFigureOut">
              <a:rPr lang="es-CO" smtClean="0"/>
              <a:pPr/>
              <a:t>23/09/2012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07BF82-E5B3-4441-8340-A73EDB49DAF4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24 Rectángulo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728B8A-A2B3-4411-A5EE-D98CDF593916}" type="datetimeFigureOut">
              <a:rPr lang="es-CO" smtClean="0"/>
              <a:pPr/>
              <a:t>23/09/2012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07BF82-E5B3-4441-8340-A73EDB49DAF4}" type="slidenum">
              <a:rPr lang="es-CO" smtClean="0"/>
              <a:pPr/>
              <a:t>‹Nº›</a:t>
            </a:fld>
            <a:endParaRPr lang="es-CO"/>
          </a:p>
        </p:txBody>
      </p:sp>
      <p:sp>
        <p:nvSpPr>
          <p:cNvPr id="16" name="15 Rectángulo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16 Rectángulo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17 Rectángulo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19 Rectángulo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20 Rectángulo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21 Rectángulo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29 Rectángulo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728B8A-A2B3-4411-A5EE-D98CDF593916}" type="datetimeFigureOut">
              <a:rPr lang="es-CO" smtClean="0"/>
              <a:pPr/>
              <a:t>23/09/2012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07BF82-E5B3-4441-8340-A73EDB49DAF4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728B8A-A2B3-4411-A5EE-D98CDF593916}" type="datetimeFigureOut">
              <a:rPr lang="es-CO" smtClean="0"/>
              <a:pPr/>
              <a:t>23/09/2012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07BF82-E5B3-4441-8340-A73EDB49DAF4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728B8A-A2B3-4411-A5EE-D98CDF593916}" type="datetimeFigureOut">
              <a:rPr lang="es-CO" smtClean="0"/>
              <a:pPr/>
              <a:t>23/09/2012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07BF82-E5B3-4441-8340-A73EDB49DAF4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8 Conector recto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9 Grupo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14 Conector recto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15 Conector recto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16 Conector recto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1 Título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grpSp>
        <p:nvGrpSpPr>
          <p:cNvPr id="14" name="13 Grupo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10 Conector recto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11 Conector recto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17 Grupo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18 Conector recto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19 Conector recto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20 Conector recto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DC728B8A-A2B3-4411-A5EE-D98CDF593916}" type="datetimeFigureOut">
              <a:rPr lang="es-CO" smtClean="0"/>
              <a:pPr/>
              <a:t>23/09/2012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E107BF82-E5B3-4441-8340-A73EDB49DAF4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728B8A-A2B3-4411-A5EE-D98CDF593916}" type="datetimeFigureOut">
              <a:rPr lang="es-CO" smtClean="0"/>
              <a:pPr/>
              <a:t>23/09/2012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07BF82-E5B3-4441-8340-A73EDB49DAF4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728B8A-A2B3-4411-A5EE-D98CDF593916}" type="datetimeFigureOut">
              <a:rPr lang="es-CO" smtClean="0"/>
              <a:pPr/>
              <a:t>23/09/2012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07BF82-E5B3-4441-8340-A73EDB49DAF4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14 Rectángulo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15 Rectángulo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16 Rectángulo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C728B8A-A2B3-4411-A5EE-D98CDF593916}" type="datetimeFigureOut">
              <a:rPr lang="es-CO" smtClean="0"/>
              <a:pPr/>
              <a:t>23/09/2012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s-CO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E107BF82-E5B3-4441-8340-A73EDB49DAF4}" type="slidenum">
              <a:rPr lang="es-CO" smtClean="0"/>
              <a:pPr/>
              <a:t>‹Nº›</a:t>
            </a:fld>
            <a:endParaRPr lang="es-CO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 rot="21600000">
            <a:off x="0" y="765175"/>
            <a:ext cx="8459788" cy="5432425"/>
          </a:xfrm>
        </p:spPr>
        <p:txBody>
          <a:bodyPr>
            <a:normAutofit lnSpcReduction="10000"/>
          </a:bodyPr>
          <a:lstStyle/>
          <a:p>
            <a:r>
              <a:rPr lang="es-CO" sz="4400" dirty="0" smtClean="0"/>
              <a:t>Instituto Hipócrates               </a:t>
            </a:r>
            <a:r>
              <a:rPr lang="es-CO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1957</a:t>
            </a:r>
          </a:p>
          <a:p>
            <a:r>
              <a:rPr lang="es-CO" dirty="0" smtClean="0"/>
              <a:t>Fundado  por </a:t>
            </a:r>
            <a:r>
              <a:rPr lang="es-CO" dirty="0" err="1" smtClean="0"/>
              <a:t>Anne</a:t>
            </a:r>
            <a:r>
              <a:rPr lang="es-CO" dirty="0" smtClean="0"/>
              <a:t> </a:t>
            </a:r>
            <a:r>
              <a:rPr lang="es-CO" dirty="0" err="1" smtClean="0"/>
              <a:t>Wigmore</a:t>
            </a:r>
            <a:r>
              <a:rPr lang="es-CO" dirty="0" smtClean="0"/>
              <a:t> y </a:t>
            </a:r>
            <a:r>
              <a:rPr lang="es-CO" dirty="0" err="1" smtClean="0"/>
              <a:t>Viktoras</a:t>
            </a:r>
            <a:r>
              <a:rPr lang="es-CO" dirty="0" smtClean="0"/>
              <a:t> </a:t>
            </a:r>
            <a:r>
              <a:rPr lang="es-CO" dirty="0" err="1" smtClean="0"/>
              <a:t>Kulvinskas</a:t>
            </a:r>
            <a:r>
              <a:rPr lang="es-CO" dirty="0" smtClean="0"/>
              <a:t>.</a:t>
            </a:r>
          </a:p>
          <a:p>
            <a:r>
              <a:rPr lang="es-CO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Principal enfoque: </a:t>
            </a:r>
            <a:r>
              <a:rPr lang="es-CO" dirty="0" smtClean="0"/>
              <a:t>tenemos un cuerpo auto-curable y un organismo que se auto-rejuvenece si  le damos las herramientas apropiadas.</a:t>
            </a:r>
            <a:endParaRPr lang="es-CO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s-CO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Su propósito</a:t>
            </a:r>
            <a:r>
              <a:rPr lang="es-CO" dirty="0" smtClean="0"/>
              <a:t>: Implementar toda la investigación existente   hacia una salud óptima a través del uso de </a:t>
            </a:r>
            <a:r>
              <a:rPr lang="es-CO" dirty="0" smtClean="0">
                <a:solidFill>
                  <a:srgbClr val="00B050"/>
                </a:solidFill>
              </a:rPr>
              <a:t>alimentación viva </a:t>
            </a:r>
            <a:r>
              <a:rPr lang="es-CO" dirty="0" smtClean="0"/>
              <a:t>rica en enzimas con propiedades desintoxicantes  renovadoras y constructoras de  células.</a:t>
            </a:r>
            <a:endParaRPr lang="es-CO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-836" y="224644"/>
            <a:ext cx="878530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000" dirty="0" smtClean="0"/>
              <a:t>La alimentación tiene un papel fundamental en la salud y la longevidad.</a:t>
            </a:r>
          </a:p>
          <a:p>
            <a:r>
              <a:rPr lang="es-CO" sz="4000" dirty="0" smtClean="0"/>
              <a:t>Nos hemos desviado del orden natural.</a:t>
            </a:r>
          </a:p>
          <a:p>
            <a:r>
              <a:rPr lang="es-CO" sz="4000" dirty="0" smtClean="0"/>
              <a:t>Sin embargo lo que no es natural para las personas es alimentarse con  </a:t>
            </a:r>
            <a:r>
              <a:rPr lang="es-CO" sz="4000" dirty="0" smtClean="0">
                <a:solidFill>
                  <a:schemeClr val="accent4">
                    <a:lumMod val="75000"/>
                  </a:schemeClr>
                </a:solidFill>
              </a:rPr>
              <a:t>comida extremadamente cocinada</a:t>
            </a:r>
            <a:r>
              <a:rPr lang="es-CO" sz="4000" dirty="0" smtClean="0"/>
              <a:t>, </a:t>
            </a:r>
            <a:r>
              <a:rPr lang="es-CO" sz="4000" dirty="0" smtClean="0">
                <a:solidFill>
                  <a:schemeClr val="accent4">
                    <a:lumMod val="75000"/>
                  </a:schemeClr>
                </a:solidFill>
              </a:rPr>
              <a:t>procesada, desnaturalizada, fumigada y hasta irradiada antes de ser conservada y empacada</a:t>
            </a:r>
            <a:r>
              <a:rPr lang="es-CO" sz="4000" dirty="0" smtClean="0"/>
              <a:t>.</a:t>
            </a:r>
            <a:endParaRPr lang="es-CO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400" dirty="0" smtClean="0"/>
              <a:t>Una mirada retrospectiva</a:t>
            </a:r>
            <a:endParaRPr lang="es-CO" sz="4400" dirty="0"/>
          </a:p>
        </p:txBody>
      </p:sp>
      <p:sp>
        <p:nvSpPr>
          <p:cNvPr id="3" name="2 CuadroTexto"/>
          <p:cNvSpPr txBox="1"/>
          <p:nvPr/>
        </p:nvSpPr>
        <p:spPr>
          <a:xfrm>
            <a:off x="539552" y="1124744"/>
            <a:ext cx="7128792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El siglo XX ha sido revolucionario en el consumo y manufacturación de los alimentos.</a:t>
            </a:r>
          </a:p>
          <a:p>
            <a:r>
              <a:rPr lang="es-CO" dirty="0" smtClean="0"/>
              <a:t>Antes de la primera guerra mundial no estábamos conscientes de  esas substancias llamadas vitaminas.</a:t>
            </a:r>
          </a:p>
          <a:p>
            <a:pPr marL="342900" indent="-342900">
              <a:buAutoNum type="arabicPlain" startAt="1920"/>
            </a:pPr>
            <a:r>
              <a:rPr lang="es-CO" dirty="0" smtClean="0"/>
              <a:t> Aparecieron los primeros suplementos.</a:t>
            </a:r>
          </a:p>
          <a:p>
            <a:pPr marL="342900" indent="-342900"/>
            <a:r>
              <a:rPr lang="es-CO" dirty="0" smtClean="0"/>
              <a:t>Desde el comienzo del siglo se empezó a dar prioridad a la conservación y    seguridad de los alimentos. </a:t>
            </a:r>
            <a:r>
              <a:rPr lang="es-CO" dirty="0"/>
              <a:t> </a:t>
            </a:r>
            <a:r>
              <a:rPr lang="es-CO" dirty="0" smtClean="0"/>
              <a:t>(guerra a las bacterias), pasteurización de los alimentos.</a:t>
            </a:r>
          </a:p>
          <a:p>
            <a:pPr marL="342900" indent="-342900"/>
            <a:r>
              <a:rPr lang="es-CO" dirty="0" smtClean="0"/>
              <a:t>A partir de 1950 empezó el “enamoramiento” por los supermercados,  enlatados,  alimentos procesados, preservativos químicos y comida rápida.</a:t>
            </a:r>
          </a:p>
          <a:p>
            <a:pPr marL="342900" indent="-342900"/>
            <a:r>
              <a:rPr lang="es-CO" dirty="0" smtClean="0"/>
              <a:t>1960 aparece una nueva conciencia hacia la alimentación: comer carne empieza a verse como una crueldad hacia los animales. Empiezan a aparecer  reportes sobre la relación entre la  dieta y la salud.</a:t>
            </a:r>
          </a:p>
          <a:p>
            <a:pPr marL="342900" indent="-342900"/>
            <a:r>
              <a:rPr lang="es-CO" dirty="0" smtClean="0"/>
              <a:t>1971 se empieza a evidenciar la relación entre la nutrición y los problemas de salud.</a:t>
            </a:r>
          </a:p>
          <a:p>
            <a:pPr marL="342900" indent="-342900"/>
            <a:r>
              <a:rPr lang="es-CO" dirty="0" smtClean="0"/>
              <a:t>1980 salen a la luz estudios sobre la relación entre ciertos alimentos y los riesgos de enfermedad.  Cáncer de colon y enfermedades coronarias.</a:t>
            </a:r>
          </a:p>
          <a:p>
            <a:pPr marL="342900" indent="-342900"/>
            <a:r>
              <a:rPr lang="es-CO" dirty="0" smtClean="0"/>
              <a:t>1990 cambios radicales en la forma de categorizar y etiquetar los alimentos.</a:t>
            </a:r>
          </a:p>
          <a:p>
            <a:pPr marL="342900" indent="-342900"/>
            <a:endParaRPr lang="es-CO" dirty="0" smtClean="0"/>
          </a:p>
          <a:p>
            <a:pPr marL="342900" indent="-342900"/>
            <a:endParaRPr lang="es-CO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0" y="260648"/>
            <a:ext cx="88924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Antes de 1900, se consumían aproximadamente 300 libras de granos por personas por año, hoy en día se consume la mitad escasamente.</a:t>
            </a:r>
          </a:p>
          <a:p>
            <a:r>
              <a:rPr lang="es-CO" dirty="0" smtClean="0"/>
              <a:t>El consumo de productos lácteos se ha elevado en un 50% y el de pollo en un 280%.</a:t>
            </a:r>
          </a:p>
          <a:p>
            <a:r>
              <a:rPr lang="es-CO" dirty="0" smtClean="0"/>
              <a:t>Hemos cambiado una alimentación basada en las plantas por una alimentación basada en la carne.</a:t>
            </a:r>
            <a:endParaRPr lang="es-CO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683568" y="260648"/>
            <a:ext cx="698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dirty="0" smtClean="0"/>
              <a:t>SOBRE GRASA Y COLESTEROL</a:t>
            </a:r>
            <a:endParaRPr lang="es-CO" sz="3600" dirty="0"/>
          </a:p>
        </p:txBody>
      </p:sp>
      <p:sp>
        <p:nvSpPr>
          <p:cNvPr id="3" name="2 CuadroTexto"/>
          <p:cNvSpPr txBox="1"/>
          <p:nvPr/>
        </p:nvSpPr>
        <p:spPr>
          <a:xfrm>
            <a:off x="251520" y="836712"/>
            <a:ext cx="8280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Carne roja </a:t>
            </a:r>
          </a:p>
          <a:p>
            <a:r>
              <a:rPr lang="es-CO" dirty="0" smtClean="0"/>
              <a:t>Pollo</a:t>
            </a:r>
          </a:p>
          <a:p>
            <a:r>
              <a:rPr lang="es-CO" dirty="0" smtClean="0"/>
              <a:t>Pescado</a:t>
            </a:r>
          </a:p>
          <a:p>
            <a:r>
              <a:rPr lang="es-CO" dirty="0" smtClean="0"/>
              <a:t>Yema de huevo</a:t>
            </a:r>
          </a:p>
          <a:p>
            <a:r>
              <a:rPr lang="es-CO" dirty="0" smtClean="0"/>
              <a:t>Productos lácteos</a:t>
            </a:r>
          </a:p>
          <a:p>
            <a:endParaRPr lang="es-CO" dirty="0"/>
          </a:p>
        </p:txBody>
      </p:sp>
      <p:sp>
        <p:nvSpPr>
          <p:cNvPr id="4" name="3 Flecha derecha"/>
          <p:cNvSpPr/>
          <p:nvPr/>
        </p:nvSpPr>
        <p:spPr>
          <a:xfrm>
            <a:off x="3779912" y="148478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4 Elipse"/>
          <p:cNvSpPr/>
          <p:nvPr/>
        </p:nvSpPr>
        <p:spPr>
          <a:xfrm>
            <a:off x="6300192" y="1268760"/>
            <a:ext cx="2160240" cy="11521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EXCESO DE PROTEINA</a:t>
            </a:r>
            <a:endParaRPr lang="es-CO" dirty="0"/>
          </a:p>
        </p:txBody>
      </p:sp>
      <p:sp>
        <p:nvSpPr>
          <p:cNvPr id="6" name="5 Flecha abajo"/>
          <p:cNvSpPr/>
          <p:nvPr/>
        </p:nvSpPr>
        <p:spPr>
          <a:xfrm>
            <a:off x="7308304" y="285293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6 Rectángulo"/>
          <p:cNvSpPr/>
          <p:nvPr/>
        </p:nvSpPr>
        <p:spPr>
          <a:xfrm>
            <a:off x="6516216" y="4653136"/>
            <a:ext cx="1634480" cy="13464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DESBALANCE DEL CALCIO</a:t>
            </a:r>
            <a:endParaRPr lang="es-CO" dirty="0"/>
          </a:p>
        </p:txBody>
      </p:sp>
      <p:sp>
        <p:nvSpPr>
          <p:cNvPr id="8" name="7 Flecha derecha"/>
          <p:cNvSpPr/>
          <p:nvPr/>
        </p:nvSpPr>
        <p:spPr>
          <a:xfrm rot="10800000">
            <a:off x="5148064" y="530120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8 Rectángulo redondeado"/>
          <p:cNvSpPr/>
          <p:nvPr/>
        </p:nvSpPr>
        <p:spPr>
          <a:xfrm>
            <a:off x="3131840" y="5013176"/>
            <a:ext cx="1872208" cy="1274440"/>
          </a:xfrm>
          <a:prstGeom prst="roundRect">
            <a:avLst>
              <a:gd name="adj" fmla="val 642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OSTEOPOROSIS</a:t>
            </a:r>
            <a:endParaRPr lang="es-CO" dirty="0"/>
          </a:p>
        </p:txBody>
      </p:sp>
      <p:sp>
        <p:nvSpPr>
          <p:cNvPr id="10" name="9 Flecha abajo"/>
          <p:cNvSpPr/>
          <p:nvPr/>
        </p:nvSpPr>
        <p:spPr>
          <a:xfrm rot="3949257">
            <a:off x="5881978" y="260703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10 Rectángulo redondeado"/>
          <p:cNvSpPr/>
          <p:nvPr/>
        </p:nvSpPr>
        <p:spPr>
          <a:xfrm>
            <a:off x="2987824" y="2564904"/>
            <a:ext cx="2088232" cy="129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ROBA A LOS HUESOS FORTALEZA</a:t>
            </a:r>
            <a:endParaRPr lang="es-CO" dirty="0"/>
          </a:p>
        </p:txBody>
      </p:sp>
      <p:sp>
        <p:nvSpPr>
          <p:cNvPr id="12" name="11 Flecha abajo"/>
          <p:cNvSpPr/>
          <p:nvPr/>
        </p:nvSpPr>
        <p:spPr>
          <a:xfrm>
            <a:off x="3995936" y="4149080"/>
            <a:ext cx="432048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12 Flecha abajo"/>
          <p:cNvSpPr/>
          <p:nvPr/>
        </p:nvSpPr>
        <p:spPr>
          <a:xfrm>
            <a:off x="1115616" y="2420888"/>
            <a:ext cx="504056" cy="10081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13 Elipse"/>
          <p:cNvSpPr/>
          <p:nvPr/>
        </p:nvSpPr>
        <p:spPr>
          <a:xfrm>
            <a:off x="179512" y="3645024"/>
            <a:ext cx="2304256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COLESTEROL</a:t>
            </a:r>
            <a:endParaRPr lang="es-CO" dirty="0"/>
          </a:p>
        </p:txBody>
      </p:sp>
      <p:sp>
        <p:nvSpPr>
          <p:cNvPr id="15" name="14 Rectángulo redondeado"/>
          <p:cNvSpPr/>
          <p:nvPr/>
        </p:nvSpPr>
        <p:spPr>
          <a:xfrm>
            <a:off x="251520" y="5013176"/>
            <a:ext cx="2232248" cy="11521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TAPONAMIENTO DE ARTERIAS</a:t>
            </a:r>
          </a:p>
          <a:p>
            <a:pPr algn="ctr"/>
            <a:endParaRPr lang="es-CO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539552" y="476672"/>
            <a:ext cx="835292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 smtClean="0"/>
              <a:t>COMPONENTES PARA UNA BUENA SALUD SEGÚN EL PROGRAMA DE SALUD DEL HIPÓCRATES</a:t>
            </a:r>
          </a:p>
          <a:p>
            <a:pPr algn="ctr"/>
            <a:endParaRPr lang="es-CO" dirty="0" smtClean="0"/>
          </a:p>
          <a:p>
            <a:pPr marL="342900" indent="-342900" algn="just">
              <a:buAutoNum type="arabicPeriod"/>
            </a:pPr>
            <a:r>
              <a:rPr lang="es-CO" dirty="0" smtClean="0"/>
              <a:t>Enzimas</a:t>
            </a:r>
          </a:p>
          <a:p>
            <a:pPr marL="342900" indent="-342900" algn="just">
              <a:buAutoNum type="arabicPeriod"/>
            </a:pPr>
            <a:endParaRPr lang="es-CO" dirty="0" smtClean="0"/>
          </a:p>
          <a:p>
            <a:pPr marL="342900" indent="-342900" algn="just">
              <a:buAutoNum type="arabicPeriod"/>
            </a:pPr>
            <a:endParaRPr lang="es-CO" dirty="0" smtClean="0"/>
          </a:p>
          <a:p>
            <a:pPr marL="342900" indent="-342900" algn="just">
              <a:buAutoNum type="arabicPeriod"/>
            </a:pPr>
            <a:r>
              <a:rPr lang="es-CO" dirty="0" smtClean="0"/>
              <a:t>PH de la sangre balanceado  que debe ser mas alcalino que ácido</a:t>
            </a:r>
          </a:p>
          <a:p>
            <a:pPr marL="342900" indent="-342900" algn="just">
              <a:buAutoNum type="arabicPeriod"/>
            </a:pPr>
            <a:endParaRPr lang="es-CO" dirty="0" smtClean="0"/>
          </a:p>
          <a:p>
            <a:pPr marL="342900" indent="-342900" algn="just">
              <a:buAutoNum type="arabicPeriod"/>
            </a:pPr>
            <a:endParaRPr lang="es-CO" dirty="0" smtClean="0"/>
          </a:p>
          <a:p>
            <a:pPr marL="342900" indent="-342900" algn="just">
              <a:buAutoNum type="arabicPeriod"/>
            </a:pPr>
            <a:r>
              <a:rPr lang="es-CO" dirty="0" smtClean="0"/>
              <a:t>Sangre oxigenada para que alimente los sistemas, órganos y cerebro.</a:t>
            </a:r>
          </a:p>
          <a:p>
            <a:pPr marL="342900" indent="-342900" algn="just">
              <a:buAutoNum type="arabicPeriod"/>
            </a:pPr>
            <a:endParaRPr lang="es-CO" dirty="0" smtClean="0"/>
          </a:p>
          <a:p>
            <a:pPr marL="342900" indent="-342900" algn="just">
              <a:buAutoNum type="arabicPeriod"/>
            </a:pPr>
            <a:endParaRPr lang="es-CO" dirty="0" smtClean="0"/>
          </a:p>
          <a:p>
            <a:pPr marL="342900" indent="-342900" algn="just">
              <a:buAutoNum type="arabicPeriod"/>
            </a:pPr>
            <a:r>
              <a:rPr lang="es-CO" dirty="0" smtClean="0"/>
              <a:t>Un sistema sano de digestión y eliminación.</a:t>
            </a:r>
          </a:p>
          <a:p>
            <a:pPr marL="342900" indent="-342900" algn="just">
              <a:buAutoNum type="arabicPeriod"/>
            </a:pPr>
            <a:endParaRPr lang="es-CO" dirty="0" smtClean="0"/>
          </a:p>
          <a:p>
            <a:pPr marL="342900" indent="-342900" algn="just">
              <a:buAutoNum type="arabicPeriod"/>
            </a:pPr>
            <a:endParaRPr lang="es-CO" dirty="0" smtClean="0"/>
          </a:p>
          <a:p>
            <a:pPr marL="342900" indent="-342900" algn="just">
              <a:buAutoNum type="arabicPeriod"/>
            </a:pPr>
            <a:r>
              <a:rPr lang="es-CO" dirty="0" smtClean="0"/>
              <a:t>Un sistema inmune  descargado.</a:t>
            </a:r>
          </a:p>
          <a:p>
            <a:pPr marL="342900" indent="-342900" algn="just">
              <a:buAutoNum type="arabicPeriod"/>
            </a:pPr>
            <a:endParaRPr lang="es-CO" dirty="0" smtClean="0"/>
          </a:p>
          <a:p>
            <a:pPr marL="342900" indent="-342900" algn="just">
              <a:buAutoNum type="arabicPeriod"/>
            </a:pPr>
            <a:endParaRPr lang="es-CO" dirty="0" smtClean="0"/>
          </a:p>
          <a:p>
            <a:pPr marL="342900" indent="-342900" algn="just">
              <a:buAutoNum type="arabicPeriod"/>
            </a:pPr>
            <a:r>
              <a:rPr lang="es-CO" dirty="0" smtClean="0"/>
              <a:t>Tejidos y células  eléctricamente cargados  que puedan tener la  habilidad de construir órganos, músculos y huesos fuertes y sanos. </a:t>
            </a:r>
            <a:endParaRPr lang="es-CO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123728" y="1124744"/>
            <a:ext cx="63891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600" dirty="0" smtClean="0"/>
              <a:t>Aditivos</a:t>
            </a:r>
            <a:r>
              <a:rPr lang="es-CO" dirty="0" smtClean="0"/>
              <a:t> </a:t>
            </a:r>
            <a:r>
              <a:rPr lang="es-CO" sz="4000" dirty="0" smtClean="0"/>
              <a:t>y comidas procesadas </a:t>
            </a:r>
            <a:endParaRPr lang="es-CO" sz="4000" dirty="0"/>
          </a:p>
        </p:txBody>
      </p:sp>
      <p:sp>
        <p:nvSpPr>
          <p:cNvPr id="3" name="2 Flecha abajo"/>
          <p:cNvSpPr/>
          <p:nvPr/>
        </p:nvSpPr>
        <p:spPr>
          <a:xfrm>
            <a:off x="3635896" y="1844824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3 Rectángulo"/>
          <p:cNvSpPr/>
          <p:nvPr/>
        </p:nvSpPr>
        <p:spPr>
          <a:xfrm>
            <a:off x="0" y="2348880"/>
            <a:ext cx="3203848" cy="1778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Cumplen el propósito de servir a los comerciantes  y productores</a:t>
            </a:r>
            <a:endParaRPr lang="es-CO" dirty="0"/>
          </a:p>
        </p:txBody>
      </p:sp>
      <p:sp>
        <p:nvSpPr>
          <p:cNvPr id="5" name="4 Elipse"/>
          <p:cNvSpPr/>
          <p:nvPr/>
        </p:nvSpPr>
        <p:spPr>
          <a:xfrm>
            <a:off x="4644008" y="2564904"/>
            <a:ext cx="2354560" cy="17281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Sintéticos y  tóxicos y se van acumulando en el cuerpo.</a:t>
            </a:r>
            <a:endParaRPr lang="es-CO" dirty="0"/>
          </a:p>
        </p:txBody>
      </p:sp>
      <p:sp>
        <p:nvSpPr>
          <p:cNvPr id="6" name="5 Rectángulo"/>
          <p:cNvSpPr/>
          <p:nvPr/>
        </p:nvSpPr>
        <p:spPr>
          <a:xfrm>
            <a:off x="5508104" y="4725144"/>
            <a:ext cx="2448272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Mutación celular y cáncer</a:t>
            </a:r>
            <a:endParaRPr lang="es-CO" dirty="0"/>
          </a:p>
        </p:txBody>
      </p:sp>
      <p:sp>
        <p:nvSpPr>
          <p:cNvPr id="7" name="6 CuadroTexto"/>
          <p:cNvSpPr txBox="1"/>
          <p:nvPr/>
        </p:nvSpPr>
        <p:spPr>
          <a:xfrm>
            <a:off x="251520" y="4509120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Restablecen sabor que se ha perdido en el procesamiento y mantienen una apariencia uniforme y agradable. </a:t>
            </a:r>
            <a:endParaRPr lang="es-CO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051720" y="404664"/>
            <a:ext cx="56886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400" dirty="0" smtClean="0"/>
              <a:t>Comida irradiada</a:t>
            </a:r>
            <a:endParaRPr lang="es-CO" sz="4400" dirty="0"/>
          </a:p>
        </p:txBody>
      </p:sp>
      <p:sp>
        <p:nvSpPr>
          <p:cNvPr id="3" name="2 Estrella de 5 puntas"/>
          <p:cNvSpPr/>
          <p:nvPr/>
        </p:nvSpPr>
        <p:spPr>
          <a:xfrm>
            <a:off x="755576" y="1700808"/>
            <a:ext cx="3744416" cy="345638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?Qué sucede a las células vivas cuando son irradiadas?</a:t>
            </a:r>
            <a:endParaRPr lang="es-CO" dirty="0"/>
          </a:p>
        </p:txBody>
      </p:sp>
      <p:cxnSp>
        <p:nvCxnSpPr>
          <p:cNvPr id="5" name="4 Conector angular"/>
          <p:cNvCxnSpPr/>
          <p:nvPr/>
        </p:nvCxnSpPr>
        <p:spPr>
          <a:xfrm>
            <a:off x="5292080" y="2060848"/>
            <a:ext cx="914400" cy="914400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5 Rectángulo"/>
          <p:cNvSpPr/>
          <p:nvPr/>
        </p:nvSpPr>
        <p:spPr>
          <a:xfrm>
            <a:off x="6948264" y="2636912"/>
            <a:ext cx="1440160" cy="15624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Campo bioeléctrico destruido</a:t>
            </a:r>
            <a:endParaRPr lang="es-CO" dirty="0"/>
          </a:p>
        </p:txBody>
      </p:sp>
      <p:cxnSp>
        <p:nvCxnSpPr>
          <p:cNvPr id="8" name="7 Conector angular"/>
          <p:cNvCxnSpPr/>
          <p:nvPr/>
        </p:nvCxnSpPr>
        <p:spPr>
          <a:xfrm>
            <a:off x="4860032" y="4149080"/>
            <a:ext cx="914400" cy="914400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Rectángulo"/>
          <p:cNvSpPr/>
          <p:nvPr/>
        </p:nvSpPr>
        <p:spPr>
          <a:xfrm>
            <a:off x="6012160" y="5157192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Las células mueren</a:t>
            </a:r>
            <a:endParaRPr lang="es-CO" dirty="0"/>
          </a:p>
        </p:txBody>
      </p:sp>
      <p:sp>
        <p:nvSpPr>
          <p:cNvPr id="12" name="11 Triángulo isósceles"/>
          <p:cNvSpPr/>
          <p:nvPr/>
        </p:nvSpPr>
        <p:spPr>
          <a:xfrm>
            <a:off x="0" y="0"/>
            <a:ext cx="2627784" cy="2204864"/>
          </a:xfrm>
          <a:prstGeom prst="triangle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Cesio – 137  material altamente radioactivo</a:t>
            </a:r>
            <a:endParaRPr lang="es-CO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899592" y="404664"/>
            <a:ext cx="72509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dirty="0" smtClean="0"/>
              <a:t>Pesticidas y comida genéticamente modificada</a:t>
            </a:r>
            <a:endParaRPr lang="es-CO" sz="4000" dirty="0"/>
          </a:p>
        </p:txBody>
      </p:sp>
      <p:sp>
        <p:nvSpPr>
          <p:cNvPr id="3" name="2 Rectángulo redondeado"/>
          <p:cNvSpPr/>
          <p:nvPr/>
        </p:nvSpPr>
        <p:spPr>
          <a:xfrm>
            <a:off x="3995936" y="5157192"/>
            <a:ext cx="4104456" cy="12744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Los nutrientes tienen un efecto en nuestros cromosomas, si estos son manipulados deben tener un impacto seguramente negativo en la salud general.</a:t>
            </a:r>
            <a:endParaRPr lang="es-CO" dirty="0"/>
          </a:p>
        </p:txBody>
      </p:sp>
      <p:sp>
        <p:nvSpPr>
          <p:cNvPr id="4" name="3 Elipse"/>
          <p:cNvSpPr/>
          <p:nvPr/>
        </p:nvSpPr>
        <p:spPr>
          <a:xfrm>
            <a:off x="0" y="1628800"/>
            <a:ext cx="7524328" cy="20882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Alteran la química del alimento manipulando y combinando  el DNA de distintos tipos de alimentos  </a:t>
            </a:r>
            <a:endParaRPr lang="es-CO" dirty="0"/>
          </a:p>
        </p:txBody>
      </p:sp>
      <p:sp>
        <p:nvSpPr>
          <p:cNvPr id="5" name="4 Rectángulo"/>
          <p:cNvSpPr/>
          <p:nvPr/>
        </p:nvSpPr>
        <p:spPr>
          <a:xfrm>
            <a:off x="755576" y="4293096"/>
            <a:ext cx="2376264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Se pierde la armonía dentro de la estructura mineral del producto</a:t>
            </a:r>
            <a:endParaRPr lang="es-CO" dirty="0"/>
          </a:p>
        </p:txBody>
      </p:sp>
      <p:cxnSp>
        <p:nvCxnSpPr>
          <p:cNvPr id="7" name="6 Conector recto de flecha"/>
          <p:cNvCxnSpPr/>
          <p:nvPr/>
        </p:nvCxnSpPr>
        <p:spPr>
          <a:xfrm flipH="1">
            <a:off x="1331640" y="3501008"/>
            <a:ext cx="504056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/>
          <p:nvPr/>
        </p:nvCxnSpPr>
        <p:spPr>
          <a:xfrm>
            <a:off x="5940152" y="3645024"/>
            <a:ext cx="698376" cy="14184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0" y="476672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dirty="0" smtClean="0"/>
              <a:t>Qué sucede cuando cocinamos la comida</a:t>
            </a:r>
            <a:endParaRPr lang="es-CO" sz="4000" dirty="0"/>
          </a:p>
        </p:txBody>
      </p:sp>
      <p:sp>
        <p:nvSpPr>
          <p:cNvPr id="3" name="2 Elipse"/>
          <p:cNvSpPr/>
          <p:nvPr/>
        </p:nvSpPr>
        <p:spPr>
          <a:xfrm>
            <a:off x="0" y="1268760"/>
            <a:ext cx="1886000" cy="12744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Enzimas vitales se destruyen</a:t>
            </a:r>
            <a:endParaRPr lang="es-CO" dirty="0"/>
          </a:p>
        </p:txBody>
      </p:sp>
      <p:sp>
        <p:nvSpPr>
          <p:cNvPr id="4" name="3 Elipse"/>
          <p:cNvSpPr/>
          <p:nvPr/>
        </p:nvSpPr>
        <p:spPr>
          <a:xfrm>
            <a:off x="2555776" y="1988840"/>
            <a:ext cx="4104456" cy="14401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Proteínas se coagulan haciéndose muy difíciles de asimilar</a:t>
            </a:r>
            <a:endParaRPr lang="es-CO" dirty="0"/>
          </a:p>
        </p:txBody>
      </p:sp>
      <p:sp>
        <p:nvSpPr>
          <p:cNvPr id="5" name="4 Rectángulo"/>
          <p:cNvSpPr/>
          <p:nvPr/>
        </p:nvSpPr>
        <p:spPr>
          <a:xfrm>
            <a:off x="7380312" y="1484784"/>
            <a:ext cx="1512168" cy="30243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Muchas vitaminas son destruidas o su composición cambia haciéndose más difíciles de ser asimiladas </a:t>
            </a:r>
            <a:endParaRPr lang="es-CO" dirty="0"/>
          </a:p>
        </p:txBody>
      </p:sp>
      <p:sp>
        <p:nvSpPr>
          <p:cNvPr id="6" name="5 Rectángulo redondeado"/>
          <p:cNvSpPr/>
          <p:nvPr/>
        </p:nvSpPr>
        <p:spPr>
          <a:xfrm>
            <a:off x="1259632" y="4653136"/>
            <a:ext cx="2160240" cy="17281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El valioso oxígeno se pierde</a:t>
            </a:r>
            <a:endParaRPr lang="es-CO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115616" y="332656"/>
            <a:ext cx="6336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dirty="0" smtClean="0"/>
              <a:t>Propiedades de la comida viva</a:t>
            </a:r>
            <a:endParaRPr lang="es-CO" sz="3600" dirty="0"/>
          </a:p>
        </p:txBody>
      </p:sp>
      <p:sp>
        <p:nvSpPr>
          <p:cNvPr id="3" name="2 Elipse"/>
          <p:cNvSpPr/>
          <p:nvPr/>
        </p:nvSpPr>
        <p:spPr>
          <a:xfrm>
            <a:off x="179512" y="1124744"/>
            <a:ext cx="2088232" cy="11304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Rica en enzimas</a:t>
            </a:r>
            <a:endParaRPr lang="es-CO" dirty="0"/>
          </a:p>
        </p:txBody>
      </p:sp>
      <p:sp>
        <p:nvSpPr>
          <p:cNvPr id="4" name="3 Rectángulo redondeado"/>
          <p:cNvSpPr/>
          <p:nvPr/>
        </p:nvSpPr>
        <p:spPr>
          <a:xfrm>
            <a:off x="3275856" y="1124744"/>
            <a:ext cx="1922512" cy="17784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Atiborrada de minerales y vitaminas</a:t>
            </a:r>
            <a:endParaRPr lang="es-CO" dirty="0"/>
          </a:p>
        </p:txBody>
      </p:sp>
      <p:sp>
        <p:nvSpPr>
          <p:cNvPr id="5" name="4 Rectángulo"/>
          <p:cNvSpPr/>
          <p:nvPr/>
        </p:nvSpPr>
        <p:spPr>
          <a:xfrm>
            <a:off x="395536" y="2708920"/>
            <a:ext cx="1706488" cy="14904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Abundante oxigeno</a:t>
            </a:r>
            <a:endParaRPr lang="es-CO" dirty="0"/>
          </a:p>
        </p:txBody>
      </p:sp>
      <p:sp>
        <p:nvSpPr>
          <p:cNvPr id="6" name="5 Elipse"/>
          <p:cNvSpPr/>
          <p:nvPr/>
        </p:nvSpPr>
        <p:spPr>
          <a:xfrm>
            <a:off x="2915816" y="3068960"/>
            <a:ext cx="1850504" cy="19945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Proteína disponible</a:t>
            </a:r>
            <a:endParaRPr lang="es-CO" dirty="0"/>
          </a:p>
        </p:txBody>
      </p:sp>
      <p:sp>
        <p:nvSpPr>
          <p:cNvPr id="7" name="6 Rectángulo"/>
          <p:cNvSpPr/>
          <p:nvPr/>
        </p:nvSpPr>
        <p:spPr>
          <a:xfrm>
            <a:off x="5796136" y="1340768"/>
            <a:ext cx="2786608" cy="1850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Llena de fibra</a:t>
            </a:r>
            <a:endParaRPr lang="es-CO" dirty="0"/>
          </a:p>
        </p:txBody>
      </p:sp>
      <p:sp>
        <p:nvSpPr>
          <p:cNvPr id="8" name="7 Elipse"/>
          <p:cNvSpPr/>
          <p:nvPr/>
        </p:nvSpPr>
        <p:spPr>
          <a:xfrm>
            <a:off x="5940152" y="3717032"/>
            <a:ext cx="1778496" cy="14904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Alimento alcalino</a:t>
            </a:r>
            <a:endParaRPr lang="es-CO" dirty="0"/>
          </a:p>
        </p:txBody>
      </p:sp>
      <p:sp>
        <p:nvSpPr>
          <p:cNvPr id="9" name="8 Rectángulo"/>
          <p:cNvSpPr/>
          <p:nvPr/>
        </p:nvSpPr>
        <p:spPr>
          <a:xfrm>
            <a:off x="323528" y="4365104"/>
            <a:ext cx="2520280" cy="2232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Comida cruda en crecimiento como los germinados  tiene  las fuerzas </a:t>
            </a:r>
            <a:r>
              <a:rPr lang="es-CO" dirty="0" err="1" smtClean="0"/>
              <a:t>bio</a:t>
            </a:r>
            <a:r>
              <a:rPr lang="es-CO" dirty="0" smtClean="0"/>
              <a:t>-activas  en su máximo esplendor</a:t>
            </a:r>
            <a:endParaRPr lang="es-CO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763688" y="908720"/>
            <a:ext cx="49493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dirty="0" smtClean="0"/>
              <a:t>Fortalecimiento del sistema inmunológico </a:t>
            </a:r>
            <a:endParaRPr lang="es-CO" sz="3200" dirty="0"/>
          </a:p>
        </p:txBody>
      </p:sp>
      <p:sp>
        <p:nvSpPr>
          <p:cNvPr id="4" name="3 Estrella de 5 puntas"/>
          <p:cNvSpPr/>
          <p:nvPr/>
        </p:nvSpPr>
        <p:spPr>
          <a:xfrm>
            <a:off x="467544" y="2204864"/>
            <a:ext cx="1872208" cy="163448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200" dirty="0" smtClean="0">
                <a:solidFill>
                  <a:srgbClr val="FFFF00"/>
                </a:solidFill>
              </a:rPr>
              <a:t>sol</a:t>
            </a:r>
            <a:endParaRPr lang="es-CO" sz="3200" dirty="0">
              <a:solidFill>
                <a:srgbClr val="FFFF00"/>
              </a:solidFill>
            </a:endParaRPr>
          </a:p>
        </p:txBody>
      </p:sp>
      <p:sp>
        <p:nvSpPr>
          <p:cNvPr id="5" name="4 Retraso"/>
          <p:cNvSpPr/>
          <p:nvPr/>
        </p:nvSpPr>
        <p:spPr>
          <a:xfrm>
            <a:off x="2627784" y="2420888"/>
            <a:ext cx="1701903" cy="936104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800" dirty="0" smtClean="0"/>
              <a:t>oxigeno</a:t>
            </a:r>
            <a:endParaRPr lang="es-CO" sz="2800" dirty="0"/>
          </a:p>
        </p:txBody>
      </p:sp>
      <p:sp>
        <p:nvSpPr>
          <p:cNvPr id="6" name="5 Cinta perforada"/>
          <p:cNvSpPr/>
          <p:nvPr/>
        </p:nvSpPr>
        <p:spPr>
          <a:xfrm>
            <a:off x="4716016" y="2060848"/>
            <a:ext cx="2426568" cy="152475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6000" dirty="0" smtClean="0"/>
              <a:t>agua</a:t>
            </a:r>
            <a:endParaRPr lang="es-CO" sz="6000" dirty="0"/>
          </a:p>
        </p:txBody>
      </p:sp>
      <p:sp>
        <p:nvSpPr>
          <p:cNvPr id="7" name="6 Placa"/>
          <p:cNvSpPr/>
          <p:nvPr/>
        </p:nvSpPr>
        <p:spPr>
          <a:xfrm>
            <a:off x="827584" y="4437112"/>
            <a:ext cx="2570584" cy="1994520"/>
          </a:xfrm>
          <a:prstGeom prst="plaqu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200" b="1" dirty="0" smtClean="0">
                <a:solidFill>
                  <a:schemeClr val="accent3">
                    <a:lumMod val="50000"/>
                  </a:schemeClr>
                </a:solidFill>
              </a:rPr>
              <a:t>Alimentos</a:t>
            </a:r>
            <a:r>
              <a:rPr lang="es-CO" sz="3600" b="1" dirty="0" smtClean="0">
                <a:solidFill>
                  <a:schemeClr val="accent3">
                    <a:lumMod val="50000"/>
                  </a:schemeClr>
                </a:solidFill>
              </a:rPr>
              <a:t> vivos</a:t>
            </a:r>
            <a:endParaRPr lang="es-CO" sz="36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7 Sol"/>
          <p:cNvSpPr/>
          <p:nvPr/>
        </p:nvSpPr>
        <p:spPr>
          <a:xfrm>
            <a:off x="3419872" y="3645024"/>
            <a:ext cx="3024336" cy="1922512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dirty="0" smtClean="0">
                <a:solidFill>
                  <a:srgbClr val="C00000"/>
                </a:solidFill>
              </a:rPr>
              <a:t>ejercicio</a:t>
            </a:r>
            <a:endParaRPr lang="es-CO" sz="2000" dirty="0">
              <a:solidFill>
                <a:srgbClr val="C00000"/>
              </a:solidFill>
            </a:endParaRPr>
          </a:p>
        </p:txBody>
      </p:sp>
      <p:sp>
        <p:nvSpPr>
          <p:cNvPr id="9" name="8 Terminador"/>
          <p:cNvSpPr/>
          <p:nvPr/>
        </p:nvSpPr>
        <p:spPr>
          <a:xfrm rot="5400000">
            <a:off x="6372200" y="3789040"/>
            <a:ext cx="2771800" cy="661792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dirty="0" smtClean="0">
                <a:solidFill>
                  <a:schemeClr val="accent6"/>
                </a:solidFill>
              </a:rPr>
              <a:t>descanso</a:t>
            </a:r>
            <a:endParaRPr lang="es-CO" sz="3600" dirty="0">
              <a:solidFill>
                <a:schemeClr val="accent6"/>
              </a:solidFill>
            </a:endParaRPr>
          </a:p>
        </p:txBody>
      </p:sp>
      <p:sp>
        <p:nvSpPr>
          <p:cNvPr id="10" name="9 Cara sonriente"/>
          <p:cNvSpPr/>
          <p:nvPr/>
        </p:nvSpPr>
        <p:spPr>
          <a:xfrm>
            <a:off x="4499992" y="5301208"/>
            <a:ext cx="2858616" cy="127444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403648" y="260648"/>
            <a:ext cx="65527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 smtClean="0"/>
              <a:t>Las enzimas</a:t>
            </a:r>
            <a:endParaRPr lang="es-CO" sz="4000" b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1187624" y="1916832"/>
            <a:ext cx="5582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 smtClean="0"/>
              <a:t>Su carga eléctrica positiva   eleva las frecuencias celulares</a:t>
            </a:r>
            <a:endParaRPr lang="es-CO" dirty="0"/>
          </a:p>
        </p:txBody>
      </p:sp>
      <p:sp>
        <p:nvSpPr>
          <p:cNvPr id="6" name="5 Flecha abajo"/>
          <p:cNvSpPr/>
          <p:nvPr/>
        </p:nvSpPr>
        <p:spPr>
          <a:xfrm>
            <a:off x="3419872" y="2492896"/>
            <a:ext cx="484632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6 CuadroTexto"/>
          <p:cNvSpPr txBox="1"/>
          <p:nvPr/>
        </p:nvSpPr>
        <p:spPr>
          <a:xfrm>
            <a:off x="1835696" y="3284984"/>
            <a:ext cx="3837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 smtClean="0"/>
              <a:t>Creando un sistema inmunológico fuerte</a:t>
            </a:r>
            <a:endParaRPr lang="es-CO" dirty="0"/>
          </a:p>
        </p:txBody>
      </p:sp>
      <p:sp>
        <p:nvSpPr>
          <p:cNvPr id="8" name="7 Flecha abajo"/>
          <p:cNvSpPr/>
          <p:nvPr/>
        </p:nvSpPr>
        <p:spPr>
          <a:xfrm>
            <a:off x="755576" y="2708920"/>
            <a:ext cx="484632" cy="20162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8 CuadroTexto"/>
          <p:cNvSpPr txBox="1"/>
          <p:nvPr/>
        </p:nvSpPr>
        <p:spPr>
          <a:xfrm>
            <a:off x="395536" y="5085184"/>
            <a:ext cx="3095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 smtClean="0"/>
              <a:t>Neutraliza trastornos existentes</a:t>
            </a:r>
            <a:endParaRPr lang="es-CO" dirty="0"/>
          </a:p>
        </p:txBody>
      </p:sp>
      <p:sp>
        <p:nvSpPr>
          <p:cNvPr id="10" name="9 Flecha abajo"/>
          <p:cNvSpPr/>
          <p:nvPr/>
        </p:nvSpPr>
        <p:spPr>
          <a:xfrm>
            <a:off x="7020272" y="2348880"/>
            <a:ext cx="412624" cy="23762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10 CuadroTexto"/>
          <p:cNvSpPr txBox="1"/>
          <p:nvPr/>
        </p:nvSpPr>
        <p:spPr>
          <a:xfrm>
            <a:off x="5292080" y="4869160"/>
            <a:ext cx="35736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 smtClean="0"/>
              <a:t>En los niveles de energía físicos,</a:t>
            </a:r>
          </a:p>
          <a:p>
            <a:r>
              <a:rPr lang="es-CO" dirty="0" smtClean="0"/>
              <a:t>Mentales, emocionales y espirituales </a:t>
            </a:r>
            <a:endParaRPr lang="es-CO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51520" y="332656"/>
            <a:ext cx="291919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 smtClean="0"/>
              <a:t>Las enzimas son muy </a:t>
            </a:r>
            <a:r>
              <a:rPr lang="es-CO" dirty="0" smtClean="0"/>
              <a:t>sensibles</a:t>
            </a:r>
          </a:p>
          <a:p>
            <a:r>
              <a:rPr lang="es-CO" dirty="0" smtClean="0"/>
              <a:t> </a:t>
            </a:r>
            <a:r>
              <a:rPr lang="es-CO" dirty="0" smtClean="0"/>
              <a:t>al calor</a:t>
            </a:r>
          </a:p>
          <a:p>
            <a:r>
              <a:rPr lang="es-CO" dirty="0" smtClean="0"/>
              <a:t>Los virus</a:t>
            </a:r>
          </a:p>
          <a:p>
            <a:r>
              <a:rPr lang="es-CO" dirty="0" smtClean="0"/>
              <a:t>Actividad física extenuante</a:t>
            </a:r>
          </a:p>
          <a:p>
            <a:r>
              <a:rPr lang="es-CO" dirty="0" smtClean="0"/>
              <a:t>Crisis emocional</a:t>
            </a:r>
          </a:p>
          <a:p>
            <a:r>
              <a:rPr lang="es-CO" dirty="0" smtClean="0"/>
              <a:t>Aire contaminado</a:t>
            </a:r>
          </a:p>
          <a:p>
            <a:endParaRPr lang="es-CO" dirty="0"/>
          </a:p>
        </p:txBody>
      </p:sp>
      <p:sp>
        <p:nvSpPr>
          <p:cNvPr id="3" name="2 Flecha derecha"/>
          <p:cNvSpPr/>
          <p:nvPr/>
        </p:nvSpPr>
        <p:spPr>
          <a:xfrm>
            <a:off x="3347864" y="1340768"/>
            <a:ext cx="223224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3 CuadroTexto"/>
          <p:cNvSpPr txBox="1"/>
          <p:nvPr/>
        </p:nvSpPr>
        <p:spPr>
          <a:xfrm>
            <a:off x="6156176" y="1052736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Bancarrota de enzimas</a:t>
            </a:r>
            <a:endParaRPr lang="es-CO" dirty="0"/>
          </a:p>
        </p:txBody>
      </p:sp>
      <p:sp>
        <p:nvSpPr>
          <p:cNvPr id="5" name="4 CuadroTexto"/>
          <p:cNvSpPr txBox="1"/>
          <p:nvPr/>
        </p:nvSpPr>
        <p:spPr>
          <a:xfrm>
            <a:off x="3563888" y="76470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Si no se reponen</a:t>
            </a:r>
            <a:endParaRPr lang="es-CO" dirty="0"/>
          </a:p>
        </p:txBody>
      </p:sp>
      <p:sp>
        <p:nvSpPr>
          <p:cNvPr id="6" name="5 Flecha abajo"/>
          <p:cNvSpPr/>
          <p:nvPr/>
        </p:nvSpPr>
        <p:spPr>
          <a:xfrm rot="1711991">
            <a:off x="6373494" y="1698883"/>
            <a:ext cx="484632" cy="193763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6 CuadroTexto"/>
          <p:cNvSpPr txBox="1"/>
          <p:nvPr/>
        </p:nvSpPr>
        <p:spPr>
          <a:xfrm>
            <a:off x="4067944" y="3861048"/>
            <a:ext cx="48544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 smtClean="0"/>
              <a:t>El sistema envía una llamada de emergencia a las </a:t>
            </a:r>
          </a:p>
          <a:p>
            <a:r>
              <a:rPr lang="es-CO" dirty="0" smtClean="0"/>
              <a:t>Enzimas del cuerpo y toma las de las glándulas,</a:t>
            </a:r>
          </a:p>
          <a:p>
            <a:r>
              <a:rPr lang="es-CO" dirty="0" smtClean="0"/>
              <a:t>Músculos, nervios y sangre.</a:t>
            </a:r>
            <a:endParaRPr lang="es-CO" dirty="0"/>
          </a:p>
        </p:txBody>
      </p:sp>
      <p:sp>
        <p:nvSpPr>
          <p:cNvPr id="8" name="7 Flecha derecha"/>
          <p:cNvSpPr/>
          <p:nvPr/>
        </p:nvSpPr>
        <p:spPr>
          <a:xfrm rot="12317482">
            <a:off x="2843808" y="429309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8 CuadroTexto"/>
          <p:cNvSpPr txBox="1"/>
          <p:nvPr/>
        </p:nvSpPr>
        <p:spPr>
          <a:xfrm flipV="1">
            <a:off x="0" y="3284984"/>
            <a:ext cx="2699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000" dirty="0" smtClean="0"/>
              <a:t>deficiencia</a:t>
            </a:r>
            <a:endParaRPr lang="es-CO" sz="4000" dirty="0"/>
          </a:p>
        </p:txBody>
      </p:sp>
      <p:sp>
        <p:nvSpPr>
          <p:cNvPr id="10" name="9 Flecha abajo"/>
          <p:cNvSpPr/>
          <p:nvPr/>
        </p:nvSpPr>
        <p:spPr>
          <a:xfrm>
            <a:off x="1547664" y="429309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10 CuadroTexto"/>
          <p:cNvSpPr txBox="1"/>
          <p:nvPr/>
        </p:nvSpPr>
        <p:spPr>
          <a:xfrm>
            <a:off x="899592" y="5805264"/>
            <a:ext cx="5303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 smtClean="0"/>
              <a:t>Esto es el principio de muchas alergias y enfermedades.</a:t>
            </a:r>
            <a:endParaRPr lang="es-CO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Elipse"/>
          <p:cNvSpPr/>
          <p:nvPr/>
        </p:nvSpPr>
        <p:spPr>
          <a:xfrm>
            <a:off x="0" y="260648"/>
            <a:ext cx="5652120" cy="16344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Cada sistema de regulación del cuerpo depende de las enzimas</a:t>
            </a:r>
            <a:endParaRPr lang="es-CO" dirty="0"/>
          </a:p>
        </p:txBody>
      </p:sp>
      <p:sp>
        <p:nvSpPr>
          <p:cNvPr id="3" name="2 Rectángulo"/>
          <p:cNvSpPr/>
          <p:nvPr/>
        </p:nvSpPr>
        <p:spPr>
          <a:xfrm>
            <a:off x="6084168" y="980728"/>
            <a:ext cx="2016224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Deficiencia enzimática:</a:t>
            </a:r>
            <a:endParaRPr lang="es-CO" dirty="0"/>
          </a:p>
        </p:txBody>
      </p:sp>
      <p:sp>
        <p:nvSpPr>
          <p:cNvPr id="5" name="4 Flecha abajo"/>
          <p:cNvSpPr/>
          <p:nvPr/>
        </p:nvSpPr>
        <p:spPr>
          <a:xfrm>
            <a:off x="6876256" y="2420888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5 Rectángulo redondeado"/>
          <p:cNvSpPr/>
          <p:nvPr/>
        </p:nvSpPr>
        <p:spPr>
          <a:xfrm>
            <a:off x="5724128" y="3789040"/>
            <a:ext cx="2210544" cy="19225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Coagulación</a:t>
            </a:r>
          </a:p>
          <a:p>
            <a:pPr algn="ctr"/>
            <a:r>
              <a:rPr lang="es-CO" dirty="0" smtClean="0"/>
              <a:t>Inflamación</a:t>
            </a:r>
          </a:p>
          <a:p>
            <a:pPr algn="ctr"/>
            <a:r>
              <a:rPr lang="es-CO" dirty="0" smtClean="0"/>
              <a:t>Sanación pobre</a:t>
            </a:r>
          </a:p>
          <a:p>
            <a:pPr algn="ctr"/>
            <a:r>
              <a:rPr lang="es-CO" dirty="0" smtClean="0"/>
              <a:t>Degeneración de tejidos</a:t>
            </a:r>
            <a:endParaRPr lang="es-CO" dirty="0"/>
          </a:p>
        </p:txBody>
      </p:sp>
      <p:sp>
        <p:nvSpPr>
          <p:cNvPr id="7" name="6 Estrella de 5 puntas"/>
          <p:cNvSpPr/>
          <p:nvPr/>
        </p:nvSpPr>
        <p:spPr>
          <a:xfrm>
            <a:off x="2987824" y="2636912"/>
            <a:ext cx="3312368" cy="242656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Aumentar la carga enzimática</a:t>
            </a:r>
            <a:endParaRPr lang="es-CO" dirty="0"/>
          </a:p>
        </p:txBody>
      </p:sp>
      <p:sp>
        <p:nvSpPr>
          <p:cNvPr id="8" name="7 Flecha derecha"/>
          <p:cNvSpPr/>
          <p:nvPr/>
        </p:nvSpPr>
        <p:spPr>
          <a:xfrm rot="10800000">
            <a:off x="2483768" y="386104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8 Rectángulo"/>
          <p:cNvSpPr/>
          <p:nvPr/>
        </p:nvSpPr>
        <p:spPr>
          <a:xfrm>
            <a:off x="323528" y="2636912"/>
            <a:ext cx="1944216" cy="1778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Clave para construcción, limpieza y curación del cuerpo.</a:t>
            </a:r>
            <a:endParaRPr lang="es-CO" dirty="0"/>
          </a:p>
        </p:txBody>
      </p:sp>
      <p:sp>
        <p:nvSpPr>
          <p:cNvPr id="11" name="10 Flecha abajo"/>
          <p:cNvSpPr/>
          <p:nvPr/>
        </p:nvSpPr>
        <p:spPr>
          <a:xfrm rot="3524812">
            <a:off x="3419872" y="537321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11 Elipse"/>
          <p:cNvSpPr/>
          <p:nvPr/>
        </p:nvSpPr>
        <p:spPr>
          <a:xfrm>
            <a:off x="323528" y="5085184"/>
            <a:ext cx="2304256" cy="13464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Alimentos vivos </a:t>
            </a:r>
          </a:p>
          <a:p>
            <a:pPr algn="ctr"/>
            <a:r>
              <a:rPr lang="es-CO" dirty="0" smtClean="0"/>
              <a:t>(suplementos  de enzimas)</a:t>
            </a:r>
            <a:endParaRPr lang="es-CO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943</TotalTime>
  <Words>799</Words>
  <Application>Microsoft Office PowerPoint</Application>
  <PresentationFormat>Presentación en pantalla (4:3)</PresentationFormat>
  <Paragraphs>113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Metro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Hortelana</dc:creator>
  <cp:lastModifiedBy>Hortelana</cp:lastModifiedBy>
  <cp:revision>40</cp:revision>
  <dcterms:created xsi:type="dcterms:W3CDTF">2012-09-20T07:12:58Z</dcterms:created>
  <dcterms:modified xsi:type="dcterms:W3CDTF">2012-09-23T01:45:04Z</dcterms:modified>
</cp:coreProperties>
</file>