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
  </p:notesMasterIdLst>
  <p:sldIdLst>
    <p:sldId id="256" r:id="rId2"/>
    <p:sldId id="261" r:id="rId3"/>
    <p:sldId id="269" r:id="rId4"/>
    <p:sldId id="257" r:id="rId5"/>
    <p:sldId id="258" r:id="rId6"/>
    <p:sldId id="259" r:id="rId7"/>
    <p:sldId id="268" r:id="rId8"/>
    <p:sldId id="264" r:id="rId9"/>
    <p:sldId id="263" r:id="rId10"/>
    <p:sldId id="265" r:id="rId11"/>
    <p:sldId id="266" r:id="rId12"/>
    <p:sldId id="267" r:id="rId13"/>
    <p:sldId id="260" r:id="rId14"/>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B88987-FFF3-4232-8626-C21610EDCB1A}" type="datetimeFigureOut">
              <a:rPr lang="es-CO" smtClean="0"/>
              <a:t>31/08/2012</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6E5686-6039-4126-8060-56120573D1A5}" type="slidenum">
              <a:rPr lang="es-CO" smtClean="0"/>
              <a:t>‹Nº›</a:t>
            </a:fld>
            <a:endParaRPr lang="es-CO"/>
          </a:p>
        </p:txBody>
      </p:sp>
    </p:spTree>
    <p:extLst>
      <p:ext uri="{BB962C8B-B14F-4D97-AF65-F5344CB8AC3E}">
        <p14:creationId xmlns:p14="http://schemas.microsoft.com/office/powerpoint/2010/main" val="2035078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CF6E5686-6039-4126-8060-56120573D1A5}" type="slidenum">
              <a:rPr lang="es-CO" smtClean="0"/>
              <a:t>4</a:t>
            </a:fld>
            <a:endParaRPr lang="es-CO"/>
          </a:p>
        </p:txBody>
      </p:sp>
    </p:spTree>
    <p:extLst>
      <p:ext uri="{BB962C8B-B14F-4D97-AF65-F5344CB8AC3E}">
        <p14:creationId xmlns:p14="http://schemas.microsoft.com/office/powerpoint/2010/main" val="1444653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C89AEA50-0097-42C7-83B6-AAD5323F11DC}" type="datetimeFigureOut">
              <a:rPr lang="es-CO" smtClean="0"/>
              <a:t>31/08/2012</a:t>
            </a:fld>
            <a:endParaRPr lang="es-CO"/>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s-CO"/>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21BFA297-1246-443D-9B3C-EE2F3185ABFD}" type="slidenum">
              <a:rPr lang="es-CO" smtClean="0"/>
              <a:t>‹Nº›</a:t>
            </a:fld>
            <a:endParaRPr lang="es-CO"/>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C89AEA50-0097-42C7-83B6-AAD5323F11DC}" type="datetimeFigureOut">
              <a:rPr lang="es-CO" smtClean="0"/>
              <a:t>31/08/2012</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21BFA297-1246-443D-9B3C-EE2F3185ABFD}" type="slidenum">
              <a:rPr lang="es-CO" smtClean="0"/>
              <a:t>‹Nº›</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C89AEA50-0097-42C7-83B6-AAD5323F11DC}" type="datetimeFigureOut">
              <a:rPr lang="es-CO" smtClean="0"/>
              <a:t>31/08/2012</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21BFA297-1246-443D-9B3C-EE2F3185ABFD}" type="slidenum">
              <a:rPr lang="es-CO" smtClean="0"/>
              <a:t>‹Nº›</a:t>
            </a:fld>
            <a:endParaRPr lang="es-C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C89AEA50-0097-42C7-83B6-AAD5323F11DC}" type="datetimeFigureOut">
              <a:rPr lang="es-CO" smtClean="0"/>
              <a:t>31/08/2012</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21BFA297-1246-443D-9B3C-EE2F3185ABFD}" type="slidenum">
              <a:rPr lang="es-CO" smtClean="0"/>
              <a:t>‹Nº›</a:t>
            </a:fld>
            <a:endParaRPr lang="es-CO"/>
          </a:p>
        </p:txBody>
      </p:sp>
      <p:sp>
        <p:nvSpPr>
          <p:cNvPr id="9" name="Content Placeholder 8"/>
          <p:cNvSpPr>
            <a:spLocks noGrp="1"/>
          </p:cNvSpPr>
          <p:nvPr>
            <p:ph sz="quarter" idx="13"/>
          </p:nvPr>
        </p:nvSpPr>
        <p:spPr>
          <a:xfrm>
            <a:off x="1042416" y="2313432"/>
            <a:ext cx="3419856" cy="349300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C89AEA50-0097-42C7-83B6-AAD5323F11DC}" type="datetimeFigureOut">
              <a:rPr lang="es-CO" smtClean="0"/>
              <a:t>31/08/2012</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21BFA297-1246-443D-9B3C-EE2F3185ABFD}" type="slidenum">
              <a:rPr lang="es-CO" smtClean="0"/>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C89AEA50-0097-42C7-83B6-AAD5323F11DC}" type="datetimeFigureOut">
              <a:rPr lang="es-CO" smtClean="0"/>
              <a:t>31/08/2012</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21BFA297-1246-443D-9B3C-EE2F3185ABFD}" type="slidenum">
              <a:rPr lang="es-CO" smtClean="0"/>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9AEA50-0097-42C7-83B6-AAD5323F11DC}" type="datetimeFigureOut">
              <a:rPr lang="es-CO" smtClean="0"/>
              <a:t>31/08/2012</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21BFA297-1246-443D-9B3C-EE2F3185ABFD}" type="slidenum">
              <a:rPr lang="es-CO" smtClean="0"/>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89AEA50-0097-42C7-83B6-AAD5323F11DC}" type="datetimeFigureOut">
              <a:rPr lang="es-CO" smtClean="0"/>
              <a:t>31/08/2012</a:t>
            </a:fld>
            <a:endParaRPr lang="es-CO"/>
          </a:p>
        </p:txBody>
      </p:sp>
      <p:sp>
        <p:nvSpPr>
          <p:cNvPr id="7" name="Slide Number Placeholder 6"/>
          <p:cNvSpPr>
            <a:spLocks noGrp="1"/>
          </p:cNvSpPr>
          <p:nvPr>
            <p:ph type="sldNum" sz="quarter" idx="12"/>
          </p:nvPr>
        </p:nvSpPr>
        <p:spPr/>
        <p:txBody>
          <a:bodyPr/>
          <a:lstStyle/>
          <a:p>
            <a:fld id="{21BFA297-1246-443D-9B3C-EE2F3185ABFD}" type="slidenum">
              <a:rPr lang="es-CO" smtClean="0"/>
              <a:t>‹Nº›</a:t>
            </a:fld>
            <a:endParaRPr lang="es-CO"/>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CO"/>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s-ES" smtClean="0"/>
              <a:t>Haga clic para modificar el estilo de título del patrón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89AEA50-0097-42C7-83B6-AAD5323F11DC}" type="datetimeFigureOut">
              <a:rPr lang="es-CO" smtClean="0"/>
              <a:t>31/08/2012</a:t>
            </a:fld>
            <a:endParaRPr lang="es-CO"/>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CO"/>
          </a:p>
        </p:txBody>
      </p:sp>
      <p:sp>
        <p:nvSpPr>
          <p:cNvPr id="7" name="Slide Number Placeholder 6"/>
          <p:cNvSpPr>
            <a:spLocks noGrp="1"/>
          </p:cNvSpPr>
          <p:nvPr>
            <p:ph type="sldNum" sz="quarter" idx="12"/>
          </p:nvPr>
        </p:nvSpPr>
        <p:spPr/>
        <p:txBody>
          <a:bodyPr/>
          <a:lstStyle/>
          <a:p>
            <a:fld id="{21BFA297-1246-443D-9B3C-EE2F3185ABFD}" type="slidenum">
              <a:rPr lang="es-CO" smtClean="0"/>
              <a:t>‹Nº›</a:t>
            </a:fld>
            <a:endParaRPr lang="es-C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C89AEA50-0097-42C7-83B6-AAD5323F11DC}" type="datetimeFigureOut">
              <a:rPr lang="es-CO" smtClean="0"/>
              <a:t>31/08/2012</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21BFA297-1246-443D-9B3C-EE2F3185ABFD}" type="slidenum">
              <a:rPr lang="es-CO" smtClean="0"/>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C89AEA50-0097-42C7-83B6-AAD5323F11DC}" type="datetimeFigureOut">
              <a:rPr lang="es-CO" smtClean="0"/>
              <a:t>31/08/2012</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21BFA297-1246-443D-9B3C-EE2F3185ABFD}" type="slidenum">
              <a:rPr lang="es-CO" smtClean="0"/>
              <a:t>‹Nº›</a:t>
            </a:fld>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C89AEA50-0097-42C7-83B6-AAD5323F11DC}" type="datetimeFigureOut">
              <a:rPr lang="es-CO" smtClean="0"/>
              <a:t>31/08/2012</a:t>
            </a:fld>
            <a:endParaRPr lang="es-CO"/>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s-CO"/>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21BFA297-1246-443D-9B3C-EE2F3185ABFD}" type="slidenum">
              <a:rPr lang="es-CO" smtClean="0"/>
              <a:t>‹Nº›</a:t>
            </a:fld>
            <a:endParaRPr lang="es-CO"/>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hyperlink" Target="http://el_ajo.pe.tripod.com/propiedadesdelajo/id5.html"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5.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892480" cy="2000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4948542" y="3486200"/>
            <a:ext cx="3024336" cy="1938992"/>
          </a:xfrm>
          <a:prstGeom prst="rect">
            <a:avLst/>
          </a:prstGeom>
          <a:noFill/>
        </p:spPr>
        <p:txBody>
          <a:bodyPr wrap="square" rtlCol="0">
            <a:spAutoFit/>
          </a:bodyPr>
          <a:lstStyle/>
          <a:p>
            <a:pPr algn="ctr"/>
            <a:r>
              <a:rPr lang="es-CO" sz="2400" b="1" dirty="0" smtClean="0"/>
              <a:t>2da Sesión </a:t>
            </a:r>
          </a:p>
          <a:p>
            <a:pPr algn="ctr"/>
            <a:endParaRPr lang="es-CO" sz="2400" b="1" dirty="0"/>
          </a:p>
          <a:p>
            <a:pPr algn="ctr"/>
            <a:r>
              <a:rPr lang="es-CO" sz="2400" b="1" dirty="0" smtClean="0"/>
              <a:t>Grupo de Cocina</a:t>
            </a:r>
          </a:p>
          <a:p>
            <a:pPr algn="ctr"/>
            <a:endParaRPr lang="es-CO" sz="2400" b="1" dirty="0"/>
          </a:p>
          <a:p>
            <a:pPr algn="ctr"/>
            <a:r>
              <a:rPr lang="es-CO" sz="2400" b="1" dirty="0" smtClean="0"/>
              <a:t>Agosto de 2012</a:t>
            </a:r>
            <a:endParaRPr lang="es-CO" sz="2400" b="1" dirty="0"/>
          </a:p>
        </p:txBody>
      </p:sp>
    </p:spTree>
    <p:extLst>
      <p:ext uri="{BB962C8B-B14F-4D97-AF65-F5344CB8AC3E}">
        <p14:creationId xmlns:p14="http://schemas.microsoft.com/office/powerpoint/2010/main" val="42615766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32656"/>
            <a:ext cx="4386783" cy="3275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1734705" y="3724680"/>
            <a:ext cx="5657318" cy="923330"/>
          </a:xfrm>
          <a:prstGeom prst="rect">
            <a:avLst/>
          </a:prstGeom>
          <a:noFill/>
        </p:spPr>
        <p:txBody>
          <a:bodyPr wrap="none" lIns="91440" tIns="45720" rIns="91440" bIns="45720">
            <a:spAutoFit/>
          </a:bodyPr>
          <a:lstStyle/>
          <a:p>
            <a:pPr algn="ctr"/>
            <a:r>
              <a:rPr lang="es-ES" sz="5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Nuestra invitada</a:t>
            </a:r>
            <a:endParaRPr lang="es-E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3" name="2 CuadroTexto"/>
          <p:cNvSpPr txBox="1"/>
          <p:nvPr/>
        </p:nvSpPr>
        <p:spPr>
          <a:xfrm>
            <a:off x="1115616" y="4648010"/>
            <a:ext cx="6552728" cy="923330"/>
          </a:xfrm>
          <a:prstGeom prst="rect">
            <a:avLst/>
          </a:prstGeom>
          <a:noFill/>
        </p:spPr>
        <p:txBody>
          <a:bodyPr wrap="square" rtlCol="0">
            <a:spAutoFit/>
          </a:bodyPr>
          <a:lstStyle/>
          <a:p>
            <a:pPr algn="ctr"/>
            <a:r>
              <a:rPr lang="es-CO" b="1" dirty="0" smtClean="0"/>
              <a:t>Olga Carmona Vegetariana Socia de </a:t>
            </a:r>
            <a:r>
              <a:rPr lang="es-CO" b="1" dirty="0" err="1" smtClean="0"/>
              <a:t>Diaqua</a:t>
            </a:r>
            <a:endParaRPr lang="es-CO" b="1" dirty="0" smtClean="0"/>
          </a:p>
          <a:p>
            <a:pPr algn="ctr"/>
            <a:endParaRPr lang="es-CO" b="1" dirty="0"/>
          </a:p>
          <a:p>
            <a:pPr algn="ctr"/>
            <a:r>
              <a:rPr lang="es-CO" b="1" dirty="0" smtClean="0"/>
              <a:t>Nos hablo de “La Dieta de la Zona”</a:t>
            </a:r>
            <a:endParaRPr lang="es-CO" b="1"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5535345"/>
            <a:ext cx="4626608" cy="1062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14813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560" y="476672"/>
            <a:ext cx="8064896" cy="5909310"/>
          </a:xfrm>
          <a:prstGeom prst="rect">
            <a:avLst/>
          </a:prstGeom>
        </p:spPr>
        <p:txBody>
          <a:bodyPr wrap="square">
            <a:spAutoFit/>
          </a:bodyPr>
          <a:lstStyle/>
          <a:p>
            <a:r>
              <a:rPr lang="es-CO" sz="1400" b="1" dirty="0" smtClean="0"/>
              <a:t>	QUÉ </a:t>
            </a:r>
            <a:r>
              <a:rPr lang="es-CO" sz="1400" b="1" dirty="0"/>
              <a:t>ES LA DIETA DE LA ZONA</a:t>
            </a:r>
          </a:p>
          <a:p>
            <a:r>
              <a:rPr lang="es-CO" sz="1400" dirty="0"/>
              <a:t> </a:t>
            </a:r>
          </a:p>
          <a:p>
            <a:r>
              <a:rPr lang="es-CO" sz="1400" dirty="0"/>
              <a:t>La Dieta de la “Zona”, creada por el Bioquímico americano</a:t>
            </a:r>
            <a:r>
              <a:rPr lang="es-CO" sz="1400" b="1" i="1" dirty="0"/>
              <a:t>, Barry Sears</a:t>
            </a:r>
            <a:r>
              <a:rPr lang="es-CO" sz="1400" dirty="0"/>
              <a:t>, establece que los porcentajes calóricos correctos de macronutrientes son: </a:t>
            </a:r>
          </a:p>
          <a:p>
            <a:r>
              <a:rPr lang="es-CO" sz="1400" dirty="0"/>
              <a:t> </a:t>
            </a:r>
            <a:r>
              <a:rPr lang="es-CO" sz="1400" dirty="0" smtClean="0"/>
              <a:t>1.40</a:t>
            </a:r>
            <a:r>
              <a:rPr lang="es-CO" sz="1400" dirty="0"/>
              <a:t>% de carbohidratos. </a:t>
            </a:r>
          </a:p>
          <a:p>
            <a:r>
              <a:rPr lang="es-CO" sz="1400" dirty="0" smtClean="0"/>
              <a:t> 2.30</a:t>
            </a:r>
            <a:r>
              <a:rPr lang="es-CO" sz="1400" dirty="0"/>
              <a:t>% de proteínas. </a:t>
            </a:r>
          </a:p>
          <a:p>
            <a:r>
              <a:rPr lang="es-CO" sz="1400" dirty="0" smtClean="0"/>
              <a:t>3. 30</a:t>
            </a:r>
            <a:r>
              <a:rPr lang="es-CO" sz="1400" dirty="0"/>
              <a:t>% de grasas, preferiblemente de fuentes insaturadas.</a:t>
            </a:r>
          </a:p>
          <a:p>
            <a:r>
              <a:rPr lang="es-CO" sz="1400" dirty="0" smtClean="0"/>
              <a:t> </a:t>
            </a:r>
            <a:endParaRPr lang="es-CO" sz="1400" dirty="0"/>
          </a:p>
          <a:p>
            <a:r>
              <a:rPr lang="es-CO" sz="1400" dirty="0"/>
              <a:t>Este equilibrado porcentaje de macronutrientes permite mantener los niveles de glucosa e insulina constantes sin que se produzcan picos de glucemia, lo que es muy beneficioso, ya que se sabe, científicamente,  que un alto nivel de insulina es el principal factor de riesgo de cardiopatías, seguido de altos niveles de triglicéridos y colesterol “malo” (LDL</a:t>
            </a:r>
            <a:r>
              <a:rPr lang="es-CO" sz="1400" dirty="0" smtClean="0"/>
              <a:t>).</a:t>
            </a:r>
          </a:p>
          <a:p>
            <a:endParaRPr lang="es-CO" sz="1400" dirty="0"/>
          </a:p>
          <a:p>
            <a:r>
              <a:rPr lang="es-CO" sz="1400" dirty="0"/>
              <a:t> La ingesta dietética en estas proporciones de macronutrientes, junto con un aporte de ácidos grasos Omega 3, produce una regulación a nivel endocrino.</a:t>
            </a:r>
          </a:p>
          <a:p>
            <a:r>
              <a:rPr lang="es-CO" sz="1400" dirty="0"/>
              <a:t> </a:t>
            </a:r>
            <a:endParaRPr lang="es-CO" sz="1400" b="1" dirty="0"/>
          </a:p>
          <a:p>
            <a:r>
              <a:rPr lang="es-CO" sz="1400" b="1" dirty="0"/>
              <a:t>Mecanismo de acción de la Dieta de la Zona</a:t>
            </a:r>
          </a:p>
          <a:p>
            <a:r>
              <a:rPr lang="es-CO" sz="1400" dirty="0"/>
              <a:t> </a:t>
            </a:r>
          </a:p>
          <a:p>
            <a:r>
              <a:rPr lang="es-CO" sz="1400" dirty="0"/>
              <a:t>El mecanismo de acción de la Dieta de la Zona, se realiza mediante dos vías, que son:</a:t>
            </a:r>
          </a:p>
          <a:p>
            <a:r>
              <a:rPr lang="es-CO" sz="1400" dirty="0"/>
              <a:t> </a:t>
            </a:r>
            <a:r>
              <a:rPr lang="es-CO" sz="1400" dirty="0" smtClean="0"/>
              <a:t>1.Controlar </a:t>
            </a:r>
            <a:r>
              <a:rPr lang="es-CO" sz="1400" dirty="0"/>
              <a:t>los niveles de Insulina.</a:t>
            </a:r>
          </a:p>
          <a:p>
            <a:r>
              <a:rPr lang="es-CO" sz="1400" dirty="0" smtClean="0"/>
              <a:t>2. Aportar </a:t>
            </a:r>
            <a:r>
              <a:rPr lang="es-CO" sz="1400" dirty="0"/>
              <a:t>ácidos grasos Omega 3</a:t>
            </a:r>
          </a:p>
          <a:p>
            <a:endParaRPr lang="es-CO" sz="1400" dirty="0"/>
          </a:p>
          <a:p>
            <a:r>
              <a:rPr lang="es-CO" sz="1400" dirty="0"/>
              <a:t> </a:t>
            </a:r>
            <a:r>
              <a:rPr lang="es-CO" sz="1400" b="1" dirty="0" smtClean="0"/>
              <a:t>Los </a:t>
            </a:r>
            <a:r>
              <a:rPr lang="es-CO" sz="1400" b="1" dirty="0" err="1"/>
              <a:t>Eicosanoides</a:t>
            </a:r>
            <a:r>
              <a:rPr lang="es-CO" sz="1400" b="1" dirty="0"/>
              <a:t> </a:t>
            </a:r>
            <a:r>
              <a:rPr lang="es-CO" sz="1400" dirty="0"/>
              <a:t>son unas hormonas con acción principalmente </a:t>
            </a:r>
            <a:r>
              <a:rPr lang="es-CO" sz="1400" dirty="0" err="1"/>
              <a:t>antiinflamatoria</a:t>
            </a:r>
            <a:r>
              <a:rPr lang="es-CO" sz="1400" dirty="0"/>
              <a:t> y anti-</a:t>
            </a:r>
            <a:r>
              <a:rPr lang="es-CO" sz="1400" dirty="0" err="1"/>
              <a:t>trombótica</a:t>
            </a:r>
            <a:r>
              <a:rPr lang="es-CO" sz="1400" dirty="0"/>
              <a:t> que nos ayudan a prevenir enfermedades crónicas y a que aumente nuestro rendimiento físico y mental.</a:t>
            </a:r>
          </a:p>
          <a:p>
            <a:r>
              <a:rPr lang="es-CO" sz="1400" dirty="0"/>
              <a:t> </a:t>
            </a:r>
            <a:r>
              <a:rPr lang="es-CO" sz="1400" b="1" dirty="0" smtClean="0"/>
              <a:t>Los </a:t>
            </a:r>
            <a:r>
              <a:rPr lang="es-CO" sz="1400" b="1" dirty="0" err="1"/>
              <a:t>Eicosanoides</a:t>
            </a:r>
            <a:r>
              <a:rPr lang="es-CO" sz="1400" b="1" dirty="0"/>
              <a:t> </a:t>
            </a:r>
            <a:r>
              <a:rPr lang="es-CO" sz="1400" dirty="0"/>
              <a:t>son las hormonas que vamos a poder controlar, favoreciendo la síntesis de las </a:t>
            </a:r>
            <a:r>
              <a:rPr lang="es-CO" sz="1400" b="1" dirty="0" err="1"/>
              <a:t>Eicosanoides</a:t>
            </a:r>
            <a:r>
              <a:rPr lang="es-CO" sz="1400" b="1" dirty="0"/>
              <a:t> “buenos” y disminuyendo la síntesis de los </a:t>
            </a:r>
            <a:r>
              <a:rPr lang="es-CO" sz="1400" b="1" dirty="0" err="1"/>
              <a:t>Eicosanoides</a:t>
            </a:r>
            <a:r>
              <a:rPr lang="es-CO" sz="1400" b="1" dirty="0"/>
              <a:t> malo.</a:t>
            </a:r>
          </a:p>
        </p:txBody>
      </p:sp>
    </p:spTree>
    <p:extLst>
      <p:ext uri="{BB962C8B-B14F-4D97-AF65-F5344CB8AC3E}">
        <p14:creationId xmlns:p14="http://schemas.microsoft.com/office/powerpoint/2010/main" val="22887597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836712"/>
            <a:ext cx="7510074" cy="1215008"/>
          </a:xfrm>
        </p:spPr>
        <p:txBody>
          <a:bodyPr>
            <a:noAutofit/>
          </a:bodyPr>
          <a:lstStyle/>
          <a:p>
            <a:pPr algn="ctr"/>
            <a:r>
              <a:rPr lang="es-CO" sz="8000" b="1" dirty="0" smtClean="0"/>
              <a:t>MENU</a:t>
            </a:r>
            <a:endParaRPr lang="es-CO" sz="8000" b="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232" y="3789040"/>
            <a:ext cx="1973560" cy="2625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1331640" y="2852936"/>
            <a:ext cx="184731" cy="369332"/>
          </a:xfrm>
          <a:prstGeom prst="rect">
            <a:avLst/>
          </a:prstGeom>
          <a:noFill/>
        </p:spPr>
        <p:txBody>
          <a:bodyPr wrap="none" rtlCol="0">
            <a:spAutoFit/>
          </a:bodyPr>
          <a:lstStyle/>
          <a:p>
            <a:endParaRPr lang="es-CO" dirty="0"/>
          </a:p>
        </p:txBody>
      </p:sp>
      <p:sp>
        <p:nvSpPr>
          <p:cNvPr id="4" name="3 Rectángulo"/>
          <p:cNvSpPr/>
          <p:nvPr/>
        </p:nvSpPr>
        <p:spPr>
          <a:xfrm>
            <a:off x="611560" y="1883440"/>
            <a:ext cx="7518176" cy="2308324"/>
          </a:xfrm>
          <a:prstGeom prst="rect">
            <a:avLst/>
          </a:prstGeom>
        </p:spPr>
        <p:txBody>
          <a:bodyPr wrap="square">
            <a:spAutoFit/>
          </a:bodyPr>
          <a:lstStyle/>
          <a:p>
            <a:endParaRPr lang="es-CO" sz="2400" b="1" dirty="0"/>
          </a:p>
          <a:p>
            <a:r>
              <a:rPr lang="es-CO" sz="2400" b="1" dirty="0" smtClean="0"/>
              <a:t>Cebiche:       Catalina </a:t>
            </a:r>
            <a:r>
              <a:rPr lang="es-CO" sz="2400" b="1" dirty="0"/>
              <a:t>Mejía</a:t>
            </a:r>
          </a:p>
          <a:p>
            <a:r>
              <a:rPr lang="es-CO" sz="2400" b="1" dirty="0"/>
              <a:t>Causa Limeña de </a:t>
            </a:r>
            <a:r>
              <a:rPr lang="es-CO" sz="2400" b="1" dirty="0" smtClean="0"/>
              <a:t>Cangrejo:      Ana </a:t>
            </a:r>
            <a:r>
              <a:rPr lang="es-CO" sz="2400" b="1" dirty="0"/>
              <a:t>María Castro</a:t>
            </a:r>
          </a:p>
          <a:p>
            <a:r>
              <a:rPr lang="es-CO" sz="2400" b="1" dirty="0" err="1"/>
              <a:t>Carpaccio</a:t>
            </a:r>
            <a:r>
              <a:rPr lang="es-CO" sz="2400" b="1" dirty="0"/>
              <a:t> de Salmon:	</a:t>
            </a:r>
            <a:r>
              <a:rPr lang="es-CO" sz="2400" b="1" dirty="0" smtClean="0"/>
              <a:t>       Luisa </a:t>
            </a:r>
            <a:r>
              <a:rPr lang="es-CO" sz="2400" b="1" dirty="0"/>
              <a:t>Fernanda Gómez</a:t>
            </a:r>
          </a:p>
          <a:p>
            <a:r>
              <a:rPr lang="es-CO" sz="2400" b="1" dirty="0"/>
              <a:t>Mousse de </a:t>
            </a:r>
            <a:r>
              <a:rPr lang="es-CO" sz="2400" b="1" dirty="0" smtClean="0"/>
              <a:t>Limón:        Patricia </a:t>
            </a:r>
            <a:r>
              <a:rPr lang="es-CO" sz="2400" b="1" dirty="0"/>
              <a:t>Salas</a:t>
            </a:r>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3" y="5372082"/>
            <a:ext cx="5337859" cy="122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3570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708243" y="654478"/>
            <a:ext cx="3300984" cy="758298"/>
          </a:xfrm>
        </p:spPr>
        <p:txBody>
          <a:bodyPr/>
          <a:lstStyle/>
          <a:p>
            <a:r>
              <a:rPr lang="es-CO" dirty="0" smtClean="0"/>
              <a:t>CEBICHE</a:t>
            </a:r>
            <a:endParaRPr lang="es-CO"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0660" y="2092804"/>
            <a:ext cx="3405316" cy="2542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4712588" y="1412776"/>
            <a:ext cx="3387804" cy="5262979"/>
          </a:xfrm>
          <a:prstGeom prst="rect">
            <a:avLst/>
          </a:prstGeom>
        </p:spPr>
        <p:txBody>
          <a:bodyPr wrap="square">
            <a:spAutoFit/>
          </a:bodyPr>
          <a:lstStyle/>
          <a:p>
            <a:endParaRPr lang="es-CO" sz="1400" dirty="0"/>
          </a:p>
          <a:p>
            <a:r>
              <a:rPr lang="es-CO" sz="1400" dirty="0"/>
              <a:t>Ingredientes</a:t>
            </a:r>
          </a:p>
          <a:p>
            <a:r>
              <a:rPr lang="es-CO" sz="1400" dirty="0"/>
              <a:t>Cebolla roja cortada en julianas finamente</a:t>
            </a:r>
          </a:p>
          <a:p>
            <a:r>
              <a:rPr lang="es-CO" sz="1400" dirty="0" err="1"/>
              <a:t>Pimenton</a:t>
            </a:r>
            <a:r>
              <a:rPr lang="es-CO" sz="1400" dirty="0"/>
              <a:t> rojo en julianas finamente</a:t>
            </a:r>
          </a:p>
          <a:p>
            <a:r>
              <a:rPr lang="es-CO" sz="1400" dirty="0"/>
              <a:t>Mango </a:t>
            </a:r>
            <a:r>
              <a:rPr lang="es-CO" sz="1400" dirty="0" smtClean="0"/>
              <a:t>pintón </a:t>
            </a:r>
            <a:r>
              <a:rPr lang="es-CO" sz="1400" dirty="0"/>
              <a:t>en julianas finamente</a:t>
            </a:r>
          </a:p>
          <a:p>
            <a:r>
              <a:rPr lang="es-CO" sz="1400" dirty="0"/>
              <a:t>Maíz tierno en lata</a:t>
            </a:r>
          </a:p>
          <a:p>
            <a:r>
              <a:rPr lang="es-CO" sz="1400" dirty="0" err="1"/>
              <a:t>Corbina</a:t>
            </a:r>
            <a:r>
              <a:rPr lang="es-CO" sz="1400" dirty="0"/>
              <a:t> o mero en cuadritos y marinado en limón y un </a:t>
            </a:r>
            <a:r>
              <a:rPr lang="es-CO" sz="1400" dirty="0" smtClean="0"/>
              <a:t>poquito </a:t>
            </a:r>
            <a:r>
              <a:rPr lang="es-CO" sz="1400" dirty="0"/>
              <a:t>de jugo de naranja</a:t>
            </a:r>
          </a:p>
          <a:p>
            <a:r>
              <a:rPr lang="es-CO" sz="1400" dirty="0"/>
              <a:t>Cilantro finamente picado </a:t>
            </a:r>
          </a:p>
          <a:p>
            <a:r>
              <a:rPr lang="es-CO" sz="1400" dirty="0"/>
              <a:t>Chiles o ají </a:t>
            </a:r>
            <a:r>
              <a:rPr lang="es-CO" sz="1400" dirty="0" err="1"/>
              <a:t>basco</a:t>
            </a:r>
            <a:endParaRPr lang="es-CO" sz="1400" dirty="0"/>
          </a:p>
          <a:p>
            <a:r>
              <a:rPr lang="es-CO" sz="1400" dirty="0"/>
              <a:t>Jugo de varios limones</a:t>
            </a:r>
          </a:p>
          <a:p>
            <a:r>
              <a:rPr lang="es-CO" sz="1400" dirty="0"/>
              <a:t>Jugo de naranja </a:t>
            </a:r>
            <a:r>
              <a:rPr lang="es-CO" sz="1400" dirty="0" err="1"/>
              <a:t>tangelo</a:t>
            </a:r>
            <a:r>
              <a:rPr lang="es-CO" sz="1400" dirty="0"/>
              <a:t> </a:t>
            </a:r>
          </a:p>
          <a:p>
            <a:endParaRPr lang="es-CO" sz="1400" dirty="0"/>
          </a:p>
          <a:p>
            <a:r>
              <a:rPr lang="es-CO" sz="1400" dirty="0"/>
              <a:t>Preparación</a:t>
            </a:r>
          </a:p>
          <a:p>
            <a:r>
              <a:rPr lang="es-CO" sz="1400" dirty="0"/>
              <a:t>El pescado se deja marinar por varias horas en el zumo del limón y un poco de jugo de naranja, luego se le saca ese zumo y se revuelve con los ingredientes anteriores hasta dar el punto de sabor.</a:t>
            </a:r>
          </a:p>
          <a:p>
            <a:endParaRPr lang="es-CO" sz="1400" dirty="0"/>
          </a:p>
          <a:p>
            <a:endParaRPr lang="es-CO" sz="1400" dirty="0"/>
          </a:p>
        </p:txBody>
      </p:sp>
    </p:spTree>
    <p:extLst>
      <p:ext uri="{BB962C8B-B14F-4D97-AF65-F5344CB8AC3E}">
        <p14:creationId xmlns:p14="http://schemas.microsoft.com/office/powerpoint/2010/main" val="14528020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764704"/>
            <a:ext cx="3456384" cy="2580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3205417"/>
            <a:ext cx="3578377" cy="2671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4788024" y="620688"/>
            <a:ext cx="3635896" cy="5570756"/>
          </a:xfrm>
          <a:prstGeom prst="rect">
            <a:avLst/>
          </a:prstGeom>
        </p:spPr>
        <p:txBody>
          <a:bodyPr wrap="square">
            <a:spAutoFit/>
          </a:bodyPr>
          <a:lstStyle/>
          <a:p>
            <a:r>
              <a:rPr lang="es-CO" sz="2000" b="1" dirty="0">
                <a:solidFill>
                  <a:schemeClr val="bg2">
                    <a:lumMod val="50000"/>
                  </a:schemeClr>
                </a:solidFill>
              </a:rPr>
              <a:t>CARPACCIO DE SALMON</a:t>
            </a:r>
          </a:p>
          <a:p>
            <a:endParaRPr lang="es-CO" sz="1600" dirty="0"/>
          </a:p>
          <a:p>
            <a:r>
              <a:rPr lang="es-CO" sz="1600" dirty="0"/>
              <a:t>Ingredientes</a:t>
            </a:r>
          </a:p>
          <a:p>
            <a:r>
              <a:rPr lang="es-CO" sz="1600" dirty="0"/>
              <a:t>Salmón Ahumado</a:t>
            </a:r>
          </a:p>
          <a:p>
            <a:r>
              <a:rPr lang="es-CO" sz="1600" dirty="0"/>
              <a:t>Cebolla blanca en julianas</a:t>
            </a:r>
          </a:p>
          <a:p>
            <a:r>
              <a:rPr lang="es-CO" sz="1600" dirty="0" err="1"/>
              <a:t>Rúgula</a:t>
            </a:r>
            <a:endParaRPr lang="es-CO" sz="1600" dirty="0"/>
          </a:p>
          <a:p>
            <a:r>
              <a:rPr lang="es-CO" sz="1600" dirty="0"/>
              <a:t>Alcaparras en miniatura</a:t>
            </a:r>
          </a:p>
          <a:p>
            <a:r>
              <a:rPr lang="es-CO" sz="1600" dirty="0"/>
              <a:t>Queso Parmesano</a:t>
            </a:r>
          </a:p>
          <a:p>
            <a:r>
              <a:rPr lang="es-CO" sz="1600" dirty="0"/>
              <a:t>Aceite de oliva</a:t>
            </a:r>
          </a:p>
          <a:p>
            <a:r>
              <a:rPr lang="es-CO" sz="1600" dirty="0"/>
              <a:t>Limón</a:t>
            </a:r>
          </a:p>
          <a:p>
            <a:r>
              <a:rPr lang="es-CO" sz="1600" dirty="0"/>
              <a:t>Pimienta</a:t>
            </a:r>
          </a:p>
          <a:p>
            <a:r>
              <a:rPr lang="es-CO" sz="1600" dirty="0"/>
              <a:t>Sal</a:t>
            </a:r>
          </a:p>
          <a:p>
            <a:endParaRPr lang="es-CO" sz="1600" dirty="0"/>
          </a:p>
          <a:p>
            <a:r>
              <a:rPr lang="es-CO" sz="1600" dirty="0"/>
              <a:t>Preparación:</a:t>
            </a:r>
          </a:p>
          <a:p>
            <a:r>
              <a:rPr lang="es-CO" sz="1600" dirty="0"/>
              <a:t>En una bandeja poner una cama de </a:t>
            </a:r>
            <a:r>
              <a:rPr lang="es-CO" sz="1600" dirty="0" err="1"/>
              <a:t>rúgula</a:t>
            </a:r>
            <a:r>
              <a:rPr lang="es-CO" sz="1600" dirty="0"/>
              <a:t>, las lonjas de salmón, rociamos  aceite de oliva, limón y sal marina. Seguir con la cebolla blanca, las alcaparras y queso parmesano. Para terminar rociamos  aceite de oliva nuevamente.</a:t>
            </a:r>
          </a:p>
        </p:txBody>
      </p:sp>
    </p:spTree>
    <p:extLst>
      <p:ext uri="{BB962C8B-B14F-4D97-AF65-F5344CB8AC3E}">
        <p14:creationId xmlns:p14="http://schemas.microsoft.com/office/powerpoint/2010/main" val="37876705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0733" y="635989"/>
            <a:ext cx="3578377" cy="2671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4788024" y="620688"/>
            <a:ext cx="3635896" cy="3046988"/>
          </a:xfrm>
          <a:prstGeom prst="rect">
            <a:avLst/>
          </a:prstGeom>
        </p:spPr>
        <p:txBody>
          <a:bodyPr wrap="square">
            <a:spAutoFit/>
          </a:bodyPr>
          <a:lstStyle/>
          <a:p>
            <a:r>
              <a:rPr lang="es-CO" sz="1600" dirty="0" smtClean="0"/>
              <a:t>Ingredientes salsa criolla:</a:t>
            </a:r>
          </a:p>
          <a:p>
            <a:endParaRPr lang="es-CO" sz="1600" dirty="0"/>
          </a:p>
          <a:p>
            <a:r>
              <a:rPr lang="es-CO" sz="1600" dirty="0" smtClean="0"/>
              <a:t>- 1 cebolla cabezona</a:t>
            </a:r>
          </a:p>
          <a:p>
            <a:r>
              <a:rPr lang="es-CO" sz="1600" dirty="0" smtClean="0"/>
              <a:t>- 1 ají cortado en cubitos o en julianas sin papas y sin venas</a:t>
            </a:r>
          </a:p>
          <a:p>
            <a:r>
              <a:rPr lang="es-CO" sz="1600" dirty="0" smtClean="0"/>
              <a:t>- Cilantro y perejil liso cortado finamente</a:t>
            </a:r>
          </a:p>
          <a:p>
            <a:r>
              <a:rPr lang="es-CO" sz="1600" dirty="0" smtClean="0"/>
              <a:t>- 1cucharada de aceite de oliva</a:t>
            </a:r>
          </a:p>
          <a:p>
            <a:r>
              <a:rPr lang="es-CO" sz="1600" dirty="0" smtClean="0"/>
              <a:t>- Un tris de vinagre</a:t>
            </a:r>
          </a:p>
          <a:p>
            <a:r>
              <a:rPr lang="es-CO" sz="1600" dirty="0" smtClean="0"/>
              <a:t>- Jugo de dos limones</a:t>
            </a:r>
          </a:p>
          <a:p>
            <a:r>
              <a:rPr lang="es-CO" sz="1600" dirty="0" smtClean="0"/>
              <a:t>- Sal y pimienta</a:t>
            </a:r>
          </a:p>
          <a:p>
            <a:r>
              <a:rPr lang="es-CO" sz="1600" dirty="0" smtClean="0"/>
              <a:t>MEZCLAR TODO</a:t>
            </a:r>
            <a:endParaRPr lang="es-CO" sz="1600" dirty="0"/>
          </a:p>
        </p:txBody>
      </p:sp>
      <p:sp>
        <p:nvSpPr>
          <p:cNvPr id="2" name="1 CuadroTexto"/>
          <p:cNvSpPr txBox="1"/>
          <p:nvPr/>
        </p:nvSpPr>
        <p:spPr>
          <a:xfrm>
            <a:off x="827585" y="3362887"/>
            <a:ext cx="3528392" cy="3416320"/>
          </a:xfrm>
          <a:prstGeom prst="rect">
            <a:avLst/>
          </a:prstGeom>
          <a:noFill/>
        </p:spPr>
        <p:txBody>
          <a:bodyPr wrap="square" rtlCol="0">
            <a:spAutoFit/>
          </a:bodyPr>
          <a:lstStyle/>
          <a:p>
            <a:pPr algn="ctr"/>
            <a:r>
              <a:rPr lang="es-CO" sz="1600" b="1" dirty="0" smtClean="0">
                <a:solidFill>
                  <a:schemeClr val="bg2">
                    <a:lumMod val="50000"/>
                  </a:schemeClr>
                </a:solidFill>
              </a:rPr>
              <a:t>Causa de camarones y salsa criolla</a:t>
            </a:r>
          </a:p>
          <a:p>
            <a:pPr algn="just"/>
            <a:r>
              <a:rPr lang="es-CO" sz="1200" dirty="0" smtClean="0"/>
              <a:t>20 papas criollas (del mismo tamaño)</a:t>
            </a:r>
          </a:p>
          <a:p>
            <a:pPr algn="just"/>
            <a:r>
              <a:rPr lang="es-CO" sz="1200" dirty="0" smtClean="0"/>
              <a:t>½ libra de camarones limpios</a:t>
            </a:r>
          </a:p>
          <a:p>
            <a:pPr algn="just"/>
            <a:r>
              <a:rPr lang="es-CO" sz="1200" dirty="0" smtClean="0"/>
              <a:t>2 cucharadas de pasta de ají amarillo (marca Arezzo)</a:t>
            </a:r>
          </a:p>
          <a:p>
            <a:pPr algn="just"/>
            <a:r>
              <a:rPr lang="es-CO" sz="1200" dirty="0" smtClean="0"/>
              <a:t>Limón al gusto</a:t>
            </a:r>
          </a:p>
          <a:p>
            <a:pPr algn="just"/>
            <a:r>
              <a:rPr lang="es-CO" sz="1200" dirty="0" smtClean="0"/>
              <a:t>½ aguacate cortado en cuadritos marinado con sal, pimienta y limón</a:t>
            </a:r>
          </a:p>
          <a:p>
            <a:pPr algn="just"/>
            <a:r>
              <a:rPr lang="es-CO" sz="1200" dirty="0" smtClean="0"/>
              <a:t>1 tomate </a:t>
            </a:r>
            <a:r>
              <a:rPr lang="es-CO" sz="1200" dirty="0" err="1" smtClean="0"/>
              <a:t>cherry</a:t>
            </a:r>
            <a:r>
              <a:rPr lang="es-CO" sz="1200" dirty="0" smtClean="0"/>
              <a:t> marinado (decoración)</a:t>
            </a:r>
          </a:p>
          <a:p>
            <a:pPr algn="just"/>
            <a:r>
              <a:rPr lang="es-CO" sz="1200" dirty="0" smtClean="0"/>
              <a:t>¼ de taza de aceite de oliva</a:t>
            </a:r>
          </a:p>
          <a:p>
            <a:pPr algn="just"/>
            <a:r>
              <a:rPr lang="es-CO" sz="1200" dirty="0" smtClean="0"/>
              <a:t>Aceitunas </a:t>
            </a:r>
            <a:r>
              <a:rPr lang="es-CO" sz="1200" dirty="0" err="1" smtClean="0"/>
              <a:t>caramanta</a:t>
            </a:r>
            <a:r>
              <a:rPr lang="es-CO" sz="1200" dirty="0" smtClean="0"/>
              <a:t> (decoración)</a:t>
            </a:r>
          </a:p>
          <a:p>
            <a:pPr algn="just"/>
            <a:r>
              <a:rPr lang="es-CO" sz="1200" dirty="0" smtClean="0"/>
              <a:t>Perejil finamente picado</a:t>
            </a:r>
          </a:p>
          <a:p>
            <a:pPr algn="just"/>
            <a:r>
              <a:rPr lang="es-CO" sz="1200" dirty="0" smtClean="0"/>
              <a:t>Sal y Pimienta</a:t>
            </a:r>
          </a:p>
          <a:p>
            <a:pPr algn="just"/>
            <a:r>
              <a:rPr lang="es-CO" sz="1200" dirty="0" smtClean="0"/>
              <a:t>2 cucharadas de salsa rosada</a:t>
            </a:r>
          </a:p>
          <a:p>
            <a:pPr algn="just"/>
            <a:endParaRPr lang="es-CO" sz="1400" dirty="0" smtClean="0"/>
          </a:p>
          <a:p>
            <a:pPr algn="just"/>
            <a:endParaRPr lang="es-CO" sz="1400" dirty="0"/>
          </a:p>
        </p:txBody>
      </p:sp>
    </p:spTree>
    <p:extLst>
      <p:ext uri="{BB962C8B-B14F-4D97-AF65-F5344CB8AC3E}">
        <p14:creationId xmlns:p14="http://schemas.microsoft.com/office/powerpoint/2010/main" val="9235072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5517803"/>
            <a:ext cx="3300984" cy="576064"/>
          </a:xfrm>
        </p:spPr>
        <p:txBody>
          <a:bodyPr>
            <a:normAutofit fontScale="90000"/>
          </a:bodyPr>
          <a:lstStyle/>
          <a:p>
            <a:r>
              <a:rPr lang="es-CO" sz="2000" b="1" dirty="0" smtClean="0"/>
              <a:t>MOUSSE DE LIMON</a:t>
            </a:r>
            <a:br>
              <a:rPr lang="es-CO" sz="2000" b="1" dirty="0" smtClean="0"/>
            </a:br>
            <a:r>
              <a:rPr lang="es-CO" sz="2000" b="1" dirty="0" smtClean="0"/>
              <a:t>Ingredientes</a:t>
            </a:r>
            <a:r>
              <a:rPr lang="es-CO" b="1" dirty="0" smtClean="0"/>
              <a:t/>
            </a:r>
            <a:br>
              <a:rPr lang="es-CO" b="1" dirty="0" smtClean="0"/>
            </a:br>
            <a:r>
              <a:rPr lang="es-CO" b="1" dirty="0"/>
              <a:t/>
            </a:r>
            <a:br>
              <a:rPr lang="es-CO" b="1" dirty="0"/>
            </a:br>
            <a:r>
              <a:rPr lang="es-CO" sz="1600" dirty="0">
                <a:solidFill>
                  <a:schemeClr val="tx1"/>
                </a:solidFill>
              </a:rPr>
              <a:t>Jugo y cáscara rallada de tres limones</a:t>
            </a:r>
            <a:br>
              <a:rPr lang="es-CO" sz="1600" dirty="0">
                <a:solidFill>
                  <a:schemeClr val="tx1"/>
                </a:solidFill>
              </a:rPr>
            </a:br>
            <a:r>
              <a:rPr lang="es-CO" sz="1600" dirty="0">
                <a:solidFill>
                  <a:schemeClr val="tx1"/>
                </a:solidFill>
              </a:rPr>
              <a:t>14 </a:t>
            </a:r>
            <a:r>
              <a:rPr lang="es-CO" sz="1600" dirty="0" err="1">
                <a:solidFill>
                  <a:schemeClr val="tx1"/>
                </a:solidFill>
              </a:rPr>
              <a:t>grs</a:t>
            </a:r>
            <a:r>
              <a:rPr lang="es-CO" sz="1600" dirty="0">
                <a:solidFill>
                  <a:schemeClr val="tx1"/>
                </a:solidFill>
              </a:rPr>
              <a:t>. de gelatina sin sabor</a:t>
            </a:r>
            <a:br>
              <a:rPr lang="es-CO" sz="1600" dirty="0">
                <a:solidFill>
                  <a:schemeClr val="tx1"/>
                </a:solidFill>
              </a:rPr>
            </a:br>
            <a:r>
              <a:rPr lang="es-CO" sz="1600" dirty="0">
                <a:solidFill>
                  <a:schemeClr val="tx1"/>
                </a:solidFill>
              </a:rPr>
              <a:t>2 cucharadas de almidón de maíz</a:t>
            </a:r>
            <a:br>
              <a:rPr lang="es-CO" sz="1600" dirty="0">
                <a:solidFill>
                  <a:schemeClr val="tx1"/>
                </a:solidFill>
              </a:rPr>
            </a:br>
            <a:r>
              <a:rPr lang="es-CO" sz="1600" dirty="0">
                <a:solidFill>
                  <a:schemeClr val="tx1"/>
                </a:solidFill>
              </a:rPr>
              <a:t>200 </a:t>
            </a:r>
            <a:r>
              <a:rPr lang="es-CO" sz="1600" dirty="0" err="1">
                <a:solidFill>
                  <a:schemeClr val="tx1"/>
                </a:solidFill>
              </a:rPr>
              <a:t>grs</a:t>
            </a:r>
            <a:r>
              <a:rPr lang="es-CO" sz="1600" dirty="0">
                <a:solidFill>
                  <a:schemeClr val="tx1"/>
                </a:solidFill>
              </a:rPr>
              <a:t>. de leche descremada</a:t>
            </a:r>
            <a:br>
              <a:rPr lang="es-CO" sz="1600" dirty="0">
                <a:solidFill>
                  <a:schemeClr val="tx1"/>
                </a:solidFill>
              </a:rPr>
            </a:br>
            <a:r>
              <a:rPr lang="es-CO" sz="1600" dirty="0">
                <a:solidFill>
                  <a:schemeClr val="tx1"/>
                </a:solidFill>
              </a:rPr>
              <a:t>1huevo</a:t>
            </a:r>
            <a:br>
              <a:rPr lang="es-CO" sz="1600" dirty="0">
                <a:solidFill>
                  <a:schemeClr val="tx1"/>
                </a:solidFill>
              </a:rPr>
            </a:br>
            <a:r>
              <a:rPr lang="es-CO" sz="1600" dirty="0">
                <a:solidFill>
                  <a:schemeClr val="tx1"/>
                </a:solidFill>
              </a:rPr>
              <a:t>2cucharadas de miel de abejas</a:t>
            </a:r>
            <a:br>
              <a:rPr lang="es-CO" sz="1600" dirty="0">
                <a:solidFill>
                  <a:schemeClr val="tx1"/>
                </a:solidFill>
              </a:rPr>
            </a:br>
            <a:r>
              <a:rPr lang="es-CO" sz="1600" dirty="0">
                <a:solidFill>
                  <a:schemeClr val="tx1"/>
                </a:solidFill>
              </a:rPr>
              <a:t>3claras</a:t>
            </a:r>
            <a:br>
              <a:rPr lang="es-CO" sz="1600" dirty="0">
                <a:solidFill>
                  <a:schemeClr val="tx1"/>
                </a:solidFill>
              </a:rPr>
            </a:br>
            <a:r>
              <a:rPr lang="es-CO" sz="1600" dirty="0">
                <a:solidFill>
                  <a:schemeClr val="tx1"/>
                </a:solidFill>
              </a:rPr>
              <a:t>1cucharada de azúcar</a:t>
            </a:r>
            <a:r>
              <a:rPr lang="es-CO" sz="3600" dirty="0"/>
              <a:t/>
            </a:r>
            <a:br>
              <a:rPr lang="es-CO" sz="3600" dirty="0"/>
            </a:br>
            <a:endParaRPr lang="es-CO" b="1"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620688"/>
            <a:ext cx="2796739"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4603251" y="600260"/>
            <a:ext cx="3569149" cy="4893647"/>
          </a:xfrm>
          <a:prstGeom prst="rect">
            <a:avLst/>
          </a:prstGeom>
        </p:spPr>
        <p:txBody>
          <a:bodyPr wrap="square">
            <a:spAutoFit/>
          </a:bodyPr>
          <a:lstStyle/>
          <a:p>
            <a:endParaRPr lang="es-CO" sz="1200" dirty="0"/>
          </a:p>
          <a:p>
            <a:r>
              <a:rPr lang="es-CO" sz="1200" b="1" dirty="0" smtClean="0"/>
              <a:t>Preparación</a:t>
            </a:r>
          </a:p>
          <a:p>
            <a:endParaRPr lang="es-CO" sz="1200" b="1" dirty="0"/>
          </a:p>
          <a:p>
            <a:r>
              <a:rPr lang="es-CO" sz="1200" dirty="0"/>
              <a:t>Colocar en una ollita el jugo y la ralladura de los limones. Disolver la gelatina sin sabor y 1cucharada de almidón de maíz en 100 ml de agua y agregarlas. Llevar al fuego y cocinar revolviendo continuamente hasta que la preparación hierva y espese un poco.</a:t>
            </a:r>
          </a:p>
          <a:p>
            <a:r>
              <a:rPr lang="es-CO" sz="1200" dirty="0"/>
              <a:t>Poner en otra olla el resto del almidón de maíz, la leche y el huevo ligeramente batido. Llevar al fuego y cocinar , mientras se revuelve sin cesar, hasta que la preparación apenas rompa el hervor y espese.</a:t>
            </a:r>
          </a:p>
          <a:p>
            <a:r>
              <a:rPr lang="es-CO" sz="1200" dirty="0"/>
              <a:t>Combinar las dos mezclas y endulzar con la miel. Dejar enfriar hasta que este tibio, removiendo de tanto en tanto.</a:t>
            </a:r>
          </a:p>
          <a:p>
            <a:r>
              <a:rPr lang="es-CO" sz="1200" dirty="0"/>
              <a:t>Batir las claras a punto de turrón, espolvorear con el azúcar y continuar batiendo por un minuto mas. Unir suavemente con la mezcla tibia.</a:t>
            </a:r>
          </a:p>
          <a:p>
            <a:r>
              <a:rPr lang="es-CO" sz="1200" dirty="0"/>
              <a:t>Volcar en un molde con papel encerad, humedecido en la base.</a:t>
            </a:r>
          </a:p>
          <a:p>
            <a:r>
              <a:rPr lang="es-CO" sz="1200" dirty="0"/>
              <a:t>Mantener en el refrigerador por lo menos  6 horas.</a:t>
            </a:r>
          </a:p>
          <a:p>
            <a:r>
              <a:rPr lang="es-CO" sz="1200" dirty="0"/>
              <a:t>Desmoldar cuando la Mouse esté bien firme</a:t>
            </a:r>
          </a:p>
        </p:txBody>
      </p:sp>
    </p:spTree>
    <p:extLst>
      <p:ext uri="{BB962C8B-B14F-4D97-AF65-F5344CB8AC3E}">
        <p14:creationId xmlns:p14="http://schemas.microsoft.com/office/powerpoint/2010/main" val="31136904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44924" y="620688"/>
            <a:ext cx="7024744" cy="648072"/>
          </a:xfrm>
        </p:spPr>
        <p:txBody>
          <a:bodyPr>
            <a:noAutofit/>
          </a:bodyPr>
          <a:lstStyle/>
          <a:p>
            <a:pPr algn="ctr"/>
            <a:r>
              <a:rPr lang="es-CO" sz="2800" b="1" dirty="0" smtClean="0"/>
              <a:t>PROPIEDADES DE LOS INGREDIENTES</a:t>
            </a:r>
            <a:endParaRPr lang="es-CO" sz="2800" b="1" dirty="0"/>
          </a:p>
        </p:txBody>
      </p:sp>
      <p:sp>
        <p:nvSpPr>
          <p:cNvPr id="3" name="2 Rectángulo"/>
          <p:cNvSpPr/>
          <p:nvPr/>
        </p:nvSpPr>
        <p:spPr>
          <a:xfrm>
            <a:off x="615447" y="2970649"/>
            <a:ext cx="7704856" cy="1569660"/>
          </a:xfrm>
          <a:prstGeom prst="rect">
            <a:avLst/>
          </a:prstGeom>
        </p:spPr>
        <p:txBody>
          <a:bodyPr wrap="square">
            <a:spAutoFit/>
          </a:bodyPr>
          <a:lstStyle/>
          <a:p>
            <a:pPr algn="ctr"/>
            <a:r>
              <a:rPr lang="es-CO" sz="1600" b="1" dirty="0" smtClean="0">
                <a:solidFill>
                  <a:srgbClr val="C00000"/>
                </a:solidFill>
              </a:rPr>
              <a:t>Cebolla</a:t>
            </a:r>
          </a:p>
          <a:p>
            <a:r>
              <a:rPr lang="es-CO" sz="1600" dirty="0" smtClean="0"/>
              <a:t>Tiene acción diurética, se dice que  actúa en la prevención de males como la osteoporosis, el reumatismo, etc. estimular el apetito y regularizar las funciones estomacales, favoreciendo a la digestión gracias a la </a:t>
            </a:r>
            <a:r>
              <a:rPr lang="es-CO" sz="1600" b="1" dirty="0" err="1" smtClean="0"/>
              <a:t>quercetina</a:t>
            </a:r>
            <a:r>
              <a:rPr lang="es-CO" sz="1600" dirty="0" smtClean="0"/>
              <a:t>, </a:t>
            </a:r>
            <a:r>
              <a:rPr lang="es-CO" sz="1600" b="1" dirty="0" smtClean="0"/>
              <a:t>un flavonoide </a:t>
            </a:r>
            <a:r>
              <a:rPr lang="es-CO" sz="1600" dirty="0" smtClean="0"/>
              <a:t>que también tiene una acción positiva contra las alergias</a:t>
            </a:r>
            <a:endParaRPr lang="es-CO" sz="1600" dirty="0"/>
          </a:p>
        </p:txBody>
      </p:sp>
      <p:sp>
        <p:nvSpPr>
          <p:cNvPr id="4" name="3 Rectángulo"/>
          <p:cNvSpPr/>
          <p:nvPr/>
        </p:nvSpPr>
        <p:spPr>
          <a:xfrm>
            <a:off x="630156" y="4540309"/>
            <a:ext cx="7830276" cy="1323439"/>
          </a:xfrm>
          <a:prstGeom prst="rect">
            <a:avLst/>
          </a:prstGeom>
        </p:spPr>
        <p:txBody>
          <a:bodyPr wrap="square">
            <a:spAutoFit/>
          </a:bodyPr>
          <a:lstStyle/>
          <a:p>
            <a:r>
              <a:rPr lang="es-ES" sz="1600" dirty="0"/>
              <a:t>Otra de las características nutricionales de la cebolla es que favorece la </a:t>
            </a:r>
            <a:r>
              <a:rPr lang="es-ES" sz="1600" b="1" dirty="0"/>
              <a:t>actividad intelectual</a:t>
            </a:r>
            <a:r>
              <a:rPr lang="es-ES" sz="1600" dirty="0"/>
              <a:t>, gracias a la presencia de fósforo en su composición. Como su pariente cercano </a:t>
            </a:r>
            <a:r>
              <a:rPr lang="es-ES" sz="1600" b="1" dirty="0">
                <a:hlinkClick r:id="rId2"/>
              </a:rPr>
              <a:t>el ajo</a:t>
            </a:r>
            <a:r>
              <a:rPr lang="es-ES" sz="1600" dirty="0"/>
              <a:t>, la cebolla (en particular la roja) posee propiedades que favorecen la </a:t>
            </a:r>
            <a:r>
              <a:rPr lang="es-ES" sz="1600" b="1" dirty="0"/>
              <a:t>circulación</a:t>
            </a:r>
            <a:r>
              <a:rPr lang="es-ES" sz="1600" dirty="0"/>
              <a:t> y </a:t>
            </a:r>
            <a:r>
              <a:rPr lang="es-ES" sz="1600" b="1" dirty="0"/>
              <a:t>disminuyen el riesgo de la formación de coágulos sanguíneos, acumulación de colesterol, hipertensión</a:t>
            </a:r>
            <a:endParaRPr lang="es-CO" sz="1600" b="1" dirty="0"/>
          </a:p>
        </p:txBody>
      </p:sp>
      <p:sp>
        <p:nvSpPr>
          <p:cNvPr id="5" name="4 Rectángulo"/>
          <p:cNvSpPr/>
          <p:nvPr/>
        </p:nvSpPr>
        <p:spPr>
          <a:xfrm>
            <a:off x="569769" y="1339433"/>
            <a:ext cx="7729170" cy="1631216"/>
          </a:xfrm>
          <a:prstGeom prst="rect">
            <a:avLst/>
          </a:prstGeom>
        </p:spPr>
        <p:txBody>
          <a:bodyPr wrap="square">
            <a:spAutoFit/>
          </a:bodyPr>
          <a:lstStyle/>
          <a:p>
            <a:pPr algn="ctr"/>
            <a:r>
              <a:rPr lang="es-CO" sz="1600" b="1" dirty="0" smtClean="0">
                <a:solidFill>
                  <a:srgbClr val="C00000"/>
                </a:solidFill>
              </a:rPr>
              <a:t>Pimienta</a:t>
            </a:r>
            <a:endParaRPr lang="es-CO" sz="1600" b="1" dirty="0">
              <a:solidFill>
                <a:srgbClr val="C00000"/>
              </a:solidFill>
            </a:endParaRPr>
          </a:p>
          <a:p>
            <a:r>
              <a:rPr lang="es-CO" sz="1600" dirty="0"/>
              <a:t>Se le atribuyen poderes vasoconstrictores. por lo que la Pimienta es beneficiosa para las varices, la matriz o útero, </a:t>
            </a:r>
            <a:r>
              <a:rPr lang="es-CO" sz="1600" dirty="0" smtClean="0"/>
              <a:t>hemorroides</a:t>
            </a:r>
            <a:r>
              <a:rPr lang="es-CO" sz="1600" dirty="0"/>
              <a:t>, la vejiga, los problemas </a:t>
            </a:r>
            <a:r>
              <a:rPr lang="es-CO" sz="1600" dirty="0" smtClean="0"/>
              <a:t>hepáticos.</a:t>
            </a:r>
            <a:endParaRPr lang="es-CO" sz="1600" dirty="0"/>
          </a:p>
          <a:p>
            <a:r>
              <a:rPr lang="es-CO" sz="1600" dirty="0"/>
              <a:t>Gracias a sus aceites esenciales (</a:t>
            </a:r>
            <a:r>
              <a:rPr lang="es-CO" sz="1600" b="1" dirty="0"/>
              <a:t>ericolina</a:t>
            </a:r>
            <a:r>
              <a:rPr lang="es-CO" sz="1600" dirty="0"/>
              <a:t>), tiene poderes </a:t>
            </a:r>
            <a:r>
              <a:rPr lang="es-CO" sz="1600" dirty="0" smtClean="0"/>
              <a:t> antioxidantes </a:t>
            </a:r>
            <a:r>
              <a:rPr lang="es-CO" sz="1600" dirty="0"/>
              <a:t>y anticancerígenas.</a:t>
            </a:r>
          </a:p>
        </p:txBody>
      </p:sp>
    </p:spTree>
    <p:extLst>
      <p:ext uri="{BB962C8B-B14F-4D97-AF65-F5344CB8AC3E}">
        <p14:creationId xmlns:p14="http://schemas.microsoft.com/office/powerpoint/2010/main" val="11277138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92696"/>
            <a:ext cx="7023100"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539552" y="1511832"/>
            <a:ext cx="8064896" cy="4678204"/>
          </a:xfrm>
          <a:prstGeom prst="rect">
            <a:avLst/>
          </a:prstGeom>
        </p:spPr>
        <p:txBody>
          <a:bodyPr wrap="square">
            <a:spAutoFit/>
          </a:bodyPr>
          <a:lstStyle/>
          <a:p>
            <a:pPr algn="ctr"/>
            <a:r>
              <a:rPr lang="es-CO" b="1" dirty="0" err="1" smtClean="0">
                <a:solidFill>
                  <a:srgbClr val="C00000"/>
                </a:solidFill>
              </a:rPr>
              <a:t>Rúgula</a:t>
            </a:r>
            <a:endParaRPr lang="es-CO" b="1" dirty="0">
              <a:solidFill>
                <a:srgbClr val="C00000"/>
              </a:solidFill>
            </a:endParaRPr>
          </a:p>
          <a:p>
            <a:r>
              <a:rPr lang="es-CO" sz="1400" dirty="0" smtClean="0"/>
              <a:t>Es </a:t>
            </a:r>
            <a:r>
              <a:rPr lang="es-CO" sz="1400" dirty="0"/>
              <a:t>una hortaliza ampliamente consumida en la zona del mediterráneo, más precisamente en Italia, Francia y Grecia. Esta planta silvestre se ha sabido ganar el paladar de los consumidores, gracias a su sabor particular, mezcla de amargo con picante. Pero además de estas características, la </a:t>
            </a:r>
            <a:r>
              <a:rPr lang="es-CO" sz="1400" dirty="0" err="1"/>
              <a:t>rúgula</a:t>
            </a:r>
            <a:r>
              <a:rPr lang="es-CO" sz="1400" dirty="0"/>
              <a:t> posee propiedades para </a:t>
            </a:r>
            <a:r>
              <a:rPr lang="es-CO" sz="1400" b="1" dirty="0"/>
              <a:t>bajar la alta concentración de colesterol en sangre</a:t>
            </a:r>
            <a:r>
              <a:rPr lang="es-CO" sz="1400" dirty="0" smtClean="0"/>
              <a:t>. Contiene: Vitaminas</a:t>
            </a:r>
            <a:r>
              <a:rPr lang="es-CO" sz="1400" dirty="0"/>
              <a:t>: Beta carotenos, vitamina C</a:t>
            </a:r>
            <a:r>
              <a:rPr lang="es-CO" sz="1400" dirty="0" smtClean="0"/>
              <a:t>.,  Minerales</a:t>
            </a:r>
            <a:r>
              <a:rPr lang="es-CO" sz="1400" dirty="0"/>
              <a:t>: Magnesio, potasio, </a:t>
            </a:r>
            <a:r>
              <a:rPr lang="es-CO" sz="1400" dirty="0" smtClean="0"/>
              <a:t>hierro y  </a:t>
            </a:r>
            <a:r>
              <a:rPr lang="es-CO" sz="1400" dirty="0"/>
              <a:t>Fibra: Tanto fibra soluble como insoluble</a:t>
            </a:r>
          </a:p>
          <a:p>
            <a:endParaRPr lang="es-CO" sz="1400" dirty="0"/>
          </a:p>
          <a:p>
            <a:r>
              <a:rPr lang="es-CO" sz="1400" dirty="0" smtClean="0"/>
              <a:t> </a:t>
            </a:r>
            <a:r>
              <a:rPr lang="es-CO" sz="1400" dirty="0"/>
              <a:t>Gracias a su contenido en fibra insoluble, la </a:t>
            </a:r>
            <a:r>
              <a:rPr lang="es-CO" sz="1400" dirty="0" err="1"/>
              <a:t>rúgula</a:t>
            </a:r>
            <a:r>
              <a:rPr lang="es-CO" sz="1400" dirty="0"/>
              <a:t> actúa estimulando la motilidad intestinal, ayudando a depurar el organismo</a:t>
            </a:r>
            <a:r>
              <a:rPr lang="es-CO" sz="1400" dirty="0" smtClean="0"/>
              <a:t>.</a:t>
            </a:r>
          </a:p>
          <a:p>
            <a:endParaRPr lang="es-CO" sz="1400" dirty="0"/>
          </a:p>
          <a:p>
            <a:r>
              <a:rPr lang="es-CO" sz="1400" dirty="0"/>
              <a:t> En cuanto a su contenido en fibra soluble, ésta capta, envuelve y elimina sustancias que en altas concentraciones pueden ser perjudiciales para la salud, por ejemplo altas concentraciones de colesterol y triglicéridos</a:t>
            </a:r>
            <a:r>
              <a:rPr lang="es-CO" sz="1400" dirty="0" smtClean="0"/>
              <a:t>.</a:t>
            </a:r>
          </a:p>
          <a:p>
            <a:endParaRPr lang="es-CO" sz="1400" dirty="0"/>
          </a:p>
          <a:p>
            <a:r>
              <a:rPr lang="es-CO" sz="1400" dirty="0"/>
              <a:t> Su aporte de sustancias antioxidantes, permite que la </a:t>
            </a:r>
            <a:r>
              <a:rPr lang="es-CO" sz="1400" dirty="0" err="1"/>
              <a:t>rúgula</a:t>
            </a:r>
            <a:r>
              <a:rPr lang="es-CO" sz="1400" dirty="0"/>
              <a:t> reduzca la oxidación de las grasas y por ende, su acumulación en las paredes arteriales</a:t>
            </a:r>
            <a:r>
              <a:rPr lang="es-CO" sz="1400" dirty="0" smtClean="0"/>
              <a:t>.</a:t>
            </a:r>
          </a:p>
          <a:p>
            <a:endParaRPr lang="es-CO" sz="1400" dirty="0"/>
          </a:p>
          <a:p>
            <a:r>
              <a:rPr lang="es-CO" sz="1400" dirty="0"/>
              <a:t>A estas propiedades, se le suman otros beneficios para la salud, tales como ayudar a tratar la anemia, gracias a su contenido en hierro y vitamina C. Esta última permite aprovechar el hierro no </a:t>
            </a:r>
            <a:r>
              <a:rPr lang="es-CO" sz="1400" dirty="0" err="1"/>
              <a:t>hemínico</a:t>
            </a:r>
            <a:r>
              <a:rPr lang="es-CO" sz="1400" dirty="0"/>
              <a:t> que contiene la </a:t>
            </a:r>
            <a:r>
              <a:rPr lang="es-CO" sz="1400" dirty="0" err="1"/>
              <a:t>rúgula</a:t>
            </a:r>
            <a:r>
              <a:rPr lang="es-CO" sz="1400" dirty="0"/>
              <a:t>.</a:t>
            </a:r>
          </a:p>
        </p:txBody>
      </p:sp>
    </p:spTree>
    <p:extLst>
      <p:ext uri="{BB962C8B-B14F-4D97-AF65-F5344CB8AC3E}">
        <p14:creationId xmlns:p14="http://schemas.microsoft.com/office/powerpoint/2010/main" val="33220554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1340768"/>
            <a:ext cx="8064896" cy="1323439"/>
          </a:xfrm>
          <a:prstGeom prst="rect">
            <a:avLst/>
          </a:prstGeom>
        </p:spPr>
        <p:txBody>
          <a:bodyPr wrap="square">
            <a:spAutoFit/>
          </a:bodyPr>
          <a:lstStyle/>
          <a:p>
            <a:pPr algn="ctr"/>
            <a:r>
              <a:rPr lang="es-CO" sz="1600" b="1" dirty="0" smtClean="0">
                <a:solidFill>
                  <a:srgbClr val="C00000"/>
                </a:solidFill>
              </a:rPr>
              <a:t>Sal </a:t>
            </a:r>
            <a:r>
              <a:rPr lang="es-CO" sz="1600" b="1" dirty="0">
                <a:solidFill>
                  <a:srgbClr val="C00000"/>
                </a:solidFill>
              </a:rPr>
              <a:t>Marina</a:t>
            </a:r>
          </a:p>
          <a:p>
            <a:r>
              <a:rPr lang="es-CO" sz="1600" dirty="0"/>
              <a:t>"Es el mayor concentrado de minerales naturales. </a:t>
            </a:r>
          </a:p>
          <a:p>
            <a:r>
              <a:rPr lang="es-CO" sz="1600" dirty="0"/>
              <a:t>Es el mayor alimento que la naturaleza ha creado. </a:t>
            </a:r>
          </a:p>
          <a:p>
            <a:r>
              <a:rPr lang="es-CO" sz="1600" dirty="0"/>
              <a:t>En las exactas medidas, que lo requieren las células". </a:t>
            </a:r>
          </a:p>
          <a:p>
            <a:r>
              <a:rPr lang="es-CO" sz="1600" dirty="0"/>
              <a:t>Carecemos de los minerales sin la sal marina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450" y="692696"/>
            <a:ext cx="7023100"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683568" y="2757236"/>
            <a:ext cx="7976046" cy="3046988"/>
          </a:xfrm>
          <a:prstGeom prst="rect">
            <a:avLst/>
          </a:prstGeom>
        </p:spPr>
        <p:txBody>
          <a:bodyPr wrap="square">
            <a:spAutoFit/>
          </a:bodyPr>
          <a:lstStyle/>
          <a:p>
            <a:pPr algn="ctr"/>
            <a:r>
              <a:rPr lang="es-CO" sz="1600" b="1" dirty="0">
                <a:solidFill>
                  <a:srgbClr val="C00000"/>
                </a:solidFill>
              </a:rPr>
              <a:t>Propiedades del Queso Parmesano</a:t>
            </a:r>
          </a:p>
          <a:p>
            <a:r>
              <a:rPr lang="es-CO" sz="1600" dirty="0" smtClean="0"/>
              <a:t>Alimento </a:t>
            </a:r>
            <a:r>
              <a:rPr lang="es-CO" sz="1600" dirty="0"/>
              <a:t>rico en fósforo ya que 100 g. de este queso contienen 743 mg. de </a:t>
            </a:r>
            <a:r>
              <a:rPr lang="es-CO" sz="1600" dirty="0" smtClean="0"/>
              <a:t>fósforo. Tiene </a:t>
            </a:r>
            <a:r>
              <a:rPr lang="es-CO" sz="1600" dirty="0"/>
              <a:t>una alta cantidad de vitamina B2. La cantidad de vitamina B2 que tiene es de 0,62 mg por cada 100 g</a:t>
            </a:r>
            <a:r>
              <a:rPr lang="es-CO" sz="1600" dirty="0" smtClean="0"/>
              <a:t>. Con </a:t>
            </a:r>
            <a:r>
              <a:rPr lang="es-CO" sz="1600" dirty="0"/>
              <a:t>una cantidad de 1178 mg por cada 100 gramos, el queso parmesano </a:t>
            </a:r>
            <a:r>
              <a:rPr lang="es-CO" sz="1600" dirty="0" smtClean="0"/>
              <a:t> </a:t>
            </a:r>
            <a:r>
              <a:rPr lang="es-CO" sz="1600" dirty="0"/>
              <a:t>es también uno de los alimentos con más </a:t>
            </a:r>
            <a:r>
              <a:rPr lang="es-CO" sz="1600" dirty="0" smtClean="0"/>
              <a:t>calcio. Es </a:t>
            </a:r>
            <a:r>
              <a:rPr lang="es-CO" sz="1600" dirty="0"/>
              <a:t>un alimento alto en proteínas ya que hay 35,60 g de proteínas en cada 100 g. de este alimento.</a:t>
            </a:r>
          </a:p>
          <a:p>
            <a:r>
              <a:rPr lang="es-CO" sz="1600" dirty="0" smtClean="0"/>
              <a:t>Dada </a:t>
            </a:r>
            <a:r>
              <a:rPr lang="es-CO" sz="1600" dirty="0"/>
              <a:t>su alta cantidad de proteínas, el queso parmesano es un alimento recomendado especialmente para el </a:t>
            </a:r>
            <a:r>
              <a:rPr lang="es-CO" sz="1600" b="1" dirty="0"/>
              <a:t>desarrollo muscular</a:t>
            </a:r>
            <a:r>
              <a:rPr lang="es-CO" sz="1600" dirty="0"/>
              <a:t>. Los alimentos ricos en proteínas como este queso, están recomendados durante la infancia, la adolescencia y el embarazo ya que en estas etapas, es necesario un mayor aporte de este nutriente</a:t>
            </a:r>
            <a:r>
              <a:rPr lang="es-CO" sz="1600" dirty="0" smtClean="0"/>
              <a:t>.</a:t>
            </a:r>
            <a:endParaRPr lang="es-CO" sz="1600" dirty="0"/>
          </a:p>
        </p:txBody>
      </p:sp>
    </p:spTree>
    <p:extLst>
      <p:ext uri="{BB962C8B-B14F-4D97-AF65-F5344CB8AC3E}">
        <p14:creationId xmlns:p14="http://schemas.microsoft.com/office/powerpoint/2010/main" val="15893166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692696"/>
            <a:ext cx="7704856" cy="1938992"/>
          </a:xfrm>
          <a:prstGeom prst="rect">
            <a:avLst/>
          </a:prstGeom>
        </p:spPr>
        <p:txBody>
          <a:bodyPr wrap="square">
            <a:spAutoFit/>
          </a:bodyPr>
          <a:lstStyle/>
          <a:p>
            <a:r>
              <a:rPr lang="es-CO" sz="1600" b="1" dirty="0">
                <a:solidFill>
                  <a:srgbClr val="C00000"/>
                </a:solidFill>
              </a:rPr>
              <a:t>Propiedades de la </a:t>
            </a:r>
            <a:r>
              <a:rPr lang="es-CO" sz="1600" b="1" dirty="0" smtClean="0">
                <a:solidFill>
                  <a:srgbClr val="C00000"/>
                </a:solidFill>
              </a:rPr>
              <a:t>Alcaparra</a:t>
            </a:r>
          </a:p>
          <a:p>
            <a:endParaRPr lang="es-CO" b="1" dirty="0">
              <a:solidFill>
                <a:srgbClr val="C00000"/>
              </a:solidFill>
            </a:endParaRPr>
          </a:p>
          <a:p>
            <a:r>
              <a:rPr lang="es-CO" sz="1400" dirty="0"/>
              <a:t>La alcaparra (</a:t>
            </a:r>
            <a:r>
              <a:rPr lang="es-CO" sz="1400" dirty="0" err="1"/>
              <a:t>Capparis</a:t>
            </a:r>
            <a:r>
              <a:rPr lang="es-CO" sz="1400" dirty="0"/>
              <a:t> </a:t>
            </a:r>
            <a:r>
              <a:rPr lang="es-CO" sz="1400" dirty="0" err="1"/>
              <a:t>spinosa</a:t>
            </a:r>
            <a:r>
              <a:rPr lang="es-CO" sz="1400" dirty="0"/>
              <a:t>) son los frutos (Alcaparrones) y las yemas o capullos florales que no se han abierto (Alcaparras) comestibles; pertenecen a un arbusto espinoso llamado alcaparra o alcaparro que se encuentra en zonas secas del Mediterráneo (Gerona, Andalucía y especialmente en las Baleares</a:t>
            </a:r>
          </a:p>
          <a:p>
            <a:r>
              <a:rPr lang="es-CO" sz="1400" dirty="0"/>
              <a:t>Sus </a:t>
            </a:r>
            <a:r>
              <a:rPr lang="es-CO" sz="1400" b="1" dirty="0"/>
              <a:t>propiedades diuréticas </a:t>
            </a:r>
            <a:r>
              <a:rPr lang="es-CO" sz="1400" dirty="0"/>
              <a:t>son propias de la raíz y la corteza. Se la utiliza para la artritis, falta de apetito, antihemorroidal e inflamación del bazo.</a:t>
            </a:r>
          </a:p>
        </p:txBody>
      </p:sp>
      <p:sp>
        <p:nvSpPr>
          <p:cNvPr id="3" name="2 Rectángulo"/>
          <p:cNvSpPr/>
          <p:nvPr/>
        </p:nvSpPr>
        <p:spPr>
          <a:xfrm>
            <a:off x="611560" y="2641348"/>
            <a:ext cx="7848872" cy="3754874"/>
          </a:xfrm>
          <a:prstGeom prst="rect">
            <a:avLst/>
          </a:prstGeom>
        </p:spPr>
        <p:txBody>
          <a:bodyPr wrap="square">
            <a:spAutoFit/>
          </a:bodyPr>
          <a:lstStyle/>
          <a:p>
            <a:r>
              <a:rPr lang="es-CO" sz="1600" b="1" dirty="0">
                <a:solidFill>
                  <a:srgbClr val="C00000"/>
                </a:solidFill>
              </a:rPr>
              <a:t>Propiedades del Limón</a:t>
            </a:r>
          </a:p>
          <a:p>
            <a:r>
              <a:rPr lang="es-CO" sz="1400" dirty="0"/>
              <a:t>El limón combate eficazmente </a:t>
            </a:r>
            <a:r>
              <a:rPr lang="es-CO" sz="1400" dirty="0" smtClean="0"/>
              <a:t>muchísimas </a:t>
            </a:r>
            <a:r>
              <a:rPr lang="es-CO" sz="1400" dirty="0"/>
              <a:t>enfermedades de modo </a:t>
            </a:r>
            <a:r>
              <a:rPr lang="es-CO" sz="1400" dirty="0" smtClean="0"/>
              <a:t>natural</a:t>
            </a:r>
            <a:endParaRPr lang="es-CO" sz="1400" dirty="0"/>
          </a:p>
          <a:p>
            <a:endParaRPr lang="es-CO" sz="1400" dirty="0"/>
          </a:p>
          <a:p>
            <a:r>
              <a:rPr lang="es-CO" sz="1400" dirty="0"/>
              <a:t>Todas las sustancias extrañas y nocivas que se alojan en el cuerpo serán erradicas a través de la ingesta de limón, pues el efecto que produce su jugo es totalmente desintoxicante y purificador</a:t>
            </a:r>
            <a:r>
              <a:rPr lang="es-CO" sz="1400" b="1" dirty="0"/>
              <a:t>. El limón combate las impurezas de la sangre nivelando de modo natural e implacable el regular funcionamiento de los órganos</a:t>
            </a:r>
            <a:r>
              <a:rPr lang="es-CO" sz="1400" dirty="0"/>
              <a:t>. Puede disolver sustancias duras alojadas en los órganos y que causan dolores y enfermedades difíciles de curar.</a:t>
            </a:r>
          </a:p>
          <a:p>
            <a:r>
              <a:rPr lang="es-CO" sz="1400" dirty="0"/>
              <a:t>La acumulación de sustancias extrañas en el organismo produce acidificación </a:t>
            </a:r>
            <a:r>
              <a:rPr lang="es-CO" sz="1400" dirty="0" smtClean="0"/>
              <a:t>, el </a:t>
            </a:r>
            <a:r>
              <a:rPr lang="es-CO" sz="1400" dirty="0"/>
              <a:t>limón es un excelente regulador en muchos casos de enfermedades.</a:t>
            </a:r>
          </a:p>
          <a:p>
            <a:r>
              <a:rPr lang="es-CO" sz="1400" dirty="0"/>
              <a:t>El limón destruye los microbios en pocos minutos, por lo que se reconoce en esta fruta un poder </a:t>
            </a:r>
            <a:r>
              <a:rPr lang="es-CO" sz="1400" b="1" dirty="0"/>
              <a:t>bactericida muy alto</a:t>
            </a:r>
            <a:r>
              <a:rPr lang="es-CO" sz="1400" dirty="0"/>
              <a:t>. En la actualidad el ácido </a:t>
            </a:r>
            <a:r>
              <a:rPr lang="es-CO" sz="1400" dirty="0" smtClean="0"/>
              <a:t>ascórbico </a:t>
            </a:r>
            <a:r>
              <a:rPr lang="es-CO" sz="1400" dirty="0"/>
              <a:t>está presente en diversos medicamentos, por su probada </a:t>
            </a:r>
            <a:r>
              <a:rPr lang="es-CO" sz="1400" b="1" dirty="0"/>
              <a:t>eficacia para mantener alto el sistema inmunológico</a:t>
            </a:r>
            <a:r>
              <a:rPr lang="es-CO" sz="1400" dirty="0"/>
              <a:t>. Además, es el limón que concentra </a:t>
            </a:r>
            <a:r>
              <a:rPr lang="es-CO" sz="1400" dirty="0" smtClean="0"/>
              <a:t>muchísima </a:t>
            </a:r>
            <a:r>
              <a:rPr lang="es-CO" sz="1400" dirty="0"/>
              <a:t>cantidad de vitamina C, tan necesaria en épocas de frío contra </a:t>
            </a:r>
            <a:r>
              <a:rPr lang="es-CO" sz="1400" dirty="0" smtClean="0"/>
              <a:t>resfríos </a:t>
            </a:r>
            <a:r>
              <a:rPr lang="es-CO" sz="1400" dirty="0"/>
              <a:t>y enfermedades reumáticas. Además, el limón es terriblemente eficaz contra microbios y ciertos virus. </a:t>
            </a:r>
          </a:p>
        </p:txBody>
      </p:sp>
    </p:spTree>
    <p:extLst>
      <p:ext uri="{BB962C8B-B14F-4D97-AF65-F5344CB8AC3E}">
        <p14:creationId xmlns:p14="http://schemas.microsoft.com/office/powerpoint/2010/main" val="1021084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3258815"/>
            <a:ext cx="4627563" cy="106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332657"/>
            <a:ext cx="2894276"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067" y="3789040"/>
            <a:ext cx="3646854" cy="2722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6256" y="703164"/>
            <a:ext cx="1786880" cy="2377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0112" y="4091756"/>
            <a:ext cx="3107339" cy="2320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7824" y="765238"/>
            <a:ext cx="3350609" cy="250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319082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81</TotalTime>
  <Words>1363</Words>
  <Application>Microsoft Office PowerPoint</Application>
  <PresentationFormat>Presentación en pantalla (4:3)</PresentationFormat>
  <Paragraphs>133</Paragraphs>
  <Slides>13</Slides>
  <Notes>1</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Austin</vt:lpstr>
      <vt:lpstr>Presentación de PowerPoint</vt:lpstr>
      <vt:lpstr>Presentación de PowerPoint</vt:lpstr>
      <vt:lpstr>Presentación de PowerPoint</vt:lpstr>
      <vt:lpstr>MENU</vt:lpstr>
      <vt:lpstr>CEBICHE</vt:lpstr>
      <vt:lpstr>Presentación de PowerPoint</vt:lpstr>
      <vt:lpstr>Presentación de PowerPoint</vt:lpstr>
      <vt:lpstr>MOUSSE DE LIMON Ingredientes  Jugo y cáscara rallada de tres limones 14 grs. de gelatina sin sabor 2 cucharadas de almidón de maíz 200 grs. de leche descremada 1huevo 2cucharadas de miel de abejas 3claras 1cucharada de azúcar </vt:lpstr>
      <vt:lpstr>PROPIEDADES DE LOS INGREDIENTES</vt:lpstr>
      <vt:lpstr>Presentación de PowerPoint</vt:lpstr>
      <vt:lpstr>Presentación de PowerPoint</vt:lpstr>
      <vt:lpstr>Presentación de PowerPoint</vt:lpstr>
      <vt:lpstr>Presentación de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BADEL</dc:creator>
  <cp:lastModifiedBy>BADEL</cp:lastModifiedBy>
  <cp:revision>16</cp:revision>
  <dcterms:created xsi:type="dcterms:W3CDTF">2012-08-26T22:09:13Z</dcterms:created>
  <dcterms:modified xsi:type="dcterms:W3CDTF">2012-08-31T12:11:51Z</dcterms:modified>
</cp:coreProperties>
</file>